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9" r:id="rId3"/>
    <p:sldId id="271" r:id="rId4"/>
    <p:sldId id="258" r:id="rId5"/>
    <p:sldId id="257" r:id="rId6"/>
    <p:sldId id="259" r:id="rId7"/>
    <p:sldId id="260" r:id="rId8"/>
    <p:sldId id="272" r:id="rId9"/>
    <p:sldId id="281" r:id="rId10"/>
    <p:sldId id="282" r:id="rId11"/>
    <p:sldId id="283" r:id="rId12"/>
    <p:sldId id="280" r:id="rId13"/>
    <p:sldId id="273" r:id="rId14"/>
    <p:sldId id="274" r:id="rId15"/>
    <p:sldId id="284" r:id="rId16"/>
    <p:sldId id="263" r:id="rId17"/>
    <p:sldId id="261" r:id="rId18"/>
    <p:sldId id="275" r:id="rId19"/>
    <p:sldId id="264" r:id="rId20"/>
    <p:sldId id="262" r:id="rId21"/>
    <p:sldId id="270" r:id="rId22"/>
    <p:sldId id="277" r:id="rId23"/>
    <p:sldId id="265" r:id="rId24"/>
    <p:sldId id="278" r:id="rId25"/>
    <p:sldId id="266" r:id="rId26"/>
    <p:sldId id="267" r:id="rId27"/>
    <p:sldId id="279" r:id="rId28"/>
    <p:sldId id="268"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4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363" autoAdjust="0"/>
  </p:normalViewPr>
  <p:slideViewPr>
    <p:cSldViewPr showGuides="1">
      <p:cViewPr varScale="1">
        <p:scale>
          <a:sx n="83" d="100"/>
          <a:sy n="83" d="100"/>
        </p:scale>
        <p:origin x="893" y="67"/>
      </p:cViewPr>
      <p:guideLst>
        <p:guide orient="horz" pos="2160"/>
        <p:guide pos="2846"/>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94785C0F-0C38-4510-A5AA-0F906905D96A}" type="datetimeFigureOut">
              <a:rPr lang="ru-RU" smtClean="0"/>
              <a:t>10.09.2026</a:t>
            </a:fld>
            <a:endParaRPr lang="ru-RU"/>
          </a:p>
        </p:txBody>
      </p:sp>
      <p:sp>
        <p:nvSpPr>
          <p:cNvPr id="19" name="Нижний колонтитул 18"/>
          <p:cNvSpPr>
            <a:spLocks noGrp="1"/>
          </p:cNvSpPr>
          <p:nvPr>
            <p:ph type="ftr" sz="quarter" idx="11"/>
          </p:nvPr>
        </p:nvSpPr>
        <p:spPr/>
        <p:txBody>
          <a:bodyPr/>
          <a:lstStyle/>
          <a:p>
            <a:endParaRPr lang="ru-RU"/>
          </a:p>
        </p:txBody>
      </p:sp>
      <p:sp>
        <p:nvSpPr>
          <p:cNvPr id="27" name="Номер слайда 26"/>
          <p:cNvSpPr>
            <a:spLocks noGrp="1"/>
          </p:cNvSpPr>
          <p:nvPr>
            <p:ph type="sldNum" sz="quarter" idx="12"/>
          </p:nvPr>
        </p:nvSpPr>
        <p:spPr/>
        <p:txBody>
          <a:bodyPr/>
          <a:lstStyle/>
          <a:p>
            <a:fld id="{9AEFBEFF-BB01-4383-8A3F-4C15155A3E6C}"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4785C0F-0C38-4510-A5AA-0F906905D96A}" type="datetimeFigureOut">
              <a:rPr lang="ru-RU" smtClean="0"/>
              <a:t>10.09.2026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EFBEFF-BB01-4383-8A3F-4C15155A3E6C}"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94785C0F-0C38-4510-A5AA-0F906905D96A}" type="datetimeFigureOut">
              <a:rPr lang="ru-RU" smtClean="0"/>
              <a:t>10.09.2026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EFBEFF-BB01-4383-8A3F-4C15155A3E6C}"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94785C0F-0C38-4510-A5AA-0F906905D96A}" type="datetimeFigureOut">
              <a:rPr lang="ru-RU" smtClean="0"/>
              <a:t>10.09.2026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EFBEFF-BB01-4383-8A3F-4C15155A3E6C}"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94785C0F-0C38-4510-A5AA-0F906905D96A}" type="datetimeFigureOut">
              <a:rPr lang="ru-RU" smtClean="0"/>
              <a:t>10.09.2026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AEFBEFF-BB01-4383-8A3F-4C15155A3E6C}"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94785C0F-0C38-4510-A5AA-0F906905D96A}" type="datetimeFigureOut">
              <a:rPr lang="ru-RU" smtClean="0"/>
              <a:t>10.09.2026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AEFBEFF-BB01-4383-8A3F-4C15155A3E6C}"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94785C0F-0C38-4510-A5AA-0F906905D96A}" type="datetimeFigureOut">
              <a:rPr lang="ru-RU" smtClean="0"/>
              <a:t>10.09.2026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AEFBEFF-BB01-4383-8A3F-4C15155A3E6C}"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94785C0F-0C38-4510-A5AA-0F906905D96A}" type="datetimeFigureOut">
              <a:rPr lang="ru-RU" smtClean="0"/>
              <a:t>10.09.2026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AEFBEFF-BB01-4383-8A3F-4C15155A3E6C}"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94785C0F-0C38-4510-A5AA-0F906905D96A}" type="datetimeFigureOut">
              <a:rPr lang="ru-RU" smtClean="0"/>
              <a:t>10.09.2026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9AEFBEFF-BB01-4383-8A3F-4C15155A3E6C}" type="slidenum">
              <a:rPr lang="ru-RU" smtClean="0"/>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4785C0F-0C38-4510-A5AA-0F906905D96A}" type="datetimeFigureOut">
              <a:rPr lang="ru-RU" smtClean="0"/>
              <a:t>10.09.2026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EFBEFF-BB01-4383-8A3F-4C15155A3E6C}"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4785C0F-0C38-4510-A5AA-0F906905D96A}" type="datetimeFigureOut">
              <a:rPr lang="ru-RU" smtClean="0"/>
              <a:t>10.09.2026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AEFBEFF-BB01-4383-8A3F-4C15155A3E6C}"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Полилиния 6"/>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94785C0F-0C38-4510-A5AA-0F906905D96A}" type="datetimeFigureOut">
              <a:rPr lang="ru-RU" smtClean="0"/>
              <a:t>10.09.2026</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AEFBEFF-BB01-4383-8A3F-4C15155A3E6C}" type="slidenum">
              <a:rPr lang="ru-RU" smtClean="0"/>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panose="05020102010507070707"/>
        <a:buChar char=""/>
        <a:defRPr kumimoji="0" sz="2600" kern="1200">
          <a:solidFill>
            <a:schemeClr val="tx1"/>
          </a:solidFill>
          <a:latin typeface="+mn-lt"/>
          <a:ea typeface="+mn-ea"/>
          <a:cs typeface="+mn-cs"/>
        </a:defRPr>
      </a:lvl1pPr>
      <a:lvl2pPr marL="640080" indent="-247015" algn="l" rtl="0" eaLnBrk="1" latinLnBrk="0" hangingPunct="1">
        <a:spcBef>
          <a:spcPct val="20000"/>
        </a:spcBef>
        <a:buClr>
          <a:schemeClr val="accent1"/>
        </a:buClr>
        <a:buSzPct val="85000"/>
        <a:buFont typeface="Wingdings 2" panose="05020102010507070707"/>
        <a:buChar char=""/>
        <a:defRPr kumimoji="0" sz="2400" kern="1200">
          <a:solidFill>
            <a:schemeClr val="tx1"/>
          </a:solidFill>
          <a:latin typeface="+mn-lt"/>
          <a:ea typeface="+mn-ea"/>
          <a:cs typeface="+mn-cs"/>
        </a:defRPr>
      </a:lvl2pPr>
      <a:lvl3pPr marL="914400" indent="-247015" algn="l" rtl="0" eaLnBrk="1" latinLnBrk="0" hangingPunct="1">
        <a:spcBef>
          <a:spcPct val="20000"/>
        </a:spcBef>
        <a:buClr>
          <a:schemeClr val="accent2"/>
        </a:buClr>
        <a:buSzPct val="70000"/>
        <a:buFont typeface="Wingdings 2" panose="05020102010507070707"/>
        <a:buChar char=""/>
        <a:defRPr kumimoji="0" sz="2100" kern="1200">
          <a:solidFill>
            <a:schemeClr val="tx1"/>
          </a:solidFill>
          <a:latin typeface="+mn-lt"/>
          <a:ea typeface="+mn-ea"/>
          <a:cs typeface="+mn-cs"/>
        </a:defRPr>
      </a:lvl3pPr>
      <a:lvl4pPr marL="1188720" indent="-210185" algn="l" rtl="0" eaLnBrk="1" latinLnBrk="0" hangingPunct="1">
        <a:spcBef>
          <a:spcPct val="20000"/>
        </a:spcBef>
        <a:buClr>
          <a:schemeClr val="accent3"/>
        </a:buClr>
        <a:buSzPct val="65000"/>
        <a:buFont typeface="Wingdings 2" panose="05020102010507070707"/>
        <a:buChar char=""/>
        <a:defRPr kumimoji="0" sz="2000" kern="1200">
          <a:solidFill>
            <a:schemeClr val="tx1"/>
          </a:solidFill>
          <a:latin typeface="+mn-lt"/>
          <a:ea typeface="+mn-ea"/>
          <a:cs typeface="+mn-cs"/>
        </a:defRPr>
      </a:lvl4pPr>
      <a:lvl5pPr marL="1463040" indent="-210185" algn="l" rtl="0" eaLnBrk="1" latinLnBrk="0" hangingPunct="1">
        <a:spcBef>
          <a:spcPct val="20000"/>
        </a:spcBef>
        <a:buClr>
          <a:schemeClr val="accent4"/>
        </a:buClr>
        <a:buSzPct val="65000"/>
        <a:buFont typeface="Wingdings 2" panose="05020102010507070707"/>
        <a:buChar char=""/>
        <a:defRPr kumimoji="0" sz="2000" kern="1200">
          <a:solidFill>
            <a:schemeClr val="tx1"/>
          </a:solidFill>
          <a:latin typeface="+mn-lt"/>
          <a:ea typeface="+mn-ea"/>
          <a:cs typeface="+mn-cs"/>
        </a:defRPr>
      </a:lvl5pPr>
      <a:lvl6pPr marL="1737360" indent="-210185" algn="l" rtl="0" eaLnBrk="1" latinLnBrk="0" hangingPunct="1">
        <a:spcBef>
          <a:spcPct val="20000"/>
        </a:spcBef>
        <a:buClr>
          <a:schemeClr val="accent5"/>
        </a:buClr>
        <a:buSzPct val="80000"/>
        <a:buFont typeface="Wingdings 2" panose="05020102010507070707"/>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panose="05020102010507070707"/>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412776"/>
            <a:ext cx="8892480" cy="1656184"/>
          </a:xfrm>
        </p:spPr>
        <p:txBody>
          <a:bodyPr>
            <a:normAutofit fontScale="90000"/>
          </a:bodyPr>
          <a:lstStyle/>
          <a:p>
            <a:pPr algn="ctr"/>
            <a:r>
              <a:rPr lang="ru-RU" sz="3200" dirty="0" smtClean="0">
                <a:latin typeface="Times New Roman" panose="02020603050405020304" pitchFamily="18" charset="0"/>
                <a:cs typeface="Times New Roman" panose="02020603050405020304" pitchFamily="18" charset="0"/>
              </a:rPr>
              <a:t/>
            </a:r>
            <a:br>
              <a:rPr lang="ru-RU" sz="3200" dirty="0" smtClean="0">
                <a:latin typeface="Times New Roman" panose="02020603050405020304" pitchFamily="18" charset="0"/>
                <a:cs typeface="Times New Roman" panose="02020603050405020304" pitchFamily="18" charset="0"/>
              </a:rPr>
            </a:br>
            <a:r>
              <a:rPr lang="uk-UA" sz="2700" dirty="0" smtClean="0">
                <a:latin typeface="+mn-lt"/>
                <a:cs typeface="Times New Roman" panose="02020603050405020304" pitchFamily="18" charset="0"/>
              </a:rPr>
              <a:t> Лекція </a:t>
            </a:r>
            <a:r>
              <a:rPr lang="uk-UA" sz="2700" dirty="0" smtClean="0">
                <a:latin typeface="+mn-lt"/>
                <a:cs typeface="Times New Roman" panose="02020603050405020304" pitchFamily="18" charset="0"/>
              </a:rPr>
              <a:t>1. </a:t>
            </a:r>
            <a:br>
              <a:rPr lang="uk-UA" sz="2700" dirty="0" smtClean="0">
                <a:latin typeface="+mn-lt"/>
                <a:cs typeface="Times New Roman" panose="02020603050405020304" pitchFamily="18" charset="0"/>
              </a:rPr>
            </a:br>
            <a:r>
              <a:rPr lang="uk-UA" sz="2700" dirty="0" smtClean="0">
                <a:latin typeface="+mn-lt"/>
                <a:cs typeface="Times New Roman" panose="02020603050405020304" pitchFamily="18" charset="0"/>
              </a:rPr>
              <a:t>СУТНІСТЬ </a:t>
            </a:r>
            <a:r>
              <a:rPr lang="uk-UA" sz="2700" dirty="0" smtClean="0">
                <a:latin typeface="+mn-lt"/>
                <a:cs typeface="Times New Roman" panose="02020603050405020304" pitchFamily="18" charset="0"/>
              </a:rPr>
              <a:t>I ПОНЯТТЯ КОРПОРАТИВНОГО </a:t>
            </a:r>
            <a:r>
              <a:rPr lang="uk-UA" sz="2700" dirty="0" smtClean="0">
                <a:latin typeface="+mn-lt"/>
                <a:cs typeface="Times New Roman" panose="02020603050405020304" pitchFamily="18" charset="0"/>
              </a:rPr>
              <a:t>УПРАВЛІННЯ</a:t>
            </a:r>
            <a:r>
              <a:rPr lang="ru-RU" sz="2700" dirty="0" smtClean="0">
                <a:latin typeface="+mn-lt"/>
              </a:rPr>
              <a:t> МІСЦЕ КОРПОРАЦІЙ В СУЧАСНІЙ ЕКОНОМІЦІ</a:t>
            </a:r>
            <a:r>
              <a:rPr lang="uk-UA" dirty="0" smtClean="0"/>
              <a:t> </a:t>
            </a:r>
            <a:endParaRPr lang="ru-RU" dirty="0"/>
          </a:p>
        </p:txBody>
      </p:sp>
      <p:sp>
        <p:nvSpPr>
          <p:cNvPr id="3" name="Подзаголовок 2"/>
          <p:cNvSpPr>
            <a:spLocks noGrp="1"/>
          </p:cNvSpPr>
          <p:nvPr>
            <p:ph type="subTitle" idx="1"/>
          </p:nvPr>
        </p:nvSpPr>
        <p:spPr>
          <a:xfrm>
            <a:off x="395536" y="3429000"/>
            <a:ext cx="7848872" cy="2448272"/>
          </a:xfrm>
          <a:solidFill>
            <a:schemeClr val="bg2">
              <a:lumMod val="75000"/>
            </a:schemeClr>
          </a:solidFill>
        </p:spPr>
        <p:txBody>
          <a:bodyPr>
            <a:normAutofit fontScale="85000" lnSpcReduction="20000"/>
          </a:bodyPr>
          <a:lstStyle/>
          <a:p>
            <a:pPr algn="just"/>
            <a:r>
              <a:rPr lang="uk-UA" sz="2400" dirty="0" smtClean="0">
                <a:latin typeface="Times New Roman" panose="02020603050405020304" pitchFamily="18" charset="0"/>
                <a:cs typeface="Times New Roman" panose="02020603050405020304" pitchFamily="18" charset="0"/>
              </a:rPr>
              <a:t>1. Сутність i економічна природа корпоративного управління;</a:t>
            </a:r>
          </a:p>
          <a:p>
            <a:pPr algn="just"/>
            <a:r>
              <a:rPr lang="ru-RU" sz="2400" dirty="0" smtClean="0">
                <a:latin typeface="Times New Roman" panose="02020603050405020304" pitchFamily="18" charset="0"/>
                <a:cs typeface="Times New Roman" panose="02020603050405020304" pitchFamily="18" charset="0"/>
              </a:rPr>
              <a:t>2. </a:t>
            </a:r>
            <a:r>
              <a:rPr lang="uk-UA" sz="2400" dirty="0" smtClean="0">
                <a:latin typeface="Times New Roman" panose="02020603050405020304" pitchFamily="18" charset="0"/>
                <a:cs typeface="Times New Roman" panose="02020603050405020304" pitchFamily="18" charset="0"/>
              </a:rPr>
              <a:t>Організаційно-правові форми господарювання;</a:t>
            </a:r>
          </a:p>
          <a:p>
            <a:pPr algn="just"/>
            <a:r>
              <a:rPr lang="uk-UA" sz="2400" dirty="0" smtClean="0">
                <a:latin typeface="Times New Roman" panose="02020603050405020304" pitchFamily="18" charset="0"/>
                <a:cs typeface="Times New Roman" panose="02020603050405020304" pitchFamily="18" charset="0"/>
              </a:rPr>
              <a:t>3. Корпорація як організаційно-правова форма об'єднання підприємств</a:t>
            </a:r>
            <a:r>
              <a:rPr lang="ru-RU" sz="2400" dirty="0" smtClean="0">
                <a:latin typeface="Times New Roman" panose="02020603050405020304" pitchFamily="18" charset="0"/>
                <a:cs typeface="Times New Roman" panose="02020603050405020304" pitchFamily="18" charset="0"/>
              </a:rPr>
              <a:t>;</a:t>
            </a:r>
          </a:p>
          <a:p>
            <a:pPr algn="just"/>
            <a:r>
              <a:rPr lang="uk-UA" sz="2400" dirty="0" smtClean="0">
                <a:latin typeface="Times New Roman" panose="02020603050405020304" pitchFamily="18" charset="0"/>
                <a:cs typeface="Times New Roman" panose="02020603050405020304" pitchFamily="18" charset="0"/>
              </a:rPr>
              <a:t>4. Суб'єкти та об'єкти корпоративного управління;</a:t>
            </a:r>
            <a:endParaRPr lang="ru-RU" sz="2400" dirty="0" smtClean="0">
              <a:latin typeface="Times New Roman" panose="02020603050405020304" pitchFamily="18" charset="0"/>
              <a:cs typeface="Times New Roman" panose="02020603050405020304" pitchFamily="18" charset="0"/>
            </a:endParaRPr>
          </a:p>
          <a:p>
            <a:pPr algn="just"/>
            <a:r>
              <a:rPr lang="uk-UA" sz="2400" dirty="0" smtClean="0">
                <a:latin typeface="Times New Roman" panose="02020603050405020304" pitchFamily="18" charset="0"/>
                <a:cs typeface="Times New Roman" panose="02020603050405020304" pitchFamily="18" charset="0"/>
              </a:rPr>
              <a:t>5. Функції та типи корпоративного управління;</a:t>
            </a:r>
          </a:p>
          <a:p>
            <a:pPr algn="just"/>
            <a:r>
              <a:rPr lang="uk-UA" sz="2400" dirty="0" smtClean="0">
                <a:latin typeface="Times New Roman" panose="02020603050405020304" pitchFamily="18" charset="0"/>
                <a:cs typeface="Times New Roman" panose="02020603050405020304" pitchFamily="18" charset="0"/>
              </a:rPr>
              <a:t>6. Сучасні системи та моделі корпоративного управління.</a:t>
            </a:r>
          </a:p>
          <a:p>
            <a:pPr algn="just"/>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endParaRPr lang="ru-R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7474"/>
            <a:ext cx="9144000" cy="953254"/>
          </a:xfrm>
        </p:spPr>
        <p:txBody>
          <a:bodyPr>
            <a:normAutofit/>
          </a:bodyPr>
          <a:lstStyle/>
          <a:p>
            <a:pPr algn="ctr"/>
            <a:r>
              <a:rPr lang="uk-UA" sz="2800" b="1" i="1" dirty="0" smtClean="0">
                <a:latin typeface="Times New Roman" panose="02020603050405020304" pitchFamily="18" charset="0"/>
                <a:cs typeface="Times New Roman" panose="02020603050405020304" pitchFamily="18" charset="0"/>
              </a:rPr>
              <a:t>1. </a:t>
            </a:r>
            <a:r>
              <a:rPr lang="uk-UA" sz="2800" b="1" i="1" dirty="0">
                <a:latin typeface="Times New Roman" panose="02020603050405020304" pitchFamily="18" charset="0"/>
                <a:cs typeface="Times New Roman" panose="02020603050405020304" pitchFamily="18" charset="0"/>
              </a:rPr>
              <a:t>Сутність i економічна природа </a:t>
            </a:r>
            <a:r>
              <a:rPr lang="uk-UA" sz="2800" b="1" i="1" dirty="0" smtClean="0">
                <a:latin typeface="Times New Roman" panose="02020603050405020304" pitchFamily="18" charset="0"/>
                <a:cs typeface="Times New Roman" panose="02020603050405020304" pitchFamily="18" charset="0"/>
              </a:rPr>
              <a:t/>
            </a:r>
            <a:br>
              <a:rPr lang="uk-UA" sz="2800" b="1" i="1" dirty="0" smtClean="0">
                <a:latin typeface="Times New Roman" panose="02020603050405020304" pitchFamily="18" charset="0"/>
                <a:cs typeface="Times New Roman" panose="02020603050405020304" pitchFamily="18" charset="0"/>
              </a:rPr>
            </a:br>
            <a:r>
              <a:rPr lang="uk-UA" sz="2800" b="1" i="1" dirty="0" smtClean="0">
                <a:latin typeface="Times New Roman" panose="02020603050405020304" pitchFamily="18" charset="0"/>
                <a:cs typeface="Times New Roman" panose="02020603050405020304" pitchFamily="18" charset="0"/>
              </a:rPr>
              <a:t>корпоративного </a:t>
            </a:r>
            <a:r>
              <a:rPr lang="uk-UA" sz="2800" b="1" i="1" dirty="0">
                <a:latin typeface="Times New Roman" panose="02020603050405020304" pitchFamily="18" charset="0"/>
                <a:cs typeface="Times New Roman" panose="02020603050405020304" pitchFamily="18" charset="0"/>
              </a:rPr>
              <a:t>управління</a:t>
            </a:r>
            <a:endParaRPr lang="uk-UA" sz="2800" b="1" i="1" dirty="0"/>
          </a:p>
        </p:txBody>
      </p:sp>
      <p:sp>
        <p:nvSpPr>
          <p:cNvPr id="3" name="Объект 2"/>
          <p:cNvSpPr>
            <a:spLocks noGrp="1"/>
          </p:cNvSpPr>
          <p:nvPr>
            <p:ph idx="1"/>
          </p:nvPr>
        </p:nvSpPr>
        <p:spPr>
          <a:xfrm>
            <a:off x="0" y="980728"/>
            <a:ext cx="9144000" cy="5877272"/>
          </a:xfrm>
        </p:spPr>
        <p:txBody>
          <a:bodyPr>
            <a:normAutofit fontScale="92500" lnSpcReduction="20000"/>
          </a:bodyPr>
          <a:lstStyle/>
          <a:p>
            <a:pPr marL="0" indent="0" algn="just">
              <a:buNone/>
            </a:pPr>
            <a:r>
              <a:rPr lang="uk-UA" sz="1400" dirty="0" smtClean="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Сучасна ситуація в економіці України характеризується динамічною трансформацією форм господарювання, перерозподілом власності </a:t>
            </a:r>
            <a:r>
              <a:rPr lang="uk-UA" sz="1600" dirty="0">
                <a:latin typeface="Times New Roman" panose="02020603050405020304" pitchFamily="18" charset="0"/>
                <a:cs typeface="Times New Roman" panose="02020603050405020304" pitchFamily="18" charset="0"/>
              </a:rPr>
              <a:t>та пошуком найбільш ефективних організаційних форм існування бізнесу.</a:t>
            </a:r>
            <a:endParaRPr lang="ru-RU" sz="1600" dirty="0">
              <a:latin typeface="Times New Roman" panose="02020603050405020304" pitchFamily="18" charset="0"/>
              <a:cs typeface="Times New Roman" panose="02020603050405020304" pitchFamily="18" charset="0"/>
            </a:endParaRPr>
          </a:p>
          <a:p>
            <a:r>
              <a:rPr lang="uk-UA" sz="1600" dirty="0" smtClean="0">
                <a:latin typeface="Times New Roman" panose="02020603050405020304" pitchFamily="18" charset="0"/>
                <a:cs typeface="Times New Roman" panose="02020603050405020304" pitchFamily="18" charset="0"/>
              </a:rPr>
              <a:t>Роздержавлення </a:t>
            </a:r>
            <a:r>
              <a:rPr lang="uk-UA" sz="1600" dirty="0">
                <a:latin typeface="Times New Roman" panose="02020603050405020304" pitchFamily="18" charset="0"/>
                <a:cs typeface="Times New Roman" panose="02020603050405020304" pitchFamily="18" charset="0"/>
              </a:rPr>
              <a:t>власності, процеси приватизації створили передумови створення корпорацій</a:t>
            </a:r>
            <a:r>
              <a:rPr lang="uk-UA" sz="1600" dirty="0" smtClean="0">
                <a:latin typeface="Times New Roman" panose="02020603050405020304" pitchFamily="18" charset="0"/>
                <a:cs typeface="Times New Roman" panose="02020603050405020304" pitchFamily="18" charset="0"/>
              </a:rPr>
              <a:t>.</a:t>
            </a:r>
          </a:p>
          <a:p>
            <a:pPr algn="just"/>
            <a:r>
              <a:rPr lang="uk-UA" sz="1600" dirty="0">
                <a:latin typeface="Times New Roman" panose="02020603050405020304" pitchFamily="18" charset="0"/>
                <a:cs typeface="Times New Roman" panose="02020603050405020304" pitchFamily="18" charset="0"/>
              </a:rPr>
              <a:t>Розвиток корпоративної форми власності в Україні </a:t>
            </a:r>
            <a:r>
              <a:rPr lang="uk-UA" sz="1600" dirty="0" smtClean="0">
                <a:latin typeface="Times New Roman" panose="02020603050405020304" pitchFamily="18" charset="0"/>
                <a:cs typeface="Times New Roman" panose="02020603050405020304" pitchFamily="18" charset="0"/>
              </a:rPr>
              <a:t>відбувався </a:t>
            </a:r>
            <a:r>
              <a:rPr lang="uk-UA" sz="1600" dirty="0">
                <a:latin typeface="Times New Roman" panose="02020603050405020304" pitchFamily="18" charset="0"/>
                <a:cs typeface="Times New Roman" panose="02020603050405020304" pitchFamily="18" charset="0"/>
              </a:rPr>
              <a:t>за "власним сценарієм". Особливості створення національних корпорацій </a:t>
            </a:r>
            <a:r>
              <a:rPr lang="uk-UA" sz="1600" dirty="0" smtClean="0">
                <a:latin typeface="Times New Roman" panose="02020603050405020304" pitchFamily="18" charset="0"/>
                <a:cs typeface="Times New Roman" panose="02020603050405020304" pitchFamily="18" charset="0"/>
              </a:rPr>
              <a:t>визначалися особливостями </a:t>
            </a:r>
            <a:r>
              <a:rPr lang="uk-UA" sz="1600" dirty="0">
                <a:latin typeface="Times New Roman" panose="02020603050405020304" pitchFamily="18" charset="0"/>
                <a:cs typeface="Times New Roman" panose="02020603050405020304" pitchFamily="18" charset="0"/>
              </a:rPr>
              <a:t>приватизаційних процесів першої хвилі приватизації на початку 90-х років минулого століття, подальшими процесами реформування власності, законодавчим полем, в якому відбувалося становлення корпорацій, та подальшими змінами законодавчої бази України. </a:t>
            </a:r>
          </a:p>
          <a:p>
            <a:pPr algn="just"/>
            <a:r>
              <a:rPr lang="uk-UA" sz="1600" dirty="0">
                <a:latin typeface="Times New Roman" panose="02020603050405020304" pitchFamily="18" charset="0"/>
                <a:cs typeface="Times New Roman" panose="02020603050405020304" pitchFamily="18" charset="0"/>
              </a:rPr>
              <a:t>Історично склалось так, що на першому етапі створення акціонерних товариств та формування вітчизняної системи корпоративного управління відбувалось за </a:t>
            </a:r>
            <a:r>
              <a:rPr lang="uk-UA" sz="1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аутсайдерською</a:t>
            </a:r>
            <a:r>
              <a:rPr lang="uk-UA" sz="1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uk-UA" sz="1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моделлю </a:t>
            </a:r>
            <a:r>
              <a:rPr lang="uk-UA" sz="1600" dirty="0" smtClean="0">
                <a:latin typeface="Times New Roman" panose="02020603050405020304" pitchFamily="18" charset="0"/>
                <a:cs typeface="Times New Roman" panose="02020603050405020304" pitchFamily="18" charset="0"/>
              </a:rPr>
              <a:t>(</a:t>
            </a:r>
            <a:r>
              <a:rPr lang="uk-UA" sz="1400" dirty="0" smtClean="0"/>
              <a:t>це система організації компанії, за якої капітал розпорошений серед великої кількості дрібних власників-акціонерів (аутсайдерів), а контроль здійснюється переважно через фондовий ринок та незалежних директорів</a:t>
            </a:r>
            <a:r>
              <a:rPr lang="uk-UA" sz="1600" dirty="0" smtClean="0">
                <a:latin typeface="Times New Roman" panose="02020603050405020304" pitchFamily="18" charset="0"/>
                <a:cs typeface="Times New Roman" panose="02020603050405020304" pitchFamily="18" charset="0"/>
              </a:rPr>
              <a:t>).</a:t>
            </a:r>
            <a:r>
              <a:rPr lang="uk-UA" sz="1600" dirty="0" smtClean="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Зміна власників шляхом концентрації акціонерного капіталу в руках невеликої кількості акціонерів поступово призвели до перебудови принципів управління корпораціями за </a:t>
            </a:r>
            <a:r>
              <a:rPr lang="uk-UA" sz="1600"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інсайдерською</a:t>
            </a:r>
            <a:r>
              <a:rPr lang="uk-UA" sz="1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моделлю </a:t>
            </a:r>
            <a:r>
              <a:rPr lang="uk-UA" sz="1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uk-UA" sz="1400" dirty="0" smtClean="0"/>
              <a:t>це система, де капітал компаній сконцентрований у руках </a:t>
            </a:r>
            <a:r>
              <a:rPr lang="uk-UA" sz="1400" b="1" dirty="0" smtClean="0"/>
              <a:t>вузького кола великих акціонерів (інсайдерів)</a:t>
            </a:r>
            <a:r>
              <a:rPr lang="uk-UA" sz="1400" dirty="0" smtClean="0"/>
              <a:t>, які безпосередньо контролюють</a:t>
            </a:r>
            <a:r>
              <a:rPr lang="ru-RU" sz="1400" dirty="0" smtClean="0"/>
              <a:t> </a:t>
            </a:r>
            <a:r>
              <a:rPr lang="ru-RU" sz="1400" dirty="0"/>
              <a:t>менеджмент</a:t>
            </a:r>
            <a:r>
              <a:rPr lang="ru-RU" sz="1400" dirty="0" smtClean="0"/>
              <a:t>.</a:t>
            </a:r>
            <a:r>
              <a:rPr lang="uk-UA" sz="1600" dirty="0" smtClean="0">
                <a:latin typeface="Times New Roman" panose="02020603050405020304" pitchFamily="18" charset="0"/>
                <a:cs typeface="Times New Roman" panose="02020603050405020304" pitchFamily="18" charset="0"/>
              </a:rPr>
              <a:t>)</a:t>
            </a:r>
            <a:r>
              <a:rPr lang="uk-UA" sz="1600" dirty="0" smtClean="0">
                <a:latin typeface="Times New Roman" panose="02020603050405020304" pitchFamily="18" charset="0"/>
                <a:cs typeface="Times New Roman" panose="02020603050405020304" pitchFamily="18" charset="0"/>
              </a:rPr>
              <a:t> </a:t>
            </a:r>
          </a:p>
          <a:p>
            <a:pPr algn="just"/>
            <a:r>
              <a:rPr lang="uk-UA" sz="1600" dirty="0" smtClean="0">
                <a:latin typeface="Times New Roman" panose="02020603050405020304" pitchFamily="18" charset="0"/>
                <a:cs typeface="Times New Roman" panose="02020603050405020304" pitchFamily="18" charset="0"/>
              </a:rPr>
              <a:t>Характерною </a:t>
            </a:r>
            <a:r>
              <a:rPr lang="uk-UA" sz="1600" dirty="0">
                <a:latin typeface="Times New Roman" panose="02020603050405020304" pitchFamily="18" charset="0"/>
                <a:cs typeface="Times New Roman" panose="02020603050405020304" pitchFamily="18" charset="0"/>
              </a:rPr>
              <a:t>особливістю сучасних відносин в управлінні вітчизняними корпораціями стала спрямованість управлінських рішень переважно на захист інтересів стратегічних інвесторів, при цьому інтереси дрібних інвесторів, як правило, ігноруються.</a:t>
            </a:r>
            <a:endParaRPr lang="ru-RU" sz="1600"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Проблеми українського управління корпораціями мають три основних джерела походження: </a:t>
            </a:r>
            <a:r>
              <a:rPr lang="uk-UA" sz="1600" b="1" dirty="0">
                <a:latin typeface="Times New Roman" panose="02020603050405020304" pitchFamily="18" charset="0"/>
                <a:cs typeface="Times New Roman" panose="02020603050405020304" pitchFamily="18" charset="0"/>
              </a:rPr>
              <a:t>історичний (ретроспективний), інституційний та суто менеджерський</a:t>
            </a:r>
            <a:r>
              <a:rPr lang="uk-UA" sz="1600" b="1" dirty="0" smtClean="0">
                <a:latin typeface="Times New Roman" panose="02020603050405020304" pitchFamily="18" charset="0"/>
                <a:cs typeface="Times New Roman" panose="02020603050405020304" pitchFamily="18" charset="0"/>
              </a:rPr>
              <a:t>.</a:t>
            </a:r>
          </a:p>
          <a:p>
            <a:pPr algn="just"/>
            <a:r>
              <a:rPr lang="uk-UA" sz="1600" b="1" i="1" dirty="0">
                <a:latin typeface="Times New Roman" panose="02020603050405020304" pitchFamily="18" charset="0"/>
                <a:cs typeface="Times New Roman" panose="02020603050405020304" pitchFamily="18" charset="0"/>
              </a:rPr>
              <a:t>Історичні проблеми </a:t>
            </a:r>
            <a:r>
              <a:rPr lang="uk-UA" sz="1600" dirty="0">
                <a:latin typeface="Times New Roman" panose="02020603050405020304" pitchFamily="18" charset="0"/>
                <a:cs typeface="Times New Roman" panose="02020603050405020304" pitchFamily="18" charset="0"/>
              </a:rPr>
              <a:t>корпоративного управління можна пов'язати із законодавчими прогалинами, які існували в українському законодавстві </a:t>
            </a:r>
            <a:r>
              <a:rPr lang="uk-UA" sz="16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 момент першої хвилі приватизації</a:t>
            </a:r>
            <a:r>
              <a:rPr lang="uk-UA" sz="1600" dirty="0">
                <a:latin typeface="Times New Roman" panose="02020603050405020304" pitchFamily="18" charset="0"/>
                <a:cs typeface="Times New Roman" panose="02020603050405020304" pitchFamily="18" charset="0"/>
              </a:rPr>
              <a:t>, відсутністю досвіду як створення, так і управління корпораціями, проходженням приватизації та </a:t>
            </a:r>
            <a:r>
              <a:rPr lang="uk-UA" sz="1600" dirty="0" smtClean="0">
                <a:latin typeface="Times New Roman" panose="02020603050405020304" pitchFamily="18" charset="0"/>
                <a:cs typeface="Times New Roman" panose="02020603050405020304" pitchFamily="18" charset="0"/>
              </a:rPr>
              <a:t>корпоратизації </a:t>
            </a:r>
            <a:r>
              <a:rPr lang="uk-UA" sz="1600" dirty="0">
                <a:latin typeface="Times New Roman" panose="02020603050405020304" pitchFamily="18" charset="0"/>
                <a:cs typeface="Times New Roman" panose="02020603050405020304" pitchFamily="18" charset="0"/>
              </a:rPr>
              <a:t>поза межами існуючого правового поля. Все населення України теоретично отримало рівний доступ до національних засобів виробництва через приватизаційні майнові сертифікати. Реально ж в силу як об'єктивних, так і суб'єктивних причин, не кожний українець, ставши власником приватизаційного сертифікату, зміг скористатись можливістю реалізації власних майнових прав</a:t>
            </a:r>
            <a:r>
              <a:rPr lang="uk-UA"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a:p>
            <a:pPr algn="just"/>
            <a:endParaRPr lang="ru-RU" sz="1400" b="1" dirty="0">
              <a:latin typeface="Times New Roman" panose="02020603050405020304" pitchFamily="18" charset="0"/>
              <a:cs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a:p>
            <a:endParaRPr lang="uk-U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24744"/>
            <a:ext cx="9144000" cy="5733256"/>
          </a:xfrm>
        </p:spPr>
        <p:txBody>
          <a:bodyPr>
            <a:normAutofit fontScale="62500" lnSpcReduction="20000"/>
          </a:bodyPr>
          <a:lstStyle/>
          <a:p>
            <a:pPr algn="just"/>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Високі темпи інфляції </a:t>
            </a:r>
            <a:r>
              <a:rPr lang="uk-UA" dirty="0">
                <a:latin typeface="Times New Roman" panose="02020603050405020304" pitchFamily="18" charset="0"/>
                <a:cs typeface="Times New Roman" panose="02020603050405020304" pitchFamily="18" charset="0"/>
              </a:rPr>
              <a:t>та відсутність адекватних дій держави </a:t>
            </a: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 переоцінки майна </a:t>
            </a:r>
            <a:r>
              <a:rPr lang="uk-UA" dirty="0">
                <a:latin typeface="Times New Roman" panose="02020603050405020304" pitchFamily="18" charset="0"/>
                <a:cs typeface="Times New Roman" panose="02020603050405020304" pitchFamily="18" charset="0"/>
              </a:rPr>
              <a:t>підприємств зробили можливим придбання об'єктів приватизації за заниженою вартістю, яка в десятки разів була нижчою за реальну вартість. Інститут оцінки вартості об'єктів приватизації працював неефективно, тому ринкова вартість об'єктів, що приватизувались, майже ніколи реально не визначалась. </a:t>
            </a:r>
            <a:endParaRPr lang="uk-UA" dirty="0" smtClean="0">
              <a:latin typeface="Times New Roman" panose="02020603050405020304" pitchFamily="18" charset="0"/>
              <a:cs typeface="Times New Roman" panose="02020603050405020304" pitchFamily="18" charset="0"/>
            </a:endParaRPr>
          </a:p>
          <a:p>
            <a:pPr algn="just"/>
            <a:r>
              <a:rPr lang="uk-UA"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Загострення </a:t>
            </a: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економічної кризи </a:t>
            </a:r>
            <a:r>
              <a:rPr lang="uk-UA" dirty="0">
                <a:latin typeface="Times New Roman" panose="02020603050405020304" pitchFamily="18" charset="0"/>
                <a:cs typeface="Times New Roman" panose="02020603050405020304" pitchFamily="18" charset="0"/>
              </a:rPr>
              <a:t>стало суттєвою причиною в </a:t>
            </a:r>
            <a:r>
              <a:rPr lang="uk-UA" dirty="0" smtClean="0">
                <a:latin typeface="Times New Roman" panose="02020603050405020304" pitchFamily="18" charset="0"/>
                <a:cs typeface="Times New Roman" panose="02020603050405020304" pitchFamily="18" charset="0"/>
              </a:rPr>
              <a:t>прорахунках </a:t>
            </a:r>
            <a:r>
              <a:rPr lang="uk-UA" dirty="0">
                <a:latin typeface="Times New Roman" panose="02020603050405020304" pitchFamily="18" charset="0"/>
                <a:cs typeface="Times New Roman" panose="02020603050405020304" pitchFamily="18" charset="0"/>
              </a:rPr>
              <a:t>корпоративного управління. Високі темпи інфляції, згортання внутрішнього споживчого ринку, втрата зовнішніх ринків збуту продукції призвели до суттєвого скорочення обсягів виробництва продукції. У цей період більш ніж дві третини підприємств стали збитковими, </a:t>
            </a:r>
            <a:r>
              <a:rPr lang="uk-UA" dirty="0" smtClean="0">
                <a:latin typeface="Times New Roman" panose="02020603050405020304" pitchFamily="18" charset="0"/>
                <a:cs typeface="Times New Roman" panose="02020603050405020304" pitchFamily="18" charset="0"/>
              </a:rPr>
              <a:t>а прорахунки </a:t>
            </a:r>
            <a:r>
              <a:rPr lang="uk-UA" dirty="0">
                <a:latin typeface="Times New Roman" panose="02020603050405020304" pitchFamily="18" charset="0"/>
                <a:cs typeface="Times New Roman" panose="02020603050405020304" pitchFamily="18" charset="0"/>
              </a:rPr>
              <a:t>у кадровій політиці призвели до ще більшого загострення ситуації в корпораціях: стрімкого скорочення виробництва, значних збитків діяльності, масового звільнення працюючих (переважно дрібних акціонерів), зростання боргів тощо.</a:t>
            </a:r>
            <a:endParaRPr lang="ru-RU"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Крім того, </a:t>
            </a:r>
            <a:r>
              <a:rPr lang="uk-UA"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політична ситуація </a:t>
            </a:r>
            <a:r>
              <a:rPr lang="uk-UA" dirty="0">
                <a:latin typeface="Times New Roman" panose="02020603050405020304" pitchFamily="18" charset="0"/>
                <a:cs typeface="Times New Roman" panose="02020603050405020304" pitchFamily="18" charset="0"/>
              </a:rPr>
              <a:t>в країні також сприяла зміні власників. Стало можливим навмисне доведення до банкрутства підприємств з метою зміни власників, що відбувалось за мінімальних грошових витрат майбутніми господарями</a:t>
            </a:r>
            <a:r>
              <a:rPr lang="uk-UA" dirty="0" smtClean="0">
                <a:latin typeface="Times New Roman" panose="02020603050405020304" pitchFamily="18" charset="0"/>
                <a:cs typeface="Times New Roman" panose="02020603050405020304" pitchFamily="18" charset="0"/>
              </a:rPr>
              <a:t>.</a:t>
            </a:r>
          </a:p>
          <a:p>
            <a:pPr algn="just"/>
            <a:r>
              <a:rPr lang="uk-UA" dirty="0">
                <a:latin typeface="Times New Roman" panose="02020603050405020304" pitchFamily="18" charset="0"/>
                <a:cs typeface="Times New Roman" panose="02020603050405020304" pitchFamily="18" charset="0"/>
              </a:rPr>
              <a:t>Таким чином, </a:t>
            </a:r>
            <a:r>
              <a:rPr lang="uk-UA" b="1" i="1" dirty="0">
                <a:latin typeface="Times New Roman" panose="02020603050405020304" pitchFamily="18" charset="0"/>
                <a:cs typeface="Times New Roman" panose="02020603050405020304" pitchFamily="18" charset="0"/>
              </a:rPr>
              <a:t>інституційні проблеми </a:t>
            </a:r>
            <a:r>
              <a:rPr lang="uk-UA" dirty="0">
                <a:latin typeface="Times New Roman" panose="02020603050405020304" pitchFamily="18" charset="0"/>
                <a:cs typeface="Times New Roman" panose="02020603050405020304" pitchFamily="18" charset="0"/>
              </a:rPr>
              <a:t>стали наступною причиною викривлення основних принципів побудови корпорацій та малоефективного корпоративного управління.</a:t>
            </a:r>
            <a:endParaRPr lang="ru-RU"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Але чи не найбільш гострою проблемою корпоративного управління стала </a:t>
            </a:r>
            <a:r>
              <a:rPr lang="uk-UA" b="1" i="1" dirty="0">
                <a:latin typeface="Times New Roman" panose="02020603050405020304" pitchFamily="18" charset="0"/>
                <a:cs typeface="Times New Roman" panose="02020603050405020304" pitchFamily="18" charset="0"/>
              </a:rPr>
              <a:t>якість менеджмент</a:t>
            </a:r>
            <a:r>
              <a:rPr lang="uk-UA" dirty="0">
                <a:latin typeface="Times New Roman" panose="02020603050405020304" pitchFamily="18" charset="0"/>
                <a:cs typeface="Times New Roman" panose="02020603050405020304" pitchFamily="18" charset="0"/>
              </a:rPr>
              <a:t>у створених корпорацій.</a:t>
            </a:r>
            <a:endParaRPr lang="ru-RU"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Головним принципом корпоративного управління на цьому етапі стає збереження влади та накопичення капіталу топ-менеджерами. Саме перерозподіл часток акціонерів у статутному капіталі стає найбільш розповсюдженою причиною конфліктів у корпораціях. Як правило, зміна структури власників відбувається на користь окремих груп акціонерів. В цьому разі можна говорити про корпоратизацію прав </a:t>
            </a:r>
            <a:r>
              <a:rPr lang="uk-UA" dirty="0" smtClean="0">
                <a:latin typeface="Times New Roman" panose="02020603050405020304" pitchFamily="18" charset="0"/>
                <a:cs typeface="Times New Roman" panose="02020603050405020304" pitchFamily="18" charset="0"/>
              </a:rPr>
              <a:t>на </a:t>
            </a:r>
            <a:r>
              <a:rPr lang="uk-UA" dirty="0" err="1" smtClean="0">
                <a:latin typeface="Times New Roman" panose="02020603050405020304" pitchFamily="18" charset="0"/>
                <a:cs typeface="Times New Roman" panose="02020603050405020304" pitchFamily="18" charset="0"/>
              </a:rPr>
              <a:t>позаконкурентному</a:t>
            </a:r>
            <a:r>
              <a:rPr lang="uk-UA" dirty="0" smtClean="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ринку, тобто виникає можливість набуття прав власності за зниженою ціною</a:t>
            </a:r>
            <a:r>
              <a:rPr lang="uk-UA" dirty="0" smtClean="0">
                <a:latin typeface="Times New Roman" panose="02020603050405020304" pitchFamily="18" charset="0"/>
                <a:cs typeface="Times New Roman" panose="02020603050405020304" pitchFamily="18" charset="0"/>
              </a:rPr>
              <a:t>.</a:t>
            </a:r>
            <a:endParaRPr lang="ru-RU" dirty="0">
              <a:latin typeface="Times New Roman" panose="02020603050405020304" pitchFamily="18" charset="0"/>
              <a:cs typeface="Times New Roman" panose="02020603050405020304" pitchFamily="18" charset="0"/>
            </a:endParaRPr>
          </a:p>
          <a:p>
            <a:pPr algn="just"/>
            <a:r>
              <a:rPr lang="uk-UA" b="1" dirty="0">
                <a:latin typeface="Times New Roman" panose="02020603050405020304" pitchFamily="18" charset="0"/>
                <a:cs typeface="Times New Roman" panose="02020603050405020304" pitchFamily="18" charset="0"/>
              </a:rPr>
              <a:t>В українських корпораціях існує можливість суттєвого підвищення ефективності функціонування лише за рахунок покращення корпоративного управління. </a:t>
            </a:r>
            <a:endParaRPr lang="ru-RU" dirty="0">
              <a:latin typeface="Times New Roman" panose="02020603050405020304" pitchFamily="18" charset="0"/>
              <a:cs typeface="Times New Roman" panose="02020603050405020304" pitchFamily="18" charset="0"/>
            </a:endParaRPr>
          </a:p>
          <a:p>
            <a:endParaRPr lang="uk-UA"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052736"/>
            <a:ext cx="9144000" cy="5805264"/>
          </a:xfrm>
        </p:spPr>
        <p:txBody>
          <a:bodyPr>
            <a:noAutofit/>
          </a:bodyPr>
          <a:lstStyle/>
          <a:p>
            <a:pPr marL="107950" indent="457200" algn="just">
              <a:spcBef>
                <a:spcPts val="0"/>
              </a:spcBef>
              <a:buNone/>
            </a:pPr>
            <a:r>
              <a:rPr lang="uk-UA" sz="1600" dirty="0" smtClean="0">
                <a:latin typeface="Times New Roman" panose="02020603050405020304" pitchFamily="18" charset="0"/>
                <a:cs typeface="Times New Roman" panose="02020603050405020304" pitchFamily="18" charset="0"/>
              </a:rPr>
              <a:t>Поняття "</a:t>
            </a:r>
            <a:r>
              <a:rPr lang="uk-UA" sz="1600" b="1" i="1" dirty="0" smtClean="0">
                <a:latin typeface="Times New Roman" panose="02020603050405020304" pitchFamily="18" charset="0"/>
                <a:cs typeface="Times New Roman" panose="02020603050405020304" pitchFamily="18" charset="0"/>
              </a:rPr>
              <a:t>корпоративне управління</a:t>
            </a:r>
            <a:r>
              <a:rPr lang="uk-UA" sz="1600" dirty="0" smtClean="0">
                <a:latin typeface="Times New Roman" panose="02020603050405020304" pitchFamily="18" charset="0"/>
                <a:cs typeface="Times New Roman" panose="02020603050405020304" pitchFamily="18" charset="0"/>
              </a:rPr>
              <a:t>" широко використовується в західній економічній літературі і досить швидко </a:t>
            </a:r>
            <a:r>
              <a:rPr lang="uk-UA" sz="1600" dirty="0" smtClean="0">
                <a:latin typeface="Times New Roman" panose="02020603050405020304" pitchFamily="18" charset="0"/>
                <a:cs typeface="Times New Roman" panose="02020603050405020304" pitchFamily="18" charset="0"/>
              </a:rPr>
              <a:t>запровадилося </a:t>
            </a:r>
            <a:r>
              <a:rPr lang="uk-UA" sz="1600" dirty="0" smtClean="0">
                <a:latin typeface="Times New Roman" panose="02020603050405020304" pitchFamily="18" charset="0"/>
                <a:cs typeface="Times New Roman" panose="02020603050405020304" pitchFamily="18" charset="0"/>
              </a:rPr>
              <a:t>в Україні. Це пояснюється поширеною формою корпоративного господарювання і власності, необхідністю управління нею й стрімким розвитком такої власності в Україні. Слово "</a:t>
            </a:r>
            <a:r>
              <a:rPr lang="uk-UA" sz="1600" b="1" i="1" dirty="0" smtClean="0">
                <a:latin typeface="Times New Roman" panose="02020603050405020304" pitchFamily="18" charset="0"/>
                <a:cs typeface="Times New Roman" panose="02020603050405020304" pitchFamily="18" charset="0"/>
              </a:rPr>
              <a:t>корпорація</a:t>
            </a:r>
            <a:r>
              <a:rPr lang="uk-UA" sz="1600" dirty="0" smtClean="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(в перекладі об'єднання</a:t>
            </a:r>
            <a:r>
              <a:rPr lang="uk-UA" sz="1600" dirty="0" smtClean="0">
                <a:latin typeface="Times New Roman" panose="02020603050405020304" pitchFamily="18" charset="0"/>
                <a:cs typeface="Times New Roman" panose="02020603050405020304" pitchFamily="18" charset="0"/>
              </a:rPr>
              <a:t>, співтовариство) означає об'єднання, союз, що створюються на основі професійних або майнових інтересів. Тому зрозуміло, що корпоративне управління є управлінням специфічною об’єднаною власністю. </a:t>
            </a:r>
            <a:endParaRPr lang="uk-UA" sz="1600" dirty="0">
              <a:latin typeface="Times New Roman" panose="02020603050405020304" pitchFamily="18" charset="0"/>
              <a:cs typeface="Times New Roman" panose="02020603050405020304" pitchFamily="18" charset="0"/>
            </a:endParaRPr>
          </a:p>
          <a:p>
            <a:pPr marL="107950" indent="457200" algn="just">
              <a:spcBef>
                <a:spcPts val="0"/>
              </a:spcBef>
              <a:buNone/>
            </a:pPr>
            <a:r>
              <a:rPr lang="uk-UA" sz="1600" dirty="0" smtClean="0">
                <a:latin typeface="Times New Roman" panose="02020603050405020304" pitchFamily="18" charset="0"/>
                <a:cs typeface="Times New Roman" panose="02020603050405020304" pitchFamily="18" charset="0"/>
              </a:rPr>
              <a:t>Насамперед корпоративне управління можна розглядати як </a:t>
            </a:r>
            <a:r>
              <a:rPr lang="uk-UA" sz="1600" b="1" i="1" dirty="0" smtClean="0">
                <a:latin typeface="Times New Roman" panose="02020603050405020304" pitchFamily="18" charset="0"/>
                <a:cs typeface="Times New Roman" panose="02020603050405020304" pitchFamily="18" charset="0"/>
              </a:rPr>
              <a:t>управління корпоративними правами</a:t>
            </a:r>
            <a:r>
              <a:rPr lang="uk-UA" sz="1600" dirty="0" smtClean="0">
                <a:latin typeface="Times New Roman" panose="02020603050405020304" pitchFamily="18" charset="0"/>
                <a:cs typeface="Times New Roman" panose="02020603050405020304" pitchFamily="18" charset="0"/>
              </a:rPr>
              <a:t>. Таке визначення є найбільш загальним, оскільки управління корпоративними правами стосується усіх їх власників, а ними є значна частина людей у світі, у тому числі громадян України.</a:t>
            </a:r>
          </a:p>
          <a:p>
            <a:pPr marL="107950" indent="457200" algn="just">
              <a:spcBef>
                <a:spcPts val="0"/>
              </a:spcBef>
              <a:buNone/>
            </a:pPr>
            <a:r>
              <a:rPr lang="uk-UA" sz="1600" dirty="0" smtClean="0">
                <a:latin typeface="Times New Roman" panose="02020603050405020304" pitchFamily="18" charset="0"/>
                <a:cs typeface="Times New Roman" panose="02020603050405020304" pitchFamily="18" charset="0"/>
              </a:rPr>
              <a:t>Відповідно до законодавства України, </a:t>
            </a:r>
            <a:r>
              <a:rPr lang="uk-UA" sz="1600" b="1" i="1" dirty="0" smtClean="0">
                <a:latin typeface="Times New Roman" panose="02020603050405020304" pitchFamily="18" charset="0"/>
                <a:cs typeface="Times New Roman" panose="02020603050405020304" pitchFamily="18" charset="0"/>
              </a:rPr>
              <a:t>корпоративні права </a:t>
            </a:r>
            <a:r>
              <a:rPr lang="uk-UA" sz="1600" dirty="0" smtClean="0">
                <a:latin typeface="Times New Roman" panose="02020603050405020304" pitchFamily="18" charset="0"/>
                <a:cs typeface="Times New Roman" panose="02020603050405020304" pitchFamily="18" charset="0"/>
              </a:rPr>
              <a:t>– це право особи, частка якої визначається у статутному фонді (майні) господарської організації. Володіння корпоративними правами не вважається підприємництвом.</a:t>
            </a:r>
          </a:p>
          <a:p>
            <a:pPr marL="107950" indent="457200" algn="just">
              <a:spcBef>
                <a:spcPts val="0"/>
              </a:spcBef>
              <a:buNone/>
            </a:pPr>
            <a:r>
              <a:rPr lang="uk-UA" sz="1600" dirty="0" smtClean="0">
                <a:latin typeface="Times New Roman" panose="02020603050405020304" pitchFamily="18" charset="0"/>
                <a:cs typeface="Times New Roman" panose="02020603050405020304" pitchFamily="18" charset="0"/>
              </a:rPr>
              <a:t>Згідно ЗУ «Про акціонерні товариства»  </a:t>
            </a:r>
            <a:r>
              <a:rPr lang="uk-UA" sz="1600" b="1" i="1" dirty="0" smtClean="0">
                <a:latin typeface="Times New Roman" panose="02020603050405020304" pitchFamily="18" charset="0"/>
                <a:cs typeface="Times New Roman" panose="02020603050405020304" pitchFamily="18" charset="0"/>
              </a:rPr>
              <a:t>корпоративні права</a:t>
            </a:r>
            <a:r>
              <a:rPr lang="uk-UA" sz="1600" dirty="0" smtClean="0">
                <a:latin typeface="Times New Roman" panose="02020603050405020304" pitchFamily="18" charset="0"/>
                <a:cs typeface="Times New Roman" panose="02020603050405020304" pitchFamily="18" charset="0"/>
              </a:rPr>
              <a:t> – сукупність майнових і немайнових прав акціонера – власника акцій товариства, які пов'язані з правом власності на акції, що включають право на участь в управлінні акціонерним товариством, отримання дивідендів та активів акціонерного товариства у разі його ліквідації відповідно до закону, а також інші права, передбачені законом чи статутними документам</a:t>
            </a:r>
            <a:r>
              <a:rPr lang="ru-RU" sz="1600" dirty="0" smtClean="0">
                <a:latin typeface="Times New Roman" panose="02020603050405020304" pitchFamily="18" charset="0"/>
                <a:cs typeface="Times New Roman" panose="02020603050405020304" pitchFamily="18" charset="0"/>
              </a:rPr>
              <a:t>и</a:t>
            </a:r>
            <a:r>
              <a:rPr lang="uk-UA" sz="1600" dirty="0" smtClean="0">
                <a:latin typeface="Times New Roman" panose="02020603050405020304" pitchFamily="18" charset="0"/>
                <a:cs typeface="Times New Roman" panose="02020603050405020304" pitchFamily="18" charset="0"/>
              </a:rPr>
              <a:t>.</a:t>
            </a:r>
          </a:p>
          <a:p>
            <a:pPr marL="107950" indent="457200" algn="just">
              <a:spcBef>
                <a:spcPts val="0"/>
              </a:spcBef>
              <a:buNone/>
            </a:pPr>
            <a:r>
              <a:rPr lang="uk-UA" sz="1600" dirty="0">
                <a:latin typeface="Times New Roman" panose="02020603050405020304" pitchFamily="18" charset="0"/>
                <a:cs typeface="Times New Roman" panose="02020603050405020304" pitchFamily="18" charset="0"/>
              </a:rPr>
              <a:t>Отже, якщо брати корпоративні права як найбільш загальний об'єкт корпоративного управління, то його можна охарактеризувати так: </a:t>
            </a:r>
            <a:r>
              <a:rPr lang="uk-UA" sz="1600" b="1" i="1" dirty="0">
                <a:latin typeface="Times New Roman" panose="02020603050405020304" pitchFamily="18" charset="0"/>
                <a:cs typeface="Times New Roman" panose="02020603050405020304" pitchFamily="18" charset="0"/>
              </a:rPr>
              <a:t>корпоративне управління</a:t>
            </a:r>
            <a:r>
              <a:rPr lang="uk-UA" sz="1600" i="1"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являє собою </a:t>
            </a:r>
            <a:r>
              <a:rPr lang="uk-UA" sz="1600" dirty="0" smtClean="0">
                <a:latin typeface="Times New Roman" panose="02020603050405020304" pitchFamily="18" charset="0"/>
                <a:cs typeface="Times New Roman" panose="02020603050405020304" pitchFamily="18" charset="0"/>
              </a:rPr>
              <a:t>процес </a:t>
            </a:r>
            <a:r>
              <a:rPr lang="uk-UA" sz="1600" dirty="0">
                <a:latin typeface="Times New Roman" panose="02020603050405020304" pitchFamily="18" charset="0"/>
                <a:cs typeface="Times New Roman" panose="02020603050405020304" pitchFamily="18" charset="0"/>
              </a:rPr>
              <a:t>регулювання власником руху його корпоративних прав із метою отримання прибутку, управління корпоративним підприємством, відшкодуванням витрат через отримання частки майна при його ліквідації, можливих спекулятивних операцій з корпоративними правами. </a:t>
            </a:r>
          </a:p>
          <a:p>
            <a:pPr marL="107950" indent="457200" algn="just">
              <a:spcBef>
                <a:spcPts val="0"/>
              </a:spcBef>
              <a:buNone/>
            </a:pPr>
            <a:endParaRPr lang="ru-RU" sz="14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4294967295"/>
          </p:nvPr>
        </p:nvSpPr>
        <p:spPr>
          <a:xfrm>
            <a:off x="0" y="1052736"/>
            <a:ext cx="9144000" cy="5805264"/>
          </a:xfrm>
        </p:spPr>
        <p:txBody>
          <a:bodyPr>
            <a:normAutofit/>
          </a:bodyPr>
          <a:lstStyle/>
          <a:p>
            <a:pPr algn="just">
              <a:buNone/>
            </a:pPr>
            <a:r>
              <a:rPr lang="uk-UA" sz="1500" dirty="0" smtClean="0"/>
              <a:t>		</a:t>
            </a:r>
          </a:p>
          <a:p>
            <a:pPr algn="just">
              <a:buNone/>
            </a:pPr>
            <a:r>
              <a:rPr lang="uk-UA" sz="1500" dirty="0">
                <a:latin typeface="Times New Roman" panose="02020603050405020304" pitchFamily="18" charset="0"/>
                <a:cs typeface="Times New Roman" panose="02020603050405020304" pitchFamily="18" charset="0"/>
              </a:rPr>
              <a:t>	</a:t>
            </a:r>
            <a:r>
              <a:rPr lang="uk-UA" sz="1500" dirty="0" smtClean="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Отже, корпоративне управління здійснюється окремими громадянами, державними органами, а також на рівні окремих підприємств – </a:t>
            </a:r>
            <a:r>
              <a:rPr lang="uk-UA" sz="16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емітентів корпоративних прав</a:t>
            </a:r>
            <a:r>
              <a:rPr lang="uk-UA" sz="1600" dirty="0" smtClean="0">
                <a:latin typeface="Times New Roman" panose="02020603050405020304" pitchFamily="18" charset="0"/>
                <a:cs typeface="Times New Roman" panose="02020603050405020304" pitchFamily="18" charset="0"/>
              </a:rPr>
              <a:t>. </a:t>
            </a:r>
          </a:p>
          <a:p>
            <a:pPr algn="just">
              <a:buNone/>
            </a:pPr>
            <a:r>
              <a:rPr lang="uk-UA" sz="1600" b="1" dirty="0">
                <a:latin typeface="Times New Roman" panose="02020603050405020304" pitchFamily="18" charset="0"/>
                <a:cs typeface="Times New Roman" panose="02020603050405020304" pitchFamily="18" charset="0"/>
              </a:rPr>
              <a:t>	</a:t>
            </a:r>
            <a:r>
              <a:rPr lang="uk-UA" sz="1600" b="1" dirty="0" smtClean="0">
                <a:latin typeface="Times New Roman" panose="02020603050405020304" pitchFamily="18" charset="0"/>
                <a:cs typeface="Times New Roman" panose="02020603050405020304" pitchFamily="18" charset="0"/>
              </a:rPr>
              <a:t>	Емітент</a:t>
            </a:r>
            <a:r>
              <a:rPr lang="uk-UA" sz="1600" dirty="0" smtClean="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 юридична особа, яка від свого іменні випускає цінні папери і зобов’язується виконувати обов’язки, що є наслідком з умов їх випуску. </a:t>
            </a:r>
          </a:p>
          <a:p>
            <a:pPr algn="just">
              <a:buNone/>
            </a:pPr>
            <a:r>
              <a:rPr lang="uk-UA" sz="1500" dirty="0">
                <a:latin typeface="Times New Roman" panose="02020603050405020304" pitchFamily="18" charset="0"/>
                <a:cs typeface="Times New Roman" panose="02020603050405020304" pitchFamily="18" charset="0"/>
              </a:rPr>
              <a:t>	</a:t>
            </a:r>
            <a:r>
              <a:rPr lang="uk-UA" sz="1500" dirty="0" smtClean="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Головною метою корпоративного управління є отримання частини прибутку, яку називають дивідендом. </a:t>
            </a:r>
            <a:r>
              <a:rPr lang="uk-UA" sz="1600" b="1" i="1" dirty="0" smtClean="0">
                <a:latin typeface="Times New Roman" panose="02020603050405020304" pitchFamily="18" charset="0"/>
                <a:cs typeface="Times New Roman" panose="02020603050405020304" pitchFamily="18" charset="0"/>
              </a:rPr>
              <a:t>Дивіденд</a:t>
            </a:r>
            <a:r>
              <a:rPr lang="uk-UA" sz="1600" i="1" dirty="0" smtClean="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 це частина прибутку (платіж), що проводиться на користь власника (довірених осіб власника) корпоративних прав, емітованих юридичною особою внаслідок розподілу частини її прибутку.</a:t>
            </a:r>
            <a:endParaRPr lang="ru-RU" sz="1600" dirty="0" smtClean="0">
              <a:latin typeface="Times New Roman" panose="02020603050405020304" pitchFamily="18" charset="0"/>
              <a:cs typeface="Times New Roman" panose="02020603050405020304" pitchFamily="18" charset="0"/>
            </a:endParaRPr>
          </a:p>
          <a:p>
            <a:pPr algn="just">
              <a:buNone/>
            </a:pPr>
            <a:r>
              <a:rPr lang="uk-UA" sz="1600" dirty="0" smtClean="0">
                <a:latin typeface="Times New Roman" panose="02020603050405020304" pitchFamily="18" charset="0"/>
                <a:cs typeface="Times New Roman" panose="02020603050405020304" pitchFamily="18" charset="0"/>
              </a:rPr>
              <a:t>		Однак корпоративні права є втіленням частки (паю) в капіталі конкретних підприємств. Рух корпоративних цінних паперів, або паїв, залежить від ефективності діяльності підприємств-емітентів. Тому, досліджуючи особливості корпоративного управління, обов'язково слід мати на увазі специфіку управління цими підприємствами (корпораціями) з погляду </a:t>
            </a:r>
            <a:r>
              <a:rPr lang="uk-UA" sz="1600" b="1" i="1" dirty="0" smtClean="0">
                <a:latin typeface="Times New Roman" panose="02020603050405020304" pitchFamily="18" charset="0"/>
                <a:cs typeface="Times New Roman" panose="02020603050405020304" pitchFamily="18" charset="0"/>
              </a:rPr>
              <a:t>узгодження інтересів власників і менеджменту</a:t>
            </a:r>
            <a:r>
              <a:rPr lang="uk-UA" sz="1600" dirty="0" smtClean="0">
                <a:latin typeface="Times New Roman" panose="02020603050405020304" pitchFamily="18" charset="0"/>
                <a:cs typeface="Times New Roman" panose="02020603050405020304" pitchFamily="18" charset="0"/>
              </a:rPr>
              <a:t>.</a:t>
            </a:r>
            <a:endParaRPr lang="ru-RU" sz="1600" dirty="0" smtClean="0">
              <a:latin typeface="Times New Roman" panose="02020603050405020304" pitchFamily="18" charset="0"/>
              <a:cs typeface="Times New Roman" panose="02020603050405020304" pitchFamily="18" charset="0"/>
            </a:endParaRPr>
          </a:p>
          <a:p>
            <a:pPr algn="just">
              <a:buNone/>
            </a:pPr>
            <a:r>
              <a:rPr lang="uk-UA" sz="1600" dirty="0" smtClean="0">
                <a:latin typeface="Times New Roman" panose="02020603050405020304" pitchFamily="18" charset="0"/>
                <a:cs typeface="Times New Roman" panose="02020603050405020304" pitchFamily="18" charset="0"/>
              </a:rPr>
              <a:t>		Корпоративне управління розглядає здійснення господарських операцій працівниками й управління менеджерами виходячи з найбільшої ефективності діяльності корпорації не тільки з погляду менеджменту організації, а й її власників. Не завжди інтереси власників та корпорації (як підприємства) збігаються. Тому корпоративне управління в системі загального менеджменту спрямоване на отримання кінцевого результату, яким є найбільш оптимальне узгодження інтересів суб'єктів корпоративних відносин – власників, менеджерів, працівників, суспільства. Ці інтереси, як правило, різні, їх узгодження в корпораціях здійснюється через реалізацію повноважень і відповідальності.</a:t>
            </a:r>
            <a:endParaRPr lang="ru-RU" sz="1600" dirty="0" smtClean="0">
              <a:latin typeface="Times New Roman" panose="02020603050405020304" pitchFamily="18" charset="0"/>
              <a:cs typeface="Times New Roman" panose="02020603050405020304" pitchFamily="18" charset="0"/>
            </a:endParaRPr>
          </a:p>
          <a:p>
            <a:pPr algn="just"/>
            <a:endParaRPr lang="ru-RU" sz="16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52736"/>
            <a:ext cx="9144000" cy="5805264"/>
          </a:xfrm>
        </p:spPr>
        <p:txBody>
          <a:bodyPr>
            <a:normAutofit lnSpcReduction="10000"/>
          </a:bodyPr>
          <a:lstStyle/>
          <a:p>
            <a:pPr marL="0" indent="457200" algn="just">
              <a:spcBef>
                <a:spcPts val="0"/>
              </a:spcBef>
              <a:buNone/>
            </a:pPr>
            <a:r>
              <a:rPr lang="uk-UA" sz="1600" b="1" dirty="0" smtClean="0">
                <a:latin typeface="Times New Roman" panose="02020603050405020304" pitchFamily="18" charset="0"/>
                <a:cs typeface="Times New Roman" panose="02020603050405020304" pitchFamily="18" charset="0"/>
              </a:rPr>
              <a:t>Корпорація</a:t>
            </a:r>
            <a:r>
              <a:rPr lang="uk-UA" sz="1600" dirty="0" smtClean="0">
                <a:latin typeface="Times New Roman" panose="02020603050405020304" pitchFamily="18" charset="0"/>
                <a:cs typeface="Times New Roman" panose="02020603050405020304" pitchFamily="18" charset="0"/>
              </a:rPr>
              <a:t> (від латинського слова «</a:t>
            </a:r>
            <a:r>
              <a:rPr lang="uk-UA" sz="1600" dirty="0" err="1" smtClean="0">
                <a:latin typeface="Times New Roman" panose="02020603050405020304" pitchFamily="18" charset="0"/>
                <a:cs typeface="Times New Roman" panose="02020603050405020304" pitchFamily="18" charset="0"/>
              </a:rPr>
              <a:t>corporation</a:t>
            </a:r>
            <a:r>
              <a:rPr lang="uk-UA" sz="1600" dirty="0" smtClean="0">
                <a:latin typeface="Times New Roman" panose="02020603050405020304" pitchFamily="18" charset="0"/>
                <a:cs typeface="Times New Roman" panose="02020603050405020304" pitchFamily="18" charset="0"/>
              </a:rPr>
              <a:t>» — співтовариство, об’єднання) - товариство, в якому на основі централізації капіталів здійснюється колективне присвоєння результатів виробничої діяльності. </a:t>
            </a:r>
            <a:r>
              <a:rPr lang="uk-UA" sz="1600" b="1" dirty="0" smtClean="0">
                <a:latin typeface="Times New Roman" panose="02020603050405020304" pitchFamily="18" charset="0"/>
                <a:cs typeface="Times New Roman" panose="02020603050405020304" pitchFamily="18" charset="0"/>
              </a:rPr>
              <a:t>Корпораціями</a:t>
            </a:r>
            <a:r>
              <a:rPr lang="uk-UA" sz="1600" dirty="0" smtClean="0">
                <a:latin typeface="Times New Roman" panose="02020603050405020304" pitchFamily="18" charset="0"/>
                <a:cs typeface="Times New Roman" panose="02020603050405020304" pitchFamily="18" charset="0"/>
              </a:rPr>
              <a:t> в сучасній економічній і правовій літературі називаються господарські товариства (насамперед акціонерні товариства), які мають статус юридичної особи, утворені шляхом об’єднання майна засновників і існують незалежно від зміни конкретних учасників.</a:t>
            </a:r>
          </a:p>
          <a:p>
            <a:pPr marL="0" indent="457200" algn="just">
              <a:spcBef>
                <a:spcPts val="0"/>
              </a:spcBef>
              <a:buNone/>
            </a:pPr>
            <a:r>
              <a:rPr lang="uk-UA" sz="1600" dirty="0" smtClean="0">
                <a:latin typeface="Times New Roman" panose="02020603050405020304" pitchFamily="18" charset="0"/>
                <a:cs typeface="Times New Roman" panose="02020603050405020304" pitchFamily="18" charset="0"/>
              </a:rPr>
              <a:t>В свою чергу в українському законодавстві термін </a:t>
            </a:r>
            <a:r>
              <a:rPr lang="uk-UA" sz="1600" b="1" dirty="0" smtClean="0">
                <a:latin typeface="Times New Roman" panose="02020603050405020304" pitchFamily="18" charset="0"/>
                <a:cs typeface="Times New Roman" panose="02020603050405020304" pitchFamily="18" charset="0"/>
              </a:rPr>
              <a:t>«корпорація» </a:t>
            </a:r>
            <a:r>
              <a:rPr lang="uk-UA" sz="1600" dirty="0" smtClean="0">
                <a:latin typeface="Times New Roman" panose="02020603050405020304" pitchFamily="18" charset="0"/>
                <a:cs typeface="Times New Roman" panose="02020603050405020304" pitchFamily="18" charset="0"/>
              </a:rPr>
              <a:t>застосовується для позначення одного з видів об’єднань підприємств. </a:t>
            </a:r>
          </a:p>
          <a:p>
            <a:pPr marL="0" indent="457200" algn="just">
              <a:spcBef>
                <a:spcPts val="0"/>
              </a:spcBef>
              <a:buNone/>
            </a:pPr>
            <a:r>
              <a:rPr lang="uk-UA" sz="1600" dirty="0" smtClean="0">
                <a:latin typeface="Times New Roman" panose="02020603050405020304" pitchFamily="18" charset="0"/>
                <a:cs typeface="Times New Roman" panose="02020603050405020304" pitchFamily="18" charset="0"/>
              </a:rPr>
              <a:t>Де зазначається, що </a:t>
            </a:r>
            <a:r>
              <a:rPr lang="uk-UA" sz="1600" b="1" dirty="0" smtClean="0">
                <a:latin typeface="Times New Roman" panose="02020603050405020304" pitchFamily="18" charset="0"/>
                <a:cs typeface="Times New Roman" panose="02020603050405020304" pitchFamily="18" charset="0"/>
              </a:rPr>
              <a:t>«Корпорація</a:t>
            </a:r>
            <a:r>
              <a:rPr lang="uk-UA" sz="1600" dirty="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 це договірне об’єднання, створене на основі об’єднання виробничих, наукових і комерційних інтересів підприємств, які об’єдналися, з передачею ними окремих повноважень централізованого регулювання діяльності кожного з учасників органам управління корпорації».</a:t>
            </a:r>
          </a:p>
          <a:p>
            <a:pPr algn="just">
              <a:spcBef>
                <a:spcPts val="0"/>
              </a:spcBef>
            </a:pPr>
            <a:r>
              <a:rPr lang="uk-UA" sz="1600" dirty="0" smtClean="0">
                <a:latin typeface="Times New Roman" panose="02020603050405020304" pitchFamily="18" charset="0"/>
                <a:cs typeface="Times New Roman" panose="02020603050405020304" pitchFamily="18" charset="0"/>
              </a:rPr>
              <a:t>Закон України</a:t>
            </a:r>
            <a:r>
              <a:rPr lang="uk-UA" sz="1600" b="1" dirty="0" smtClean="0">
                <a:latin typeface="Times New Roman" panose="02020603050405020304" pitchFamily="18" charset="0"/>
                <a:cs typeface="Times New Roman" panose="02020603050405020304" pitchFamily="18" charset="0"/>
              </a:rPr>
              <a:t> </a:t>
            </a:r>
            <a:r>
              <a:rPr lang="uk-UA" sz="1600" b="1" dirty="0" smtClean="0">
                <a:latin typeface="Times New Roman" panose="02020603050405020304" pitchFamily="18" charset="0"/>
                <a:cs typeface="Times New Roman" panose="02020603050405020304" pitchFamily="18" charset="0"/>
              </a:rPr>
              <a:t>«Про </a:t>
            </a:r>
            <a:r>
              <a:rPr lang="uk-UA" sz="1600" b="1" dirty="0" smtClean="0">
                <a:latin typeface="Times New Roman" panose="02020603050405020304" pitchFamily="18" charset="0"/>
                <a:cs typeface="Times New Roman" panose="02020603050405020304" pitchFamily="18" charset="0"/>
              </a:rPr>
              <a:t>державне регулювання ринку цінних паперів в </a:t>
            </a:r>
            <a:r>
              <a:rPr lang="uk-UA" sz="1600" b="1" dirty="0" smtClean="0">
                <a:latin typeface="Times New Roman" panose="02020603050405020304" pitchFamily="18" charset="0"/>
                <a:cs typeface="Times New Roman" panose="02020603050405020304" pitchFamily="18" charset="0"/>
              </a:rPr>
              <a:t>Україні» </a:t>
            </a:r>
            <a:r>
              <a:rPr lang="uk-UA" sz="1600" b="1" dirty="0" smtClean="0">
                <a:latin typeface="Times New Roman" panose="02020603050405020304" pitchFamily="18" charset="0"/>
                <a:cs typeface="Times New Roman" panose="02020603050405020304" pitchFamily="18" charset="0"/>
              </a:rPr>
              <a:t>визначає корпоративне управління</a:t>
            </a:r>
            <a:r>
              <a:rPr lang="uk-UA" sz="1600" dirty="0" smtClean="0">
                <a:latin typeface="Times New Roman" panose="02020603050405020304" pitchFamily="18" charset="0"/>
                <a:cs typeface="Times New Roman" panose="02020603050405020304" pitchFamily="18" charset="0"/>
              </a:rPr>
              <a:t> як систему відносин, яка визначає правила та процедури прийняття рішень щодо діяльності господарського товариства та здійснення контролю, а також розподіл прав і обов’язків між органами товариства та його учасниками стосовно управління товариством.</a:t>
            </a:r>
          </a:p>
          <a:p>
            <a:pPr marL="0" indent="457200" algn="just">
              <a:spcBef>
                <a:spcPts val="0"/>
              </a:spcBef>
              <a:buNone/>
            </a:pPr>
            <a:r>
              <a:rPr lang="uk-UA" sz="1600" dirty="0" smtClean="0">
                <a:latin typeface="Times New Roman" panose="02020603050405020304" pitchFamily="18" charset="0"/>
                <a:cs typeface="Times New Roman" panose="02020603050405020304" pitchFamily="18" charset="0"/>
              </a:rPr>
              <a:t>Загалом, корпоративне управління можна розглядати як управління </a:t>
            </a:r>
            <a:r>
              <a:rPr lang="uk-UA" sz="1600" b="1" dirty="0" smtClean="0">
                <a:latin typeface="Times New Roman" panose="02020603050405020304" pitchFamily="18" charset="0"/>
                <a:cs typeface="Times New Roman" panose="02020603050405020304" pitchFamily="18" charset="0"/>
              </a:rPr>
              <a:t>корпоративними правами</a:t>
            </a:r>
            <a:r>
              <a:rPr lang="uk-UA" sz="1600" dirty="0" smtClean="0">
                <a:latin typeface="Times New Roman" panose="02020603050405020304" pitchFamily="18" charset="0"/>
                <a:cs typeface="Times New Roman" panose="02020603050405020304" pitchFamily="18" charset="0"/>
              </a:rPr>
              <a:t>. Це означає, що власник таких прав має право власності на частку у статутному капіталі господарського товариства, включаючи права на управління, отримання частини відповідного прибутку товариства, а також на частину активів у випадку ліквідації даного суб’єкта господарювання.</a:t>
            </a:r>
          </a:p>
          <a:p>
            <a:pPr marL="0" indent="457200" algn="just">
              <a:spcBef>
                <a:spcPts val="0"/>
              </a:spcBef>
              <a:buNone/>
            </a:pPr>
            <a:r>
              <a:rPr lang="uk-UA" sz="1600" dirty="0" smtClean="0">
                <a:latin typeface="Times New Roman" panose="02020603050405020304" pitchFamily="18" charset="0"/>
                <a:cs typeface="Times New Roman" panose="02020603050405020304" pitchFamily="18" charset="0"/>
              </a:rPr>
              <a:t>У широкому розумінні </a:t>
            </a:r>
            <a:r>
              <a:rPr lang="uk-UA" sz="1600" b="1" dirty="0" smtClean="0">
                <a:latin typeface="Times New Roman" panose="02020603050405020304" pitchFamily="18" charset="0"/>
                <a:cs typeface="Times New Roman" panose="02020603050405020304" pitchFamily="18" charset="0"/>
              </a:rPr>
              <a:t>корпоративне управління </a:t>
            </a:r>
            <a:r>
              <a:rPr lang="uk-UA" sz="1600" dirty="0" smtClean="0">
                <a:latin typeface="Times New Roman" panose="02020603050405020304" pitchFamily="18" charset="0"/>
                <a:cs typeface="Times New Roman" panose="02020603050405020304" pitchFamily="18" charset="0"/>
              </a:rPr>
              <a:t>розглядають як систему, за допомогою якої спрямовують та контролюють діяльність господарського товариства. У рамках корпоративного управління визначається, яким чином інвестори здійснюють контроль за діяльністю менеджерів, а також яку відповідальність несуть менеджери перед інвесторами за результати діяльності товариства.</a:t>
            </a:r>
          </a:p>
          <a:p>
            <a:pPr marL="0" indent="457200" algn="just">
              <a:spcBef>
                <a:spcPts val="0"/>
              </a:spcBef>
              <a:buNone/>
            </a:pPr>
            <a:r>
              <a:rPr lang="uk-UA" sz="1600" dirty="0" smtClean="0">
                <a:latin typeface="Times New Roman" panose="02020603050405020304" pitchFamily="18" charset="0"/>
                <a:cs typeface="Times New Roman" panose="02020603050405020304" pitchFamily="18" charset="0"/>
              </a:rPr>
              <a:t>Таким чином, </a:t>
            </a:r>
            <a:r>
              <a:rPr lang="uk-UA" sz="1600" b="1" dirty="0" smtClean="0">
                <a:latin typeface="Times New Roman" panose="02020603050405020304" pitchFamily="18" charset="0"/>
                <a:cs typeface="Times New Roman" panose="02020603050405020304" pitchFamily="18" charset="0"/>
              </a:rPr>
              <a:t>корпоративне управління - </a:t>
            </a:r>
            <a:r>
              <a:rPr lang="uk-UA" sz="1600" dirty="0" smtClean="0">
                <a:latin typeface="Times New Roman" panose="02020603050405020304" pitchFamily="18" charset="0"/>
                <a:cs typeface="Times New Roman" panose="02020603050405020304" pitchFamily="18" charset="0"/>
              </a:rPr>
              <a:t>це система взаємовідносин між власниками (акціонерами) та виконавчими органами господарського товариства щодо управління його діяльністю.</a:t>
            </a:r>
          </a:p>
          <a:p>
            <a:pPr marL="0" indent="457200" algn="just">
              <a:spcBef>
                <a:spcPts val="0"/>
              </a:spcBef>
              <a:buNone/>
            </a:pPr>
            <a:endParaRPr lang="uk-UA" sz="1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260647"/>
            <a:ext cx="9144000" cy="6480721"/>
          </a:xfrm>
        </p:spPr>
        <p:txBody>
          <a:bodyPr>
            <a:noAutofit/>
          </a:bodyPr>
          <a:lstStyle/>
          <a:p>
            <a:pPr marL="0" indent="457200" algn="just">
              <a:buNone/>
            </a:pPr>
            <a:r>
              <a:rPr lang="uk-UA" sz="1500" dirty="0" smtClean="0">
                <a:latin typeface="Times New Roman" panose="02020603050405020304" pitchFamily="18" charset="0"/>
                <a:cs typeface="Times New Roman" panose="02020603050405020304" pitchFamily="18" charset="0"/>
              </a:rPr>
              <a:t>Розглядаючи суть корпоративного управління необхідно виділити декілька </a:t>
            </a:r>
            <a:r>
              <a:rPr lang="uk-UA" sz="1500" b="1" dirty="0" smtClean="0">
                <a:latin typeface="Times New Roman" panose="02020603050405020304" pitchFamily="18" charset="0"/>
                <a:cs typeface="Times New Roman" panose="02020603050405020304" pitchFamily="18" charset="0"/>
              </a:rPr>
              <a:t>характерних рис, які становлять найбільше зацікавлення у інвесторів:</a:t>
            </a:r>
          </a:p>
          <a:p>
            <a:pPr algn="just"/>
            <a:r>
              <a:rPr lang="uk-UA" sz="1500" dirty="0" smtClean="0">
                <a:latin typeface="Times New Roman" panose="02020603050405020304" pitchFamily="18" charset="0"/>
                <a:cs typeface="Times New Roman" panose="02020603050405020304" pitchFamily="18" charset="0"/>
              </a:rPr>
              <a:t>самостійність корпоративного підприємства як юридичної особи;</a:t>
            </a:r>
          </a:p>
          <a:p>
            <a:pPr algn="just"/>
            <a:r>
              <a:rPr lang="uk-UA" sz="1500" dirty="0" smtClean="0">
                <a:latin typeface="Times New Roman" panose="02020603050405020304" pitchFamily="18" charset="0"/>
                <a:cs typeface="Times New Roman" panose="02020603050405020304" pitchFamily="18" charset="0"/>
              </a:rPr>
              <a:t>централізована система управління;</a:t>
            </a:r>
          </a:p>
          <a:p>
            <a:pPr algn="just"/>
            <a:r>
              <a:rPr lang="uk-UA" sz="1500" dirty="0" smtClean="0">
                <a:latin typeface="Times New Roman" panose="02020603050405020304" pitchFamily="18" charset="0"/>
                <a:cs typeface="Times New Roman" panose="02020603050405020304" pitchFamily="18" charset="0"/>
              </a:rPr>
              <a:t>отримання прибутку </a:t>
            </a:r>
            <a:r>
              <a:rPr lang="uk-UA" sz="1500" dirty="0" err="1" smtClean="0">
                <a:latin typeface="Times New Roman" panose="02020603050405020304" pitchFamily="18" charset="0"/>
                <a:cs typeface="Times New Roman" panose="02020603050405020304" pitchFamily="18" charset="0"/>
              </a:rPr>
              <a:t>пропорційно</a:t>
            </a:r>
            <a:r>
              <a:rPr lang="uk-UA" sz="1500" dirty="0" smtClean="0">
                <a:latin typeface="Times New Roman" panose="02020603050405020304" pitchFamily="18" charset="0"/>
                <a:cs typeface="Times New Roman" panose="02020603050405020304" pitchFamily="18" charset="0"/>
              </a:rPr>
              <a:t> до вкладених коштів;</a:t>
            </a:r>
          </a:p>
          <a:p>
            <a:pPr algn="just"/>
            <a:r>
              <a:rPr lang="uk-UA" sz="1500" dirty="0" smtClean="0">
                <a:latin typeface="Times New Roman" panose="02020603050405020304" pitchFamily="18" charset="0"/>
                <a:cs typeface="Times New Roman" panose="02020603050405020304" pitchFamily="18" charset="0"/>
              </a:rPr>
              <a:t>обмежена відповідальність, яку несуть індивідуальні інвестори;</a:t>
            </a:r>
          </a:p>
          <a:p>
            <a:pPr algn="just"/>
            <a:r>
              <a:rPr lang="uk-UA" sz="1500" dirty="0" smtClean="0">
                <a:latin typeface="Times New Roman" panose="02020603050405020304" pitchFamily="18" charset="0"/>
                <a:cs typeface="Times New Roman" panose="02020603050405020304" pitchFamily="18" charset="0"/>
              </a:rPr>
              <a:t>можливість передачі акцій (тобто частини права власності на підприємство) іншим особам.</a:t>
            </a:r>
          </a:p>
          <a:p>
            <a:pPr marL="0" indent="0" algn="just">
              <a:buNone/>
            </a:pPr>
            <a:r>
              <a:rPr lang="uk-UA" sz="1500" dirty="0" smtClean="0">
                <a:latin typeface="Times New Roman" panose="02020603050405020304" pitchFamily="18" charset="0"/>
                <a:cs typeface="Times New Roman" panose="02020603050405020304" pitchFamily="18" charset="0"/>
              </a:rPr>
              <a:t>Існує ряд </a:t>
            </a:r>
            <a:r>
              <a:rPr lang="uk-UA" sz="1500" b="1" dirty="0" smtClean="0">
                <a:latin typeface="Times New Roman" panose="02020603050405020304" pitchFamily="18" charset="0"/>
                <a:cs typeface="Times New Roman" panose="02020603050405020304" pitchFamily="18" charset="0"/>
              </a:rPr>
              <a:t>проблем корпоративного управління</a:t>
            </a:r>
            <a:r>
              <a:rPr lang="uk-UA" sz="1500" dirty="0" smtClean="0">
                <a:latin typeface="Times New Roman" panose="02020603050405020304" pitchFamily="18" charset="0"/>
                <a:cs typeface="Times New Roman" panose="02020603050405020304" pitchFamily="18" charset="0"/>
              </a:rPr>
              <a:t>, серед яких:</a:t>
            </a:r>
          </a:p>
          <a:p>
            <a:pPr algn="just"/>
            <a:r>
              <a:rPr lang="uk-UA" sz="1500" dirty="0" smtClean="0">
                <a:latin typeface="Times New Roman" panose="02020603050405020304" pitchFamily="18" charset="0"/>
                <a:cs typeface="Times New Roman" panose="02020603050405020304" pitchFamily="18" charset="0"/>
              </a:rPr>
              <a:t>суперечність функцій володіння та управління діяльністю корпорації;</a:t>
            </a:r>
          </a:p>
          <a:p>
            <a:pPr algn="just"/>
            <a:r>
              <a:rPr lang="uk-UA" sz="1500" dirty="0" smtClean="0">
                <a:latin typeface="Times New Roman" panose="02020603050405020304" pitchFamily="18" charset="0"/>
                <a:cs typeface="Times New Roman" panose="02020603050405020304" pitchFamily="18" charset="0"/>
              </a:rPr>
              <a:t>пасивність акціонерів щодо участі в управлінні корпорацією у випадку високої розпорошеності капіталу між значною кількістю власників;</a:t>
            </a:r>
          </a:p>
          <a:p>
            <a:pPr algn="just"/>
            <a:r>
              <a:rPr lang="uk-UA" sz="1500" dirty="0" smtClean="0">
                <a:latin typeface="Times New Roman" panose="02020603050405020304" pitchFamily="18" charset="0"/>
                <a:cs typeface="Times New Roman" panose="02020603050405020304" pitchFamily="18" charset="0"/>
              </a:rPr>
              <a:t>забезпечення інтересів дрібних інвесторів;</a:t>
            </a:r>
          </a:p>
          <a:p>
            <a:pPr algn="just"/>
            <a:r>
              <a:rPr lang="uk-UA" sz="1500" dirty="0" smtClean="0">
                <a:latin typeface="Times New Roman" panose="02020603050405020304" pitchFamily="18" charset="0"/>
                <a:cs typeface="Times New Roman" panose="02020603050405020304" pitchFamily="18" charset="0"/>
              </a:rPr>
              <a:t>суперечності між різними групами інвесторів;</a:t>
            </a:r>
          </a:p>
          <a:p>
            <a:pPr algn="just"/>
            <a:r>
              <a:rPr lang="uk-UA" sz="1500" dirty="0" smtClean="0">
                <a:latin typeface="Times New Roman" panose="02020603050405020304" pitchFamily="18" charset="0"/>
                <a:cs typeface="Times New Roman" panose="02020603050405020304" pitchFamily="18" charset="0"/>
              </a:rPr>
              <a:t>між виконавчими та контролюючими органами управління корпорацій.</a:t>
            </a:r>
          </a:p>
          <a:p>
            <a:pPr marL="0" indent="457200" algn="just">
              <a:buNone/>
            </a:pPr>
            <a:r>
              <a:rPr lang="uk-UA" sz="1500" dirty="0" smtClean="0">
                <a:latin typeface="Times New Roman" panose="02020603050405020304" pitchFamily="18" charset="0"/>
                <a:cs typeface="Times New Roman" panose="02020603050405020304" pitchFamily="18" charset="0"/>
              </a:rPr>
              <a:t>Виходячи з вище сказаного, можна стверджувати, що </a:t>
            </a:r>
            <a:r>
              <a:rPr lang="uk-UA" sz="1500" b="1" dirty="0" smtClean="0">
                <a:latin typeface="Times New Roman" panose="02020603050405020304" pitchFamily="18" charset="0"/>
                <a:cs typeface="Times New Roman" panose="02020603050405020304" pitchFamily="18" charset="0"/>
              </a:rPr>
              <a:t>головна функція корпоративного управління </a:t>
            </a:r>
            <a:r>
              <a:rPr lang="uk-UA" sz="1500" dirty="0">
                <a:latin typeface="Times New Roman" panose="02020603050405020304" pitchFamily="18" charset="0"/>
                <a:cs typeface="Times New Roman" panose="02020603050405020304" pitchFamily="18" charset="0"/>
              </a:rPr>
              <a:t>-</a:t>
            </a:r>
            <a:r>
              <a:rPr lang="uk-UA" sz="1500" dirty="0" smtClean="0">
                <a:latin typeface="Times New Roman" panose="02020603050405020304" pitchFamily="18" charset="0"/>
                <a:cs typeface="Times New Roman" panose="02020603050405020304" pitchFamily="18" charset="0"/>
              </a:rPr>
              <a:t> забезпечення діяльності корпорації в інтересах її власників (акціонерів), які надали фінансові ресурси для її розвитку, а також в інтересах інших зацікавлених осіб.</a:t>
            </a:r>
          </a:p>
          <a:p>
            <a:pPr marL="0" indent="457200" algn="just">
              <a:buNone/>
            </a:pPr>
            <a:r>
              <a:rPr lang="uk-UA" sz="1500" b="1" dirty="0" smtClean="0">
                <a:latin typeface="Times New Roman" panose="02020603050405020304" pitchFamily="18" charset="0"/>
                <a:cs typeface="Times New Roman" panose="02020603050405020304" pitchFamily="18" charset="0"/>
              </a:rPr>
              <a:t>Значення корпоративного управління для держави</a:t>
            </a:r>
            <a:r>
              <a:rPr lang="uk-UA" sz="1500" dirty="0" smtClean="0">
                <a:latin typeface="Times New Roman" panose="02020603050405020304" pitchFamily="18" charset="0"/>
                <a:cs typeface="Times New Roman" panose="02020603050405020304" pitchFamily="18" charset="0"/>
              </a:rPr>
              <a:t> проявляється в його впливі на економічний та соціальний розвиток країни через: </a:t>
            </a:r>
          </a:p>
          <a:p>
            <a:pPr algn="just"/>
            <a:r>
              <a:rPr lang="uk-UA" sz="1500" dirty="0" smtClean="0">
                <a:latin typeface="Times New Roman" panose="02020603050405020304" pitchFamily="18" charset="0"/>
                <a:cs typeface="Times New Roman" panose="02020603050405020304" pitchFamily="18" charset="0"/>
              </a:rPr>
              <a:t>підвищення довіри та забезпечення впевненості інвесторів;</a:t>
            </a:r>
          </a:p>
          <a:p>
            <a:pPr algn="just"/>
            <a:r>
              <a:rPr lang="uk-UA" sz="1500" dirty="0" smtClean="0">
                <a:latin typeface="Times New Roman" panose="02020603050405020304" pitchFamily="18" charset="0"/>
                <a:cs typeface="Times New Roman" panose="02020603050405020304" pitchFamily="18" charset="0"/>
              </a:rPr>
              <a:t>підвищення ефективності використання капіталу та діяльності товариств;</a:t>
            </a:r>
          </a:p>
          <a:p>
            <a:pPr algn="just"/>
            <a:r>
              <a:rPr lang="uk-UA" sz="1500" dirty="0" smtClean="0">
                <a:latin typeface="Times New Roman" panose="02020603050405020304" pitchFamily="18" charset="0"/>
                <a:cs typeface="Times New Roman" panose="02020603050405020304" pitchFamily="18" charset="0"/>
              </a:rPr>
              <a:t>врахування інтересів широкого кола зацікавлених осіб; </a:t>
            </a:r>
            <a:endParaRPr lang="en-US" sz="1500" b="1" dirty="0">
              <a:latin typeface="Times New Roman" panose="02020603050405020304" pitchFamily="18" charset="0"/>
              <a:cs typeface="Times New Roman" panose="02020603050405020304" pitchFamily="18" charset="0"/>
            </a:endParaRPr>
          </a:p>
          <a:p>
            <a:pPr algn="just"/>
            <a:r>
              <a:rPr lang="uk-UA" sz="1500" dirty="0" smtClean="0">
                <a:latin typeface="Times New Roman" panose="02020603050405020304" pitchFamily="18" charset="0"/>
                <a:cs typeface="Times New Roman" panose="02020603050405020304" pitchFamily="18" charset="0"/>
              </a:rPr>
              <a:t>сприяння розвитку системи фінансових інституцій.</a:t>
            </a:r>
            <a:r>
              <a:rPr lang="uk-UA" sz="1500" dirty="0">
                <a:latin typeface="Times New Roman" panose="02020603050405020304" pitchFamily="18" charset="0"/>
                <a:cs typeface="Times New Roman" panose="02020603050405020304" pitchFamily="18" charset="0"/>
              </a:rPr>
              <a:t> </a:t>
            </a:r>
            <a:endParaRPr lang="en-US" sz="1500" dirty="0" smtClean="0">
              <a:latin typeface="Times New Roman" panose="02020603050405020304" pitchFamily="18" charset="0"/>
              <a:cs typeface="Times New Roman" panose="02020603050405020304" pitchFamily="18" charset="0"/>
            </a:endParaRPr>
          </a:p>
          <a:p>
            <a:pPr algn="just"/>
            <a:r>
              <a:rPr lang="uk-UA" sz="1500" dirty="0" smtClean="0">
                <a:latin typeface="Times New Roman" panose="02020603050405020304" pitchFamily="18" charset="0"/>
                <a:cs typeface="Times New Roman" panose="02020603050405020304" pitchFamily="18" charset="0"/>
              </a:rPr>
              <a:t>сприяння </a:t>
            </a:r>
            <a:r>
              <a:rPr lang="uk-UA" sz="1500" dirty="0">
                <a:latin typeface="Times New Roman" panose="02020603050405020304" pitchFamily="18" charset="0"/>
                <a:cs typeface="Times New Roman" panose="02020603050405020304" pitchFamily="18" charset="0"/>
              </a:rPr>
              <a:t>розвитку системи </a:t>
            </a:r>
            <a:r>
              <a:rPr lang="uk-UA" sz="1500" dirty="0" smtClean="0">
                <a:latin typeface="Times New Roman" panose="02020603050405020304" pitchFamily="18" charset="0"/>
                <a:cs typeface="Times New Roman" panose="02020603050405020304" pitchFamily="18" charset="0"/>
              </a:rPr>
              <a:t>інвестування</a:t>
            </a:r>
            <a:r>
              <a:rPr lang="en-US" sz="1500" dirty="0" smtClean="0">
                <a:latin typeface="Times New Roman" panose="02020603050405020304" pitchFamily="18" charset="0"/>
                <a:cs typeface="Times New Roman" panose="02020603050405020304" pitchFamily="18" charset="0"/>
              </a:rPr>
              <a:t>.</a:t>
            </a:r>
            <a:endParaRPr lang="uk-UA" sz="1500"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188640"/>
            <a:ext cx="9144000" cy="504056"/>
          </a:xfrm>
        </p:spPr>
        <p:txBody>
          <a:bodyPr>
            <a:normAutofit/>
          </a:bodyPr>
          <a:lstStyle/>
          <a:p>
            <a:pPr algn="ctr"/>
            <a:r>
              <a:rPr lang="uk-UA" sz="2800" b="1" i="1" dirty="0" smtClean="0">
                <a:latin typeface="Times New Roman" panose="02020603050405020304" pitchFamily="18" charset="0"/>
                <a:cs typeface="Times New Roman" panose="02020603050405020304" pitchFamily="18" charset="0"/>
              </a:rPr>
              <a:t>2. Організаційно-правові форми господарювання</a:t>
            </a:r>
            <a:endParaRPr lang="uk-UA" sz="2800" b="1" i="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908720"/>
            <a:ext cx="8892480" cy="5949280"/>
          </a:xfrm>
        </p:spPr>
        <p:txBody>
          <a:bodyPr>
            <a:normAutofit fontScale="77500" lnSpcReduction="20000"/>
          </a:bodyPr>
          <a:lstStyle/>
          <a:p>
            <a:pPr marL="0" indent="0" algn="just">
              <a:buNone/>
            </a:pPr>
            <a:r>
              <a:rPr lang="uk-UA" sz="2800" dirty="0" smtClean="0">
                <a:latin typeface="Times New Roman" panose="02020603050405020304" pitchFamily="18" charset="0"/>
                <a:cs typeface="Times New Roman" panose="02020603050405020304" pitchFamily="18" charset="0"/>
              </a:rPr>
              <a:t>Наразі </a:t>
            </a:r>
            <a:r>
              <a:rPr lang="uk-UA" sz="2800" dirty="0">
                <a:latin typeface="Times New Roman" panose="02020603050405020304" pitchFamily="18" charset="0"/>
                <a:cs typeface="Times New Roman" panose="02020603050405020304" pitchFamily="18" charset="0"/>
              </a:rPr>
              <a:t>в Україні </a:t>
            </a:r>
            <a:r>
              <a:rPr lang="uk-UA" sz="2800" b="1" dirty="0">
                <a:latin typeface="Times New Roman" panose="02020603050405020304" pitchFamily="18" charset="0"/>
                <a:cs typeface="Times New Roman" panose="02020603050405020304" pitchFamily="18" charset="0"/>
              </a:rPr>
              <a:t>правове регулювання видів та форм підприємств зазнало суттєвих змін</a:t>
            </a:r>
            <a:r>
              <a:rPr lang="uk-UA" sz="2800" dirty="0">
                <a:latin typeface="Times New Roman" panose="02020603050405020304" pitchFamily="18" charset="0"/>
                <a:cs typeface="Times New Roman" panose="02020603050405020304" pitchFamily="18" charset="0"/>
              </a:rPr>
              <a:t> у зв’язку із скасуванням Господарського кодексу – чинним є </a:t>
            </a:r>
            <a:r>
              <a:rPr lang="uk-UA" sz="2800" b="1" dirty="0">
                <a:solidFill>
                  <a:srgbClr val="FF0000"/>
                </a:solidFill>
                <a:latin typeface="Times New Roman" panose="02020603050405020304" pitchFamily="18" charset="0"/>
                <a:cs typeface="Times New Roman" panose="02020603050405020304" pitchFamily="18" charset="0"/>
              </a:rPr>
              <a:t>Закон </a:t>
            </a:r>
            <a:r>
              <a:rPr lang="ru-RU" sz="2800" b="1" dirty="0">
                <a:solidFill>
                  <a:srgbClr val="FF0000"/>
                </a:solidFill>
                <a:latin typeface="Times New Roman" panose="02020603050405020304" pitchFamily="18" charset="0"/>
                <a:cs typeface="Times New Roman" panose="02020603050405020304" pitchFamily="18" charset="0"/>
              </a:rPr>
              <a:t>№ 4196-</a:t>
            </a:r>
            <a:r>
              <a:rPr lang="en-US" sz="2800" b="1" dirty="0">
                <a:solidFill>
                  <a:srgbClr val="FF0000"/>
                </a:solidFill>
                <a:latin typeface="Times New Roman" panose="02020603050405020304" pitchFamily="18" charset="0"/>
                <a:cs typeface="Times New Roman" panose="02020603050405020304" pitchFamily="18" charset="0"/>
              </a:rPr>
              <a:t>IX «</a:t>
            </a:r>
            <a:r>
              <a:rPr lang="uk-UA" sz="2800" b="1" dirty="0">
                <a:solidFill>
                  <a:srgbClr val="FF0000"/>
                </a:solidFill>
                <a:latin typeface="Times New Roman" panose="02020603050405020304" pitchFamily="18" charset="0"/>
                <a:cs typeface="Times New Roman" panose="02020603050405020304" pitchFamily="18" charset="0"/>
              </a:rPr>
              <a:t>Про особливості регулювання діяльності юридичних осіб окремих організаційно-правових форм у перехідний період та об’єднань юридичних осіб</a:t>
            </a:r>
            <a:r>
              <a:rPr lang="ru-RU" sz="2800" b="1" dirty="0">
                <a:solidFill>
                  <a:srgbClr val="FF0000"/>
                </a:solidFill>
                <a:latin typeface="Times New Roman" panose="02020603050405020304" pitchFamily="18" charset="0"/>
                <a:cs typeface="Times New Roman" panose="02020603050405020304" pitchFamily="18" charset="0"/>
              </a:rPr>
              <a:t>»</a:t>
            </a:r>
            <a:r>
              <a:rPr lang="ru-RU" sz="2800" dirty="0">
                <a:solidFill>
                  <a:srgbClr val="FF0000"/>
                </a:solidFill>
                <a:latin typeface="Times New Roman" panose="02020603050405020304" pitchFamily="18" charset="0"/>
                <a:cs typeface="Times New Roman" panose="02020603050405020304" pitchFamily="18" charset="0"/>
              </a:rPr>
              <a:t> </a:t>
            </a:r>
            <a:r>
              <a:rPr lang="ru-RU" sz="2800" dirty="0">
                <a:latin typeface="Times New Roman" panose="02020603050405020304" pitchFamily="18" charset="0"/>
                <a:cs typeface="Times New Roman" panose="02020603050405020304" pitchFamily="18" charset="0"/>
              </a:rPr>
              <a:t>та </a:t>
            </a:r>
            <a:r>
              <a:rPr lang="uk-UA" sz="2800" dirty="0">
                <a:latin typeface="Times New Roman" panose="02020603050405020304" pitchFamily="18" charset="0"/>
                <a:cs typeface="Times New Roman" panose="02020603050405020304" pitchFamily="18" charset="0"/>
              </a:rPr>
              <a:t>положення Цивільного кодексу України, а також спеціальних законів про товариства</a:t>
            </a:r>
            <a:r>
              <a:rPr lang="ru-RU" sz="2800" dirty="0">
                <a:latin typeface="Times New Roman" panose="02020603050405020304" pitchFamily="18" charset="0"/>
                <a:cs typeface="Times New Roman" panose="02020603050405020304" pitchFamily="18" charset="0"/>
              </a:rPr>
              <a:t>. </a:t>
            </a:r>
          </a:p>
          <a:p>
            <a:pPr marL="0" indent="0" algn="just">
              <a:buNone/>
            </a:pPr>
            <a:r>
              <a:rPr lang="uk-UA" b="1" dirty="0">
                <a:solidFill>
                  <a:srgbClr val="FF0000"/>
                </a:solidFill>
                <a:latin typeface="Times New Roman" panose="02020603050405020304" pitchFamily="18" charset="0"/>
                <a:cs typeface="Times New Roman" panose="02020603050405020304" pitchFamily="18" charset="0"/>
              </a:rPr>
              <a:t>Скасовано Господарський кодекс України (ГКУ)</a:t>
            </a:r>
            <a:r>
              <a:rPr lang="uk-UA" dirty="0">
                <a:latin typeface="Times New Roman" panose="02020603050405020304" pitchFamily="18" charset="0"/>
                <a:cs typeface="Times New Roman" panose="02020603050405020304" pitchFamily="18" charset="0"/>
              </a:rPr>
              <a:t> – він втратив чинність з 28 серпня 2025 р. Цим створено </a:t>
            </a:r>
            <a:r>
              <a:rPr lang="uk-UA" b="1" dirty="0">
                <a:latin typeface="Times New Roman" panose="02020603050405020304" pitchFamily="18" charset="0"/>
                <a:cs typeface="Times New Roman" panose="02020603050405020304" pitchFamily="18" charset="0"/>
              </a:rPr>
              <a:t>трирічний перехідний період (до 28 серпня 2028 р.)</a:t>
            </a:r>
            <a:r>
              <a:rPr lang="uk-UA" dirty="0">
                <a:latin typeface="Times New Roman" panose="02020603050405020304" pitchFamily="18" charset="0"/>
                <a:cs typeface="Times New Roman" panose="02020603050405020304" pitchFamily="18" charset="0"/>
              </a:rPr>
              <a:t>, протягом якого нові підприємства в застарілих формах (типах підприємств) створювати </a:t>
            </a:r>
            <a:r>
              <a:rPr lang="uk-UA" b="1" dirty="0">
                <a:latin typeface="Times New Roman" panose="02020603050405020304" pitchFamily="18" charset="0"/>
                <a:cs typeface="Times New Roman" panose="02020603050405020304" pitchFamily="18" charset="0"/>
              </a:rPr>
              <a:t>не можна</a:t>
            </a:r>
            <a:r>
              <a:rPr lang="uk-UA" dirty="0">
                <a:latin typeface="Times New Roman" panose="02020603050405020304" pitchFamily="18" charset="0"/>
                <a:cs typeface="Times New Roman" panose="02020603050405020304" pitchFamily="18" charset="0"/>
              </a:rPr>
              <a:t>, а існуючі мають </a:t>
            </a:r>
            <a:r>
              <a:rPr lang="uk-UA" b="1" dirty="0">
                <a:latin typeface="Times New Roman" panose="02020603050405020304" pitchFamily="18" charset="0"/>
                <a:cs typeface="Times New Roman" panose="02020603050405020304" pitchFamily="18" charset="0"/>
              </a:rPr>
              <a:t>перейти до сучасних організаційно-правових форм (ЮО)</a:t>
            </a:r>
            <a:r>
              <a:rPr lang="uk-UA" dirty="0">
                <a:latin typeface="Times New Roman" panose="02020603050405020304" pitchFamily="18" charset="0"/>
                <a:cs typeface="Times New Roman" panose="02020603050405020304" pitchFamily="18" charset="0"/>
              </a:rPr>
              <a:t> або привести свої установчі документи у відповідність з новим законодавством.</a:t>
            </a:r>
          </a:p>
          <a:p>
            <a:pPr marL="285750" indent="-285750" algn="just">
              <a:buFont typeface="Arial" panose="020B0604020202020204" pitchFamily="34" charset="0"/>
              <a:buChar char="•"/>
            </a:pPr>
            <a:r>
              <a:rPr lang="uk-UA" dirty="0">
                <a:solidFill>
                  <a:srgbClr val="45444A"/>
                </a:solidFill>
                <a:latin typeface="Times New Roman" panose="02020603050405020304" pitchFamily="18" charset="0"/>
                <a:cs typeface="Times New Roman" panose="02020603050405020304" pitchFamily="18" charset="0"/>
              </a:rPr>
              <a:t>У цей час допускається функціонування раніше створених підприємств у формах державного, комунального, приватного, казенного, іноземного підприємства, тощо. </a:t>
            </a:r>
            <a:r>
              <a:rPr lang="uk-UA" b="1" dirty="0">
                <a:solidFill>
                  <a:srgbClr val="45444A"/>
                </a:solidFill>
                <a:latin typeface="Times New Roman" panose="02020603050405020304" pitchFamily="18" charset="0"/>
                <a:cs typeface="Times New Roman" panose="02020603050405020304" pitchFamily="18" charset="0"/>
              </a:rPr>
              <a:t>Водночас створення нових юридичних осіб у таких формах заборонено </a:t>
            </a:r>
            <a:r>
              <a:rPr lang="uk-UA" dirty="0">
                <a:solidFill>
                  <a:srgbClr val="45444A"/>
                </a:solidFill>
                <a:latin typeface="Times New Roman" panose="02020603050405020304" pitchFamily="18" charset="0"/>
                <a:cs typeface="Times New Roman" panose="02020603050405020304" pitchFamily="18" charset="0"/>
              </a:rPr>
              <a:t>(ст. 13 Закону).</a:t>
            </a:r>
          </a:p>
          <a:p>
            <a:pPr marL="285750" indent="-285750" algn="just">
              <a:buFont typeface="Arial" panose="020B0604020202020204" pitchFamily="34" charset="0"/>
              <a:buChar char="•"/>
            </a:pPr>
            <a:r>
              <a:rPr lang="uk-UA" dirty="0">
                <a:solidFill>
                  <a:srgbClr val="45444A"/>
                </a:solidFill>
                <a:latin typeface="Times New Roman" panose="02020603050405020304" pitchFamily="18" charset="0"/>
                <a:cs typeface="Times New Roman" panose="02020603050405020304" pitchFamily="18" charset="0"/>
              </a:rPr>
              <a:t>Після завершення перехідного періоду юридичні особи у формі «підприємств» повинні бути перетворені на інші організаційно-правові форми — господарські товариства</a:t>
            </a:r>
            <a:r>
              <a:rPr lang="uk-UA" dirty="0" smtClean="0">
                <a:solidFill>
                  <a:srgbClr val="45444A"/>
                </a:solidFill>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endParaRPr lang="uk-UA" b="1" dirty="0" smtClean="0">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93153" y="404664"/>
            <a:ext cx="8229600" cy="1152128"/>
          </a:xfrm>
        </p:spPr>
        <p:txBody>
          <a:bodyPr>
            <a:normAutofit fontScale="90000"/>
          </a:bodyPr>
          <a:lstStyle/>
          <a:p>
            <a:pPr algn="ctr"/>
            <a:r>
              <a:rPr lang="uk-UA" sz="2400" b="1" dirty="0" smtClean="0">
                <a:solidFill>
                  <a:srgbClr val="333333"/>
                </a:solidFill>
                <a:latin typeface="Times New Roman" panose="02020603050405020304" pitchFamily="18" charset="0"/>
                <a:cs typeface="Times New Roman" panose="02020603050405020304" pitchFamily="18" charset="0"/>
              </a:rPr>
              <a:t/>
            </a:r>
            <a:br>
              <a:rPr lang="uk-UA" sz="2400" b="1" dirty="0" smtClean="0">
                <a:solidFill>
                  <a:srgbClr val="333333"/>
                </a:solidFill>
                <a:latin typeface="Times New Roman" panose="02020603050405020304" pitchFamily="18" charset="0"/>
                <a:cs typeface="Times New Roman" panose="02020603050405020304" pitchFamily="18" charset="0"/>
              </a:rPr>
            </a:br>
            <a:r>
              <a:rPr lang="uk-UA" sz="2400" b="1" dirty="0">
                <a:solidFill>
                  <a:srgbClr val="333333"/>
                </a:solidFill>
                <a:latin typeface="Times New Roman" panose="02020603050405020304" pitchFamily="18" charset="0"/>
                <a:cs typeface="Times New Roman" panose="02020603050405020304" pitchFamily="18" charset="0"/>
              </a:rPr>
              <a:t/>
            </a:r>
            <a:br>
              <a:rPr lang="uk-UA" sz="2400" b="1" dirty="0">
                <a:solidFill>
                  <a:srgbClr val="333333"/>
                </a:solidFill>
                <a:latin typeface="Times New Roman" panose="02020603050405020304" pitchFamily="18" charset="0"/>
                <a:cs typeface="Times New Roman" panose="02020603050405020304" pitchFamily="18" charset="0"/>
              </a:rPr>
            </a:br>
            <a:r>
              <a:rPr lang="uk-UA" sz="2400" b="1" dirty="0" smtClean="0">
                <a:solidFill>
                  <a:srgbClr val="333333"/>
                </a:solidFill>
                <a:latin typeface="Times New Roman" panose="02020603050405020304" pitchFamily="18" charset="0"/>
                <a:cs typeface="Times New Roman" panose="02020603050405020304" pitchFamily="18" charset="0"/>
              </a:rPr>
              <a:t/>
            </a:r>
            <a:br>
              <a:rPr lang="uk-UA" sz="2400" b="1" dirty="0" smtClean="0">
                <a:solidFill>
                  <a:srgbClr val="333333"/>
                </a:solidFill>
                <a:latin typeface="Times New Roman" panose="02020603050405020304" pitchFamily="18" charset="0"/>
                <a:cs typeface="Times New Roman" panose="02020603050405020304" pitchFamily="18" charset="0"/>
              </a:rPr>
            </a:br>
            <a:r>
              <a:rPr lang="uk-UA" sz="2400" b="1" dirty="0" smtClean="0">
                <a:solidFill>
                  <a:srgbClr val="333333"/>
                </a:solidFill>
                <a:latin typeface="Times New Roman" panose="02020603050405020304" pitchFamily="18" charset="0"/>
                <a:cs typeface="Times New Roman" panose="02020603050405020304" pitchFamily="18" charset="0"/>
              </a:rPr>
              <a:t>Закон </a:t>
            </a:r>
            <a:r>
              <a:rPr lang="uk-UA" sz="2400" b="1" dirty="0">
                <a:solidFill>
                  <a:srgbClr val="333333"/>
                </a:solidFill>
                <a:latin typeface="Times New Roman" panose="02020603050405020304" pitchFamily="18" charset="0"/>
                <a:cs typeface="Times New Roman" panose="02020603050405020304" pitchFamily="18" charset="0"/>
              </a:rPr>
              <a:t>№ 4196 містить заборону на створення юридичних осіб в організаційно-правових формах:</a:t>
            </a:r>
            <a:br>
              <a:rPr lang="uk-UA" sz="2400" b="1" dirty="0">
                <a:solidFill>
                  <a:srgbClr val="333333"/>
                </a:solidFill>
                <a:latin typeface="Times New Roman" panose="02020603050405020304" pitchFamily="18" charset="0"/>
                <a:cs typeface="Times New Roman" panose="02020603050405020304" pitchFamily="18" charset="0"/>
              </a:rPr>
            </a:br>
            <a:endParaRPr lang="ru-RU" sz="2400" dirty="0"/>
          </a:p>
        </p:txBody>
      </p:sp>
      <p:sp>
        <p:nvSpPr>
          <p:cNvPr id="3" name="Объект 2"/>
          <p:cNvSpPr>
            <a:spLocks noGrp="1"/>
          </p:cNvSpPr>
          <p:nvPr>
            <p:ph idx="1"/>
          </p:nvPr>
        </p:nvSpPr>
        <p:spPr>
          <a:xfrm>
            <a:off x="125709" y="1124744"/>
            <a:ext cx="8964488" cy="5517232"/>
          </a:xfrm>
        </p:spPr>
        <p:txBody>
          <a:bodyPr>
            <a:noAutofit/>
          </a:bodyPr>
          <a:lstStyle/>
          <a:p>
            <a:pPr algn="just">
              <a:buFont typeface="Arial" panose="020B0604020202020204" pitchFamily="34" charset="0"/>
              <a:buChar char="•"/>
            </a:pPr>
            <a:r>
              <a:rPr lang="uk-UA" sz="1800" dirty="0" smtClean="0">
                <a:solidFill>
                  <a:srgbClr val="333333"/>
                </a:solidFill>
                <a:latin typeface="Times New Roman" panose="02020603050405020304" pitchFamily="18" charset="0"/>
                <a:cs typeface="Times New Roman" panose="02020603050405020304" pitchFamily="18" charset="0"/>
              </a:rPr>
              <a:t>державного </a:t>
            </a:r>
            <a:r>
              <a:rPr lang="uk-UA" sz="1800" dirty="0">
                <a:solidFill>
                  <a:srgbClr val="333333"/>
                </a:solidFill>
                <a:latin typeface="Times New Roman" panose="02020603050405020304" pitchFamily="18" charset="0"/>
                <a:cs typeface="Times New Roman" panose="02020603050405020304" pitchFamily="18" charset="0"/>
              </a:rPr>
              <a:t>підприємства (державного комерційного підприємства, державного некомерційного підприємства, казенного підприємства);</a:t>
            </a:r>
          </a:p>
          <a:p>
            <a:pPr algn="just">
              <a:buFont typeface="Arial" panose="020B0604020202020204" pitchFamily="34" charset="0"/>
              <a:buChar char="•"/>
            </a:pPr>
            <a:r>
              <a:rPr lang="uk-UA" sz="1800" dirty="0">
                <a:solidFill>
                  <a:srgbClr val="333333"/>
                </a:solidFill>
                <a:latin typeface="Times New Roman" panose="02020603050405020304" pitchFamily="18" charset="0"/>
                <a:cs typeface="Times New Roman" panose="02020603050405020304" pitchFamily="18" charset="0"/>
              </a:rPr>
              <a:t>комунального підприємства (комунального комерційного підприємства, комунального некомерційного підприємства);</a:t>
            </a:r>
          </a:p>
          <a:p>
            <a:pPr algn="just">
              <a:buFont typeface="Arial" panose="020B0604020202020204" pitchFamily="34" charset="0"/>
              <a:buChar char="•"/>
            </a:pPr>
            <a:r>
              <a:rPr lang="uk-UA" sz="1800" dirty="0">
                <a:solidFill>
                  <a:srgbClr val="333333"/>
                </a:solidFill>
                <a:latin typeface="Times New Roman" panose="02020603050405020304" pitchFamily="18" charset="0"/>
                <a:cs typeface="Times New Roman" panose="02020603050405020304" pitchFamily="18" charset="0"/>
              </a:rPr>
              <a:t>спільного комунального підприємства;</a:t>
            </a:r>
          </a:p>
          <a:p>
            <a:pPr algn="just">
              <a:buFont typeface="Arial" panose="020B0604020202020204" pitchFamily="34" charset="0"/>
              <a:buChar char="•"/>
            </a:pPr>
            <a:r>
              <a:rPr lang="uk-UA" sz="1800" dirty="0">
                <a:solidFill>
                  <a:srgbClr val="333333"/>
                </a:solidFill>
                <a:latin typeface="Times New Roman" panose="02020603050405020304" pitchFamily="18" charset="0"/>
                <a:cs typeface="Times New Roman" panose="02020603050405020304" pitchFamily="18" charset="0"/>
              </a:rPr>
              <a:t>приватного підприємства;</a:t>
            </a:r>
          </a:p>
          <a:p>
            <a:pPr algn="just">
              <a:buFont typeface="Arial" panose="020B0604020202020204" pitchFamily="34" charset="0"/>
              <a:buChar char="•"/>
            </a:pPr>
            <a:r>
              <a:rPr lang="uk-UA" sz="1800" dirty="0">
                <a:solidFill>
                  <a:srgbClr val="333333"/>
                </a:solidFill>
                <a:latin typeface="Times New Roman" panose="02020603050405020304" pitchFamily="18" charset="0"/>
                <a:cs typeface="Times New Roman" panose="02020603050405020304" pitchFamily="18" charset="0"/>
              </a:rPr>
              <a:t>іноземного підприємства;</a:t>
            </a:r>
          </a:p>
          <a:p>
            <a:pPr algn="just">
              <a:buFont typeface="Arial" panose="020B0604020202020204" pitchFamily="34" charset="0"/>
              <a:buChar char="•"/>
            </a:pPr>
            <a:r>
              <a:rPr lang="uk-UA" sz="1800" dirty="0">
                <a:solidFill>
                  <a:srgbClr val="333333"/>
                </a:solidFill>
                <a:latin typeface="Times New Roman" panose="02020603050405020304" pitchFamily="18" charset="0"/>
                <a:cs typeface="Times New Roman" panose="02020603050405020304" pitchFamily="18" charset="0"/>
              </a:rPr>
              <a:t>дочірнього підприємства;</a:t>
            </a:r>
          </a:p>
          <a:p>
            <a:pPr algn="just">
              <a:buFont typeface="Arial" panose="020B0604020202020204" pitchFamily="34" charset="0"/>
              <a:buChar char="•"/>
            </a:pPr>
            <a:r>
              <a:rPr lang="uk-UA" sz="1800" dirty="0">
                <a:solidFill>
                  <a:srgbClr val="333333"/>
                </a:solidFill>
                <a:latin typeface="Times New Roman" panose="02020603050405020304" pitchFamily="18" charset="0"/>
                <a:cs typeface="Times New Roman" panose="02020603050405020304" pitchFamily="18" charset="0"/>
              </a:rPr>
              <a:t>підприємства об’єднання громадян (релігійної організації, профспілки);</a:t>
            </a:r>
          </a:p>
          <a:p>
            <a:pPr algn="just">
              <a:buFont typeface="Arial" panose="020B0604020202020204" pitchFamily="34" charset="0"/>
              <a:buChar char="•"/>
            </a:pPr>
            <a:r>
              <a:rPr lang="uk-UA" sz="1800" dirty="0">
                <a:solidFill>
                  <a:srgbClr val="333333"/>
                </a:solidFill>
                <a:latin typeface="Times New Roman" panose="02020603050405020304" pitchFamily="18" charset="0"/>
                <a:cs typeface="Times New Roman" panose="02020603050405020304" pitchFamily="18" charset="0"/>
              </a:rPr>
              <a:t>підприємства споживчої кооперації (ч. 1 ст. 13 Закону № 4196</a:t>
            </a:r>
            <a:r>
              <a:rPr lang="uk-UA" sz="1800" dirty="0" smtClean="0">
                <a:solidFill>
                  <a:srgbClr val="333333"/>
                </a:solidFill>
                <a:latin typeface="Times New Roman" panose="02020603050405020304" pitchFamily="18" charset="0"/>
                <a:cs typeface="Times New Roman" panose="02020603050405020304" pitchFamily="18" charset="0"/>
              </a:rPr>
              <a:t>).</a:t>
            </a:r>
          </a:p>
          <a:p>
            <a:pPr marL="0" indent="0" algn="just">
              <a:buNone/>
            </a:pPr>
            <a:r>
              <a:rPr lang="uk-UA" sz="1800" dirty="0" smtClean="0">
                <a:latin typeface="Times New Roman" panose="02020603050405020304" pitchFamily="18" charset="0"/>
                <a:cs typeface="Times New Roman" panose="02020603050405020304" pitchFamily="18" charset="0"/>
              </a:rPr>
              <a:t>Поки </a:t>
            </a:r>
            <a:r>
              <a:rPr lang="uk-UA" sz="1800" b="1" dirty="0">
                <a:latin typeface="Times New Roman" panose="02020603050405020304" pitchFamily="18" charset="0"/>
                <a:cs typeface="Times New Roman" panose="02020603050405020304" pitchFamily="18" charset="0"/>
              </a:rPr>
              <a:t>діє перехідний період</a:t>
            </a:r>
            <a:r>
              <a:rPr lang="uk-UA" sz="1800" dirty="0">
                <a:latin typeface="Times New Roman" panose="02020603050405020304" pitchFamily="18" charset="0"/>
                <a:cs typeface="Times New Roman" panose="02020603050405020304" pitchFamily="18" charset="0"/>
              </a:rPr>
              <a:t>, підприємства, створені раніше в традиційних формах, все ще можуть працювати, але </a:t>
            </a:r>
            <a:r>
              <a:rPr lang="uk-UA" sz="1800" b="1" dirty="0">
                <a:solidFill>
                  <a:srgbClr val="FF0000"/>
                </a:solidFill>
                <a:latin typeface="Times New Roman" panose="02020603050405020304" pitchFamily="18" charset="0"/>
                <a:cs typeface="Times New Roman" panose="02020603050405020304" pitchFamily="18" charset="0"/>
              </a:rPr>
              <a:t>створення нових у таких формах заборонено</a:t>
            </a:r>
            <a:r>
              <a:rPr lang="uk-UA" sz="1800" dirty="0" smtClean="0">
                <a:solidFill>
                  <a:srgbClr val="FF0000"/>
                </a:solidFill>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r>
              <a:rPr lang="uk-UA" sz="1800" dirty="0">
                <a:solidFill>
                  <a:srgbClr val="2F2F2F"/>
                </a:solidFill>
                <a:latin typeface="Times New Roman" panose="02020603050405020304" pitchFamily="18" charset="0"/>
                <a:cs typeface="Times New Roman" panose="02020603050405020304" pitchFamily="18" charset="0"/>
              </a:rPr>
              <a:t>Для державних і комунальних підприємств перехідний період означає необхідність визначитися між ліквідацією та перетворенням у господарські товариства (ТОВ чи АТ). </a:t>
            </a:r>
          </a:p>
          <a:p>
            <a:pPr marL="285750" indent="-285750" algn="just">
              <a:buFont typeface="Arial" panose="020B0604020202020204" pitchFamily="34" charset="0"/>
              <a:buChar char="•"/>
            </a:pPr>
            <a:r>
              <a:rPr lang="uk-UA" sz="1800" dirty="0">
                <a:solidFill>
                  <a:srgbClr val="2F2F2F"/>
                </a:solidFill>
                <a:latin typeface="Times New Roman" panose="02020603050405020304" pitchFamily="18" charset="0"/>
                <a:cs typeface="Times New Roman" panose="02020603050405020304" pitchFamily="18" charset="0"/>
              </a:rPr>
              <a:t>Закон № 4196-ІХ встановлює шестимісячний строк для ухвалення відповідних рішень: щодо державних підприємств рішення приймає Кабінет Міністрів </a:t>
            </a:r>
            <a:r>
              <a:rPr lang="uk-UA" sz="1800" dirty="0" smtClean="0">
                <a:solidFill>
                  <a:srgbClr val="2F2F2F"/>
                </a:solidFill>
                <a:latin typeface="Times New Roman" panose="02020603050405020304" pitchFamily="18" charset="0"/>
                <a:cs typeface="Times New Roman" panose="02020603050405020304" pitchFamily="18" charset="0"/>
              </a:rPr>
              <a:t>України, щодо </a:t>
            </a:r>
            <a:r>
              <a:rPr lang="uk-UA" sz="1800" dirty="0">
                <a:solidFill>
                  <a:srgbClr val="2F2F2F"/>
                </a:solidFill>
                <a:latin typeface="Times New Roman" panose="02020603050405020304" pitchFamily="18" charset="0"/>
                <a:cs typeface="Times New Roman" panose="02020603050405020304" pitchFamily="18" charset="0"/>
              </a:rPr>
              <a:t>комунальних - відповідні органи місцевого </a:t>
            </a:r>
            <a:r>
              <a:rPr lang="uk-UA" sz="1800" dirty="0" smtClean="0">
                <a:solidFill>
                  <a:srgbClr val="2F2F2F"/>
                </a:solidFill>
                <a:latin typeface="Times New Roman" panose="02020603050405020304" pitchFamily="18" charset="0"/>
                <a:cs typeface="Times New Roman" panose="02020603050405020304" pitchFamily="18" charset="0"/>
              </a:rPr>
              <a:t>самоврядування.</a:t>
            </a:r>
          </a:p>
          <a:p>
            <a:pPr marL="0" indent="0" algn="just">
              <a:buNone/>
            </a:pPr>
            <a:endParaRPr lang="uk-UA" sz="1800" dirty="0">
              <a:solidFill>
                <a:srgbClr val="FF0000"/>
              </a:solidFill>
              <a:latin typeface="Times New Roman" panose="02020603050405020304" pitchFamily="18" charset="0"/>
              <a:cs typeface="Times New Roman" panose="02020603050405020304" pitchFamily="18" charset="0"/>
            </a:endParaRPr>
          </a:p>
          <a:p>
            <a:pPr marL="0" indent="0">
              <a:buNone/>
            </a:pPr>
            <a:endParaRPr lang="ru-RU" sz="1800" dirty="0"/>
          </a:p>
        </p:txBody>
      </p:sp>
    </p:spTree>
    <p:extLst>
      <p:ext uri="{BB962C8B-B14F-4D97-AF65-F5344CB8AC3E}">
        <p14:creationId xmlns:p14="http://schemas.microsoft.com/office/powerpoint/2010/main" val="3953913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04664"/>
            <a:ext cx="8229600" cy="866360"/>
          </a:xfrm>
        </p:spPr>
        <p:txBody>
          <a:bodyPr>
            <a:normAutofit/>
          </a:bodyPr>
          <a:lstStyle/>
          <a:p>
            <a:pPr algn="ctr"/>
            <a:r>
              <a:rPr lang="uk-UA" sz="2800" b="1" dirty="0">
                <a:solidFill>
                  <a:schemeClr val="accent2">
                    <a:lumMod val="50000"/>
                  </a:schemeClr>
                </a:solidFill>
                <a:latin typeface="Times New Roman" panose="02020603050405020304" pitchFamily="18" charset="0"/>
                <a:cs typeface="Times New Roman" panose="02020603050405020304" pitchFamily="18" charset="0"/>
              </a:rPr>
              <a:t>Основні форми діяльності підприємств </a:t>
            </a:r>
            <a:r>
              <a:rPr lang="uk-UA" sz="2800" b="1" dirty="0" smtClean="0">
                <a:solidFill>
                  <a:schemeClr val="accent2">
                    <a:lumMod val="50000"/>
                  </a:schemeClr>
                </a:solidFill>
                <a:latin typeface="Times New Roman" panose="02020603050405020304" pitchFamily="18" charset="0"/>
                <a:cs typeface="Times New Roman" panose="02020603050405020304" pitchFamily="18" charset="0"/>
              </a:rPr>
              <a:t>сьогодні:</a:t>
            </a:r>
            <a:endParaRPr lang="ru-RU" sz="28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57200" y="1628800"/>
            <a:ext cx="8229600" cy="4695800"/>
          </a:xfrm>
        </p:spPr>
        <p:txBody>
          <a:bodyPr>
            <a:normAutofit fontScale="77500" lnSpcReduction="20000"/>
          </a:bodyPr>
          <a:lstStyle/>
          <a:p>
            <a:pPr algn="just"/>
            <a:r>
              <a:rPr lang="uk-UA" sz="2800" b="1" dirty="0">
                <a:latin typeface="Times New Roman" panose="02020603050405020304" pitchFamily="18" charset="0"/>
                <a:cs typeface="Times New Roman" panose="02020603050405020304" pitchFamily="18" charset="0"/>
              </a:rPr>
              <a:t>ФОП (фізична особа — підприємець)</a:t>
            </a:r>
            <a:r>
              <a:rPr lang="uk-UA" sz="2800" dirty="0">
                <a:latin typeface="Times New Roman" panose="02020603050405020304" pitchFamily="18" charset="0"/>
                <a:cs typeface="Times New Roman" panose="02020603050405020304" pitchFamily="18" charset="0"/>
              </a:rPr>
              <a:t> — це фізична особа, зареєстрована як суб’єкт підприємницької діяльності без створення юридичної особи. Це окрема правова форма, яка </a:t>
            </a:r>
            <a:r>
              <a:rPr lang="uk-UA" sz="2800" b="1" dirty="0">
                <a:latin typeface="Times New Roman" panose="02020603050405020304" pitchFamily="18" charset="0"/>
                <a:cs typeface="Times New Roman" panose="02020603050405020304" pitchFamily="18" charset="0"/>
              </a:rPr>
              <a:t>залишається чинною</a:t>
            </a:r>
            <a:r>
              <a:rPr lang="uk-UA" sz="2800" dirty="0">
                <a:latin typeface="Times New Roman" panose="02020603050405020304" pitchFamily="18" charset="0"/>
                <a:cs typeface="Times New Roman" panose="02020603050405020304" pitchFamily="18" charset="0"/>
              </a:rPr>
              <a:t> і не потребує перетворення</a:t>
            </a:r>
            <a:r>
              <a:rPr lang="uk-UA" sz="2800" dirty="0" smtClean="0">
                <a:latin typeface="Times New Roman" panose="02020603050405020304" pitchFamily="18" charset="0"/>
                <a:cs typeface="Times New Roman" panose="02020603050405020304" pitchFamily="18" charset="0"/>
              </a:rPr>
              <a:t>.</a:t>
            </a:r>
          </a:p>
          <a:p>
            <a:pPr algn="just"/>
            <a:r>
              <a:rPr lang="uk-UA" sz="2800" dirty="0">
                <a:latin typeface="Times New Roman" panose="02020603050405020304" pitchFamily="18" charset="0"/>
                <a:cs typeface="Times New Roman" panose="02020603050405020304" pitchFamily="18" charset="0"/>
              </a:rPr>
              <a:t>➡️ </a:t>
            </a:r>
            <a:r>
              <a:rPr lang="uk-UA" sz="2800" b="1" dirty="0">
                <a:latin typeface="Times New Roman" panose="02020603050405020304" pitchFamily="18" charset="0"/>
                <a:cs typeface="Times New Roman" panose="02020603050405020304" pitchFamily="18" charset="0"/>
              </a:rPr>
              <a:t>Юридичні особи (компанії)</a:t>
            </a:r>
          </a:p>
          <a:p>
            <a:pPr algn="just"/>
            <a:r>
              <a:rPr lang="uk-UA" sz="2800" dirty="0">
                <a:latin typeface="Times New Roman" panose="02020603050405020304" pitchFamily="18" charset="0"/>
                <a:cs typeface="Times New Roman" panose="02020603050405020304" pitchFamily="18" charset="0"/>
              </a:rPr>
              <a:t>Після скасування ГКУ підходи до юридичних осіб в Україні орієнтовані на </a:t>
            </a:r>
            <a:r>
              <a:rPr lang="uk-UA" sz="2800" b="1" dirty="0">
                <a:latin typeface="Times New Roman" panose="02020603050405020304" pitchFamily="18" charset="0"/>
                <a:cs typeface="Times New Roman" panose="02020603050405020304" pitchFamily="18" charset="0"/>
              </a:rPr>
              <a:t>сучасні корпоративні форми</a:t>
            </a:r>
            <a:r>
              <a:rPr lang="uk-UA" sz="2800" dirty="0">
                <a:latin typeface="Times New Roman" panose="02020603050405020304" pitchFamily="18" charset="0"/>
                <a:cs typeface="Times New Roman" panose="02020603050405020304" pitchFamily="18" charset="0"/>
              </a:rPr>
              <a:t>, а саме: </a:t>
            </a:r>
          </a:p>
          <a:p>
            <a:pPr algn="just"/>
            <a:r>
              <a:rPr lang="uk-UA" sz="2800" dirty="0">
                <a:latin typeface="Times New Roman" panose="02020603050405020304" pitchFamily="18" charset="0"/>
                <a:cs typeface="Times New Roman" panose="02020603050405020304" pitchFamily="18" charset="0"/>
              </a:rPr>
              <a:t>📍 </a:t>
            </a:r>
            <a:r>
              <a:rPr lang="uk-UA" sz="2800" b="1" dirty="0">
                <a:latin typeface="Times New Roman" panose="02020603050405020304" pitchFamily="18" charset="0"/>
                <a:cs typeface="Times New Roman" panose="02020603050405020304" pitchFamily="18" charset="0"/>
              </a:rPr>
              <a:t>ТОВ (товариство з обмеженою відповідальністю)</a:t>
            </a:r>
            <a:r>
              <a:rPr lang="uk-UA" sz="2800" dirty="0">
                <a:latin typeface="Times New Roman" panose="02020603050405020304" pitchFamily="18" charset="0"/>
                <a:cs typeface="Times New Roman" panose="02020603050405020304" pitchFamily="18" charset="0"/>
              </a:rPr>
              <a:t> – найпоширеніша форма для малого та середнього бізнесу;</a:t>
            </a:r>
            <a:br>
              <a:rPr lang="uk-UA" sz="2800" dirty="0">
                <a:latin typeface="Times New Roman" panose="02020603050405020304" pitchFamily="18" charset="0"/>
                <a:cs typeface="Times New Roman" panose="02020603050405020304" pitchFamily="18" charset="0"/>
              </a:rPr>
            </a:br>
            <a:r>
              <a:rPr lang="uk-UA" sz="2800" dirty="0">
                <a:latin typeface="Times New Roman" panose="02020603050405020304" pitchFamily="18" charset="0"/>
                <a:cs typeface="Times New Roman" panose="02020603050405020304" pitchFamily="18" charset="0"/>
              </a:rPr>
              <a:t>📍 </a:t>
            </a:r>
            <a:r>
              <a:rPr lang="uk-UA" sz="2800" b="1" dirty="0">
                <a:latin typeface="Times New Roman" panose="02020603050405020304" pitchFamily="18" charset="0"/>
                <a:cs typeface="Times New Roman" panose="02020603050405020304" pitchFamily="18" charset="0"/>
              </a:rPr>
              <a:t>АТ (акціонерне товариство)</a:t>
            </a:r>
            <a:r>
              <a:rPr lang="uk-UA" sz="2800" dirty="0">
                <a:latin typeface="Times New Roman" panose="02020603050405020304" pitchFamily="18" charset="0"/>
                <a:cs typeface="Times New Roman" panose="02020603050405020304" pitchFamily="18" charset="0"/>
              </a:rPr>
              <a:t> – форма для великих компаній (у тому числі публічних).</a:t>
            </a:r>
          </a:p>
          <a:p>
            <a:pPr algn="just"/>
            <a:r>
              <a:rPr lang="uk-UA" sz="2800" dirty="0">
                <a:latin typeface="Times New Roman" panose="02020603050405020304" pitchFamily="18" charset="0"/>
                <a:cs typeface="Times New Roman" panose="02020603050405020304" pitchFamily="18" charset="0"/>
              </a:rPr>
              <a:t>У найближчі роки значна частина колишніх форм підприємств (державні, комунальні, приватні, іноземні, дочірні, підприємства громадських об’єднань тощо) </a:t>
            </a:r>
            <a:r>
              <a:rPr lang="uk-UA" sz="2800" b="1" dirty="0">
                <a:latin typeface="Times New Roman" panose="02020603050405020304" pitchFamily="18" charset="0"/>
                <a:cs typeface="Times New Roman" panose="02020603050405020304" pitchFamily="18" charset="0"/>
              </a:rPr>
              <a:t>мають бути приведені до однієї з цих форм або інших бізнес-структур, передбачених новим правом</a:t>
            </a:r>
            <a:r>
              <a:rPr lang="uk-UA" sz="2800" b="1" dirty="0" smtClean="0">
                <a:latin typeface="Times New Roman" panose="02020603050405020304" pitchFamily="18" charset="0"/>
                <a:cs typeface="Times New Roman" panose="02020603050405020304" pitchFamily="18" charset="0"/>
              </a:rPr>
              <a:t>.</a:t>
            </a:r>
            <a:r>
              <a:rPr lang="uk-UA" sz="2800" dirty="0" smtClean="0">
                <a:latin typeface="Times New Roman" panose="02020603050405020304" pitchFamily="18" charset="0"/>
                <a:cs typeface="Times New Roman" panose="02020603050405020304" pitchFamily="18" charset="0"/>
              </a:rPr>
              <a:t> </a:t>
            </a:r>
            <a:endParaRPr lang="uk-UA" sz="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9449659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9313" y="476672"/>
            <a:ext cx="8229600" cy="794352"/>
          </a:xfrm>
        </p:spPr>
        <p:txBody>
          <a:bodyPr>
            <a:normAutofit/>
          </a:bodyPr>
          <a:lstStyle/>
          <a:p>
            <a:pPr algn="ctr"/>
            <a:r>
              <a:rPr lang="uk-UA" sz="2400" b="1" dirty="0">
                <a:solidFill>
                  <a:schemeClr val="accent2">
                    <a:lumMod val="50000"/>
                  </a:schemeClr>
                </a:solidFill>
                <a:latin typeface="Times New Roman" panose="02020603050405020304" pitchFamily="18" charset="0"/>
                <a:cs typeface="Times New Roman" panose="02020603050405020304" pitchFamily="18" charset="0"/>
              </a:rPr>
              <a:t>Господарські товариства як суб’єкти підприємницької </a:t>
            </a:r>
            <a:r>
              <a:rPr lang="uk-UA" sz="2400" b="1" dirty="0" smtClean="0">
                <a:solidFill>
                  <a:schemeClr val="accent2">
                    <a:lumMod val="50000"/>
                  </a:schemeClr>
                </a:solidFill>
                <a:latin typeface="Times New Roman" panose="02020603050405020304" pitchFamily="18" charset="0"/>
                <a:cs typeface="Times New Roman" panose="02020603050405020304" pitchFamily="18" charset="0"/>
              </a:rPr>
              <a:t>діяльності:</a:t>
            </a:r>
            <a:endParaRPr lang="ru-RU" sz="2400" b="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29313" y="1271024"/>
            <a:ext cx="8229600" cy="5445224"/>
          </a:xfrm>
        </p:spPr>
        <p:txBody>
          <a:bodyPr>
            <a:normAutofit lnSpcReduction="10000"/>
          </a:bodyPr>
          <a:lstStyle/>
          <a:p>
            <a:pPr marL="0" indent="0" algn="just">
              <a:buNone/>
            </a:pPr>
            <a:r>
              <a:rPr lang="uk-UA" sz="2200" i="1" u="sng" dirty="0"/>
              <a:t>Нормативно-правове забезпечення по даному питанню складається:</a:t>
            </a:r>
            <a:endParaRPr lang="ru-RU" sz="2200" dirty="0"/>
          </a:p>
          <a:p>
            <a:r>
              <a:rPr lang="uk-UA" sz="2200" dirty="0"/>
              <a:t>1. Цивільний Кодекс України;</a:t>
            </a:r>
            <a:endParaRPr lang="ru-RU" sz="2200" dirty="0"/>
          </a:p>
          <a:p>
            <a:r>
              <a:rPr lang="uk-UA" sz="2200" dirty="0"/>
              <a:t>2. Закон України «Про товариства з обмеженою та додатковою відповідальністю»;</a:t>
            </a:r>
            <a:endParaRPr lang="ru-RU" sz="2200" dirty="0"/>
          </a:p>
          <a:p>
            <a:r>
              <a:rPr lang="uk-UA" sz="2200" dirty="0"/>
              <a:t>3. Закон України «Про господарські товариства».</a:t>
            </a:r>
          </a:p>
          <a:p>
            <a:r>
              <a:rPr lang="uk-UA" sz="2200" dirty="0">
                <a:latin typeface="Times New Roman" panose="02020603050405020304" pitchFamily="18" charset="0"/>
                <a:cs typeface="Times New Roman" panose="02020603050405020304" pitchFamily="18" charset="0"/>
              </a:rPr>
              <a:t>4. </a:t>
            </a:r>
            <a:r>
              <a:rPr lang="uk-UA" sz="2200" dirty="0"/>
              <a:t>Закон України «Про акціонерні товариства</a:t>
            </a:r>
            <a:r>
              <a:rPr lang="uk-UA" sz="2200" dirty="0" smtClean="0"/>
              <a:t>».</a:t>
            </a:r>
          </a:p>
          <a:p>
            <a:pPr marL="0" indent="0" algn="just">
              <a:buNone/>
            </a:pPr>
            <a:r>
              <a:rPr lang="uk-UA" sz="2200" b="1" dirty="0">
                <a:solidFill>
                  <a:schemeClr val="accent1">
                    <a:lumMod val="50000"/>
                  </a:schemeClr>
                </a:solidFill>
              </a:rPr>
              <a:t>Відповідно до Цивільного Кодексу (Стаття 113): </a:t>
            </a:r>
            <a:endParaRPr lang="uk-UA" sz="2200" b="1" dirty="0" smtClean="0">
              <a:solidFill>
                <a:schemeClr val="accent1">
                  <a:lumMod val="50000"/>
                </a:schemeClr>
              </a:solidFill>
            </a:endParaRPr>
          </a:p>
          <a:p>
            <a:pPr marL="0" indent="0" algn="just">
              <a:buNone/>
            </a:pPr>
            <a:r>
              <a:rPr lang="uk-UA" sz="2200" b="1" i="1" dirty="0"/>
              <a:t>господарським товариством</a:t>
            </a:r>
            <a:r>
              <a:rPr lang="uk-UA" sz="2200" dirty="0"/>
              <a:t> є юридична особа, статутний (складений) капітал якої поділений на частки між учасниками.</a:t>
            </a:r>
            <a:endParaRPr lang="ru-RU" sz="2200" dirty="0">
              <a:latin typeface="Times New Roman" pitchFamily="18" charset="0"/>
              <a:cs typeface="Times New Roman" pitchFamily="18" charset="0"/>
            </a:endParaRPr>
          </a:p>
          <a:p>
            <a:pPr marL="0" indent="0" algn="just">
              <a:buNone/>
            </a:pPr>
            <a:r>
              <a:rPr lang="uk-UA" sz="2200" b="1" dirty="0">
                <a:solidFill>
                  <a:schemeClr val="accent1">
                    <a:lumMod val="50000"/>
                  </a:schemeClr>
                </a:solidFill>
              </a:rPr>
              <a:t>Згідно з Ч. 2 ст.1 ЗУ «Про господарські товариства</a:t>
            </a:r>
            <a:r>
              <a:rPr lang="uk-UA" sz="2200" b="1" dirty="0" smtClean="0">
                <a:solidFill>
                  <a:schemeClr val="accent1">
                    <a:lumMod val="50000"/>
                  </a:schemeClr>
                </a:solidFill>
              </a:rPr>
              <a:t>»</a:t>
            </a:r>
          </a:p>
          <a:p>
            <a:pPr marL="0" indent="0" algn="just">
              <a:buNone/>
            </a:pPr>
            <a:r>
              <a:rPr lang="uk-UA" sz="2200" b="1" i="1" dirty="0"/>
              <a:t>господарським товариством</a:t>
            </a:r>
            <a:r>
              <a:rPr lang="uk-UA" sz="2200" dirty="0"/>
              <a:t> визнаються підприємства, установи, організації, створені на засадах угоди юридичними особами і громадянами шляхом об'єднання їх майна та підприємницької діяльності з метою одержання прибутку.</a:t>
            </a:r>
            <a:endParaRPr lang="ru-RU" sz="2200" dirty="0">
              <a:latin typeface="Times New Roman" pitchFamily="18" charset="0"/>
              <a:cs typeface="Times New Roman" pitchFamily="18" charset="0"/>
            </a:endParaRPr>
          </a:p>
          <a:p>
            <a:pPr marL="0" indent="0" algn="just">
              <a:buNone/>
            </a:pPr>
            <a:endParaRPr lang="uk-UA" b="1" dirty="0" smtClean="0">
              <a:solidFill>
                <a:schemeClr val="accent1">
                  <a:lumMod val="50000"/>
                </a:schemeClr>
              </a:solidFill>
            </a:endParaRPr>
          </a:p>
          <a:p>
            <a:pPr marL="0" indent="0" algn="just">
              <a:buNone/>
            </a:pPr>
            <a:endParaRPr lang="uk-UA" b="1" dirty="0" smtClean="0">
              <a:solidFill>
                <a:schemeClr val="accent1">
                  <a:lumMod val="50000"/>
                </a:schemeClr>
              </a:solidFill>
            </a:endParaRPr>
          </a:p>
          <a:p>
            <a:pPr marL="0" indent="0" algn="just">
              <a:buNone/>
            </a:pPr>
            <a:endParaRPr lang="uk-UA" b="1" dirty="0" smtClean="0">
              <a:solidFill>
                <a:schemeClr val="accent1">
                  <a:lumMod val="50000"/>
                </a:schemeClr>
              </a:solidFill>
            </a:endParaRPr>
          </a:p>
          <a:p>
            <a:pPr marL="0" indent="0" algn="just">
              <a:buNone/>
            </a:pPr>
            <a:endParaRPr lang="ru-RU" b="1" dirty="0">
              <a:solidFill>
                <a:schemeClr val="accent1">
                  <a:lumMod val="50000"/>
                </a:schemeClr>
              </a:solidFill>
              <a:latin typeface="Times New Roman" pitchFamily="18" charset="0"/>
              <a:cs typeface="Times New Roman" pitchFamily="18" charset="0"/>
            </a:endParaRPr>
          </a:p>
          <a:p>
            <a:pPr marL="0" indent="0" algn="just">
              <a:buNone/>
            </a:pPr>
            <a:endParaRPr lang="uk-UA" sz="2800" dirty="0" smtClean="0">
              <a:latin typeface="Times New Roman" pitchFamily="18" charset="0"/>
              <a:cs typeface="Times New Roman" pitchFamily="18" charset="0"/>
            </a:endParaRPr>
          </a:p>
          <a:p>
            <a:pPr marL="0" indent="0" algn="just">
              <a:buNone/>
            </a:pPr>
            <a:endParaRPr lang="ru-RU" sz="2800" dirty="0">
              <a:latin typeface="Times New Roman" pitchFamily="18" charset="0"/>
              <a:cs typeface="Times New Roman" pitchFamily="18" charset="0"/>
            </a:endParaRPr>
          </a:p>
          <a:p>
            <a:endParaRPr lang="uk-UA" sz="2800" dirty="0"/>
          </a:p>
          <a:p>
            <a:endParaRPr lang="ru-RU" dirty="0"/>
          </a:p>
        </p:txBody>
      </p:sp>
    </p:spTree>
    <p:extLst>
      <p:ext uri="{BB962C8B-B14F-4D97-AF65-F5344CB8AC3E}">
        <p14:creationId xmlns:p14="http://schemas.microsoft.com/office/powerpoint/2010/main" val="760924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41756"/>
            <a:ext cx="8974832" cy="1008112"/>
          </a:xfrm>
        </p:spPr>
        <p:txBody>
          <a:bodyPr>
            <a:normAutofit fontScale="90000"/>
          </a:bodyPr>
          <a:lstStyle/>
          <a:p>
            <a:pPr algn="just"/>
            <a:r>
              <a:rPr lang="uk-UA" sz="2700" b="1" dirty="0" smtClean="0">
                <a:latin typeface="Times New Roman" panose="02020603050405020304" pitchFamily="18" charset="0"/>
                <a:cs typeface="Times New Roman" panose="02020603050405020304" pitchFamily="18" charset="0"/>
              </a:rPr>
              <a:t/>
            </a:r>
            <a:br>
              <a:rPr lang="uk-UA" sz="2700" b="1" dirty="0" smtClean="0">
                <a:latin typeface="Times New Roman" panose="02020603050405020304" pitchFamily="18" charset="0"/>
                <a:cs typeface="Times New Roman" panose="02020603050405020304" pitchFamily="18" charset="0"/>
              </a:rPr>
            </a:br>
            <a:r>
              <a:rPr lang="uk-UA" sz="2700" b="1" dirty="0">
                <a:latin typeface="Times New Roman" panose="02020603050405020304" pitchFamily="18" charset="0"/>
                <a:cs typeface="Times New Roman" panose="02020603050405020304" pitchFamily="18" charset="0"/>
              </a:rPr>
              <a:t/>
            </a:r>
            <a:br>
              <a:rPr lang="uk-UA" sz="2700" b="1" dirty="0">
                <a:latin typeface="Times New Roman" panose="02020603050405020304" pitchFamily="18" charset="0"/>
                <a:cs typeface="Times New Roman" panose="02020603050405020304" pitchFamily="18" charset="0"/>
              </a:rPr>
            </a:br>
            <a:r>
              <a:rPr lang="uk-UA" sz="2700" b="1" dirty="0" smtClean="0">
                <a:latin typeface="Times New Roman" panose="02020603050405020304" pitchFamily="18" charset="0"/>
                <a:cs typeface="Times New Roman" panose="02020603050405020304" pitchFamily="18" charset="0"/>
              </a:rPr>
              <a:t/>
            </a:r>
            <a:br>
              <a:rPr lang="uk-UA" sz="2700" b="1" dirty="0" smtClean="0">
                <a:latin typeface="Times New Roman" panose="02020603050405020304" pitchFamily="18" charset="0"/>
                <a:cs typeface="Times New Roman" panose="02020603050405020304" pitchFamily="18" charset="0"/>
              </a:rPr>
            </a:br>
            <a:r>
              <a:rPr lang="uk-UA" sz="2700" b="1" dirty="0" smtClean="0">
                <a:latin typeface="Times New Roman" panose="02020603050405020304" pitchFamily="18" charset="0"/>
                <a:cs typeface="Times New Roman" panose="02020603050405020304" pitchFamily="18" charset="0"/>
              </a:rPr>
              <a:t>	В </a:t>
            </a:r>
            <a:r>
              <a:rPr lang="uk-UA" sz="2700" b="1" dirty="0">
                <a:latin typeface="Times New Roman" panose="02020603050405020304" pitchFamily="18" charset="0"/>
                <a:cs typeface="Times New Roman" panose="02020603050405020304" pitchFamily="18" charset="0"/>
              </a:rPr>
              <a:t>Україні відповідно до чинного законодавства існують наступні організаційно-правові форми господарських товариств</a:t>
            </a:r>
            <a:r>
              <a:rPr lang="uk-UA" sz="1800" b="1" dirty="0">
                <a:latin typeface="Arial Black" panose="020B0A04020102020204" pitchFamily="34" charset="0"/>
                <a:cs typeface="Times New Roman" panose="02020603050405020304" pitchFamily="18" charset="0"/>
              </a:rPr>
              <a:t>: </a:t>
            </a:r>
            <a:br>
              <a:rPr lang="uk-UA" sz="1800" b="1" dirty="0">
                <a:latin typeface="Arial Black" panose="020B0A04020102020204" pitchFamily="34" charset="0"/>
                <a:cs typeface="Times New Roman" panose="02020603050405020304" pitchFamily="18" charset="0"/>
              </a:rPr>
            </a:br>
            <a:endParaRPr lang="ru-RU" sz="1800" dirty="0">
              <a:latin typeface="Arial Black" panose="020B0A04020102020204" pitchFamily="34" charset="0"/>
            </a:endParaRPr>
          </a:p>
        </p:txBody>
      </p:sp>
      <p:sp>
        <p:nvSpPr>
          <p:cNvPr id="3" name="Объект 2"/>
          <p:cNvSpPr>
            <a:spLocks noGrp="1"/>
          </p:cNvSpPr>
          <p:nvPr>
            <p:ph idx="1"/>
          </p:nvPr>
        </p:nvSpPr>
        <p:spPr>
          <a:xfrm>
            <a:off x="457200" y="1484784"/>
            <a:ext cx="8229600" cy="5373216"/>
          </a:xfrm>
        </p:spPr>
        <p:txBody>
          <a:bodyPr>
            <a:normAutofit fontScale="85000" lnSpcReduction="20000"/>
          </a:bodyPr>
          <a:lstStyle/>
          <a:p>
            <a:pPr marL="0" indent="0" algn="just">
              <a:buNone/>
            </a:pPr>
            <a:r>
              <a:rPr lang="uk-UA" sz="2800" dirty="0">
                <a:latin typeface="Times New Roman" panose="02020603050405020304" pitchFamily="18" charset="0"/>
                <a:cs typeface="Times New Roman" panose="02020603050405020304" pitchFamily="18" charset="0"/>
              </a:rPr>
              <a:t>Згідно законодавства України передбачено </a:t>
            </a:r>
            <a:r>
              <a:rPr lang="uk-UA" sz="2800" b="1" i="1" dirty="0">
                <a:latin typeface="Times New Roman" panose="02020603050405020304" pitchFamily="18" charset="0"/>
                <a:cs typeface="Times New Roman" panose="02020603050405020304" pitchFamily="18" charset="0"/>
              </a:rPr>
              <a:t>наступні види господарських товариств: </a:t>
            </a:r>
            <a:endParaRPr lang="uk-UA" sz="2800" b="1" i="1" dirty="0" smtClean="0">
              <a:latin typeface="Times New Roman" panose="02020603050405020304" pitchFamily="18" charset="0"/>
              <a:cs typeface="Times New Roman" panose="02020603050405020304" pitchFamily="18" charset="0"/>
            </a:endParaRPr>
          </a:p>
          <a:p>
            <a:pPr algn="just"/>
            <a:r>
              <a:rPr lang="uk-UA" sz="2800" dirty="0" smtClean="0">
                <a:latin typeface="Times New Roman" panose="02020603050405020304" pitchFamily="18" charset="0"/>
                <a:cs typeface="Times New Roman" panose="02020603050405020304" pitchFamily="18" charset="0"/>
              </a:rPr>
              <a:t>акціонерні товариства</a:t>
            </a:r>
            <a:r>
              <a:rPr lang="uk-UA" sz="2800" dirty="0">
                <a:latin typeface="Times New Roman" panose="02020603050405020304" pitchFamily="18" charset="0"/>
                <a:cs typeface="Times New Roman" panose="02020603050405020304" pitchFamily="18" charset="0"/>
              </a:rPr>
              <a:t>;</a:t>
            </a:r>
            <a:endParaRPr lang="uk-UA" sz="2800" dirty="0" smtClean="0">
              <a:latin typeface="Times New Roman" panose="02020603050405020304" pitchFamily="18" charset="0"/>
              <a:cs typeface="Times New Roman" panose="02020603050405020304" pitchFamily="18" charset="0"/>
            </a:endParaRPr>
          </a:p>
          <a:p>
            <a:pPr algn="just"/>
            <a:r>
              <a:rPr lang="uk-UA" sz="2800" dirty="0" smtClean="0">
                <a:latin typeface="Times New Roman" panose="02020603050405020304" pitchFamily="18" charset="0"/>
                <a:cs typeface="Times New Roman" panose="02020603050405020304" pitchFamily="18" charset="0"/>
              </a:rPr>
              <a:t>товариства </a:t>
            </a:r>
            <a:r>
              <a:rPr lang="uk-UA" sz="2800" dirty="0">
                <a:latin typeface="Times New Roman" panose="02020603050405020304" pitchFamily="18" charset="0"/>
                <a:cs typeface="Times New Roman" panose="02020603050405020304" pitchFamily="18" charset="0"/>
              </a:rPr>
              <a:t>з обмеженою </a:t>
            </a:r>
            <a:r>
              <a:rPr lang="uk-UA" sz="2800" dirty="0" smtClean="0">
                <a:latin typeface="Times New Roman" panose="02020603050405020304" pitchFamily="18" charset="0"/>
                <a:cs typeface="Times New Roman" panose="02020603050405020304" pitchFamily="18" charset="0"/>
              </a:rPr>
              <a:t>відповідальністю;</a:t>
            </a:r>
          </a:p>
          <a:p>
            <a:pPr algn="just"/>
            <a:r>
              <a:rPr lang="uk-UA" sz="2800" dirty="0" smtClean="0">
                <a:latin typeface="Times New Roman" panose="02020603050405020304" pitchFamily="18" charset="0"/>
                <a:cs typeface="Times New Roman" panose="02020603050405020304" pitchFamily="18" charset="0"/>
              </a:rPr>
              <a:t>товариства </a:t>
            </a:r>
            <a:r>
              <a:rPr lang="uk-UA" sz="2800" dirty="0">
                <a:latin typeface="Times New Roman" panose="02020603050405020304" pitchFamily="18" charset="0"/>
                <a:cs typeface="Times New Roman" panose="02020603050405020304" pitchFamily="18" charset="0"/>
              </a:rPr>
              <a:t>з додатковою </a:t>
            </a:r>
            <a:r>
              <a:rPr lang="uk-UA" sz="2800" dirty="0" smtClean="0">
                <a:latin typeface="Times New Roman" panose="02020603050405020304" pitchFamily="18" charset="0"/>
                <a:cs typeface="Times New Roman" panose="02020603050405020304" pitchFamily="18" charset="0"/>
              </a:rPr>
              <a:t>відповідальністю</a:t>
            </a:r>
            <a:r>
              <a:rPr lang="uk-UA" sz="2800" dirty="0">
                <a:latin typeface="Times New Roman" panose="02020603050405020304" pitchFamily="18" charset="0"/>
                <a:cs typeface="Times New Roman" panose="02020603050405020304" pitchFamily="18" charset="0"/>
              </a:rPr>
              <a:t>;</a:t>
            </a:r>
            <a:endParaRPr lang="uk-UA" sz="2800" dirty="0" smtClean="0">
              <a:latin typeface="Times New Roman" panose="02020603050405020304" pitchFamily="18" charset="0"/>
              <a:cs typeface="Times New Roman" panose="02020603050405020304" pitchFamily="18" charset="0"/>
            </a:endParaRPr>
          </a:p>
          <a:p>
            <a:pPr algn="just"/>
            <a:r>
              <a:rPr lang="uk-UA" sz="2800" dirty="0" smtClean="0">
                <a:latin typeface="Times New Roman" panose="02020603050405020304" pitchFamily="18" charset="0"/>
                <a:cs typeface="Times New Roman" panose="02020603050405020304" pitchFamily="18" charset="0"/>
              </a:rPr>
              <a:t>повні товариства;</a:t>
            </a:r>
          </a:p>
          <a:p>
            <a:pPr algn="just"/>
            <a:r>
              <a:rPr lang="uk-UA" sz="2800" dirty="0" smtClean="0">
                <a:latin typeface="Times New Roman" panose="02020603050405020304" pitchFamily="18" charset="0"/>
                <a:cs typeface="Times New Roman" panose="02020603050405020304" pitchFamily="18" charset="0"/>
              </a:rPr>
              <a:t>командитні </a:t>
            </a:r>
            <a:r>
              <a:rPr lang="uk-UA" sz="2800" dirty="0">
                <a:latin typeface="Times New Roman" panose="02020603050405020304" pitchFamily="18" charset="0"/>
                <a:cs typeface="Times New Roman" panose="02020603050405020304" pitchFamily="18" charset="0"/>
              </a:rPr>
              <a:t>товариства.</a:t>
            </a:r>
            <a:endParaRPr lang="ru-RU" sz="2800" dirty="0">
              <a:latin typeface="Times New Roman" panose="02020603050405020304" pitchFamily="18" charset="0"/>
              <a:cs typeface="Times New Roman" panose="02020603050405020304" pitchFamily="18" charset="0"/>
            </a:endParaRPr>
          </a:p>
          <a:p>
            <a:pPr marL="0" indent="0" algn="just">
              <a:buNone/>
            </a:pPr>
            <a:r>
              <a:rPr lang="uk-UA" sz="2800" b="1" i="1" dirty="0">
                <a:latin typeface="Times New Roman" panose="02020603050405020304" pitchFamily="18" charset="0"/>
                <a:cs typeface="Times New Roman" panose="02020603050405020304" pitchFamily="18" charset="0"/>
              </a:rPr>
              <a:t>Акціонерним товариством </a:t>
            </a:r>
            <a:r>
              <a:rPr lang="uk-UA" sz="2800" dirty="0">
                <a:latin typeface="Times New Roman" panose="02020603050405020304" pitchFamily="18" charset="0"/>
                <a:cs typeface="Times New Roman" panose="02020603050405020304" pitchFamily="18" charset="0"/>
              </a:rPr>
              <a:t>є господарське товариство, яке має статутний </a:t>
            </a:r>
            <a:r>
              <a:rPr lang="uk-UA" sz="2800" dirty="0" smtClean="0">
                <a:latin typeface="Times New Roman" panose="02020603050405020304" pitchFamily="18" charset="0"/>
                <a:cs typeface="Times New Roman" panose="02020603050405020304" pitchFamily="18" charset="0"/>
              </a:rPr>
              <a:t>капітал, </a:t>
            </a:r>
            <a:r>
              <a:rPr lang="uk-UA" sz="2800" dirty="0">
                <a:latin typeface="Times New Roman" panose="02020603050405020304" pitchFamily="18" charset="0"/>
                <a:cs typeface="Times New Roman" panose="02020603050405020304" pitchFamily="18" charset="0"/>
              </a:rPr>
              <a:t>поділений на визначену кількість акцій однакової номінальної вартості, і несе відповідальність за зобов'язаннями тільки майном товариства, а акціонери несуть ризик збитків, пов'язаних із діяльністю товариства, в межах вартості належних їм акцій</a:t>
            </a:r>
            <a:r>
              <a:rPr lang="uk-UA" sz="2800" dirty="0" smtClean="0">
                <a:latin typeface="Times New Roman" panose="02020603050405020304" pitchFamily="18" charset="0"/>
                <a:cs typeface="Times New Roman" panose="02020603050405020304" pitchFamily="18" charset="0"/>
              </a:rPr>
              <a:t>.</a:t>
            </a:r>
          </a:p>
          <a:p>
            <a:pPr marL="0" indent="0" algn="just">
              <a:buNone/>
            </a:pPr>
            <a:r>
              <a:rPr lang="uk-UA" sz="2800" dirty="0">
                <a:latin typeface="Times New Roman"/>
                <a:ea typeface="Times New Roman"/>
              </a:rPr>
              <a:t>Акціонерні товариства за типом поділяються на </a:t>
            </a:r>
            <a:r>
              <a:rPr lang="uk-UA" sz="2800" i="1" u="sng" dirty="0">
                <a:latin typeface="Times New Roman"/>
                <a:ea typeface="Times New Roman"/>
              </a:rPr>
              <a:t>публічні акціонерні товариства</a:t>
            </a:r>
            <a:r>
              <a:rPr lang="uk-UA" sz="2800" dirty="0">
                <a:latin typeface="Times New Roman"/>
                <a:ea typeface="Times New Roman"/>
              </a:rPr>
              <a:t> та </a:t>
            </a:r>
            <a:r>
              <a:rPr lang="uk-UA" sz="2800" i="1" u="sng" dirty="0">
                <a:latin typeface="Times New Roman"/>
                <a:ea typeface="Times New Roman"/>
              </a:rPr>
              <a:t>приватні акціонерні товариства</a:t>
            </a:r>
            <a:r>
              <a:rPr lang="uk-UA" sz="2800" dirty="0">
                <a:latin typeface="Times New Roman"/>
                <a:ea typeface="Times New Roman"/>
              </a:rPr>
              <a:t>.</a:t>
            </a:r>
            <a:endParaRPr lang="x-none" sz="2800" dirty="0">
              <a:latin typeface="Times New Roman" panose="02020603050405020304" pitchFamily="18" charset="0"/>
              <a:cs typeface="Times New Roman" panose="02020603050405020304" pitchFamily="18" charset="0"/>
            </a:endParaRPr>
          </a:p>
          <a:p>
            <a:pPr marL="0" indent="0" algn="just">
              <a:buNone/>
            </a:pPr>
            <a:endParaRPr lang="ru-RU" sz="28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807453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0"/>
            <a:ext cx="8964488" cy="6858000"/>
          </a:xfrm>
        </p:spPr>
        <p:txBody>
          <a:bodyPr>
            <a:normAutofit fontScale="70000" lnSpcReduction="20000"/>
          </a:bodyPr>
          <a:lstStyle/>
          <a:p>
            <a:pPr algn="just"/>
            <a:r>
              <a:rPr lang="uk-UA" b="1" i="1" dirty="0">
                <a:latin typeface="Times New Roman" panose="02020603050405020304" pitchFamily="18" charset="0"/>
                <a:cs typeface="Times New Roman" panose="02020603050405020304" pitchFamily="18" charset="0"/>
              </a:rPr>
              <a:t>Товариством з обмеженою відповідальністю </a:t>
            </a:r>
            <a:r>
              <a:rPr lang="uk-UA" sz="2300" dirty="0">
                <a:latin typeface="Times New Roman" panose="02020603050405020304" pitchFamily="18" charset="0"/>
                <a:cs typeface="Times New Roman" panose="02020603050405020304" pitchFamily="18" charset="0"/>
              </a:rPr>
              <a:t>є господарське товариство, що має статутний </a:t>
            </a:r>
            <a:r>
              <a:rPr lang="uk-UA" sz="2300" dirty="0" smtClean="0">
                <a:latin typeface="Times New Roman" panose="02020603050405020304" pitchFamily="18" charset="0"/>
                <a:cs typeface="Times New Roman" panose="02020603050405020304" pitchFamily="18" charset="0"/>
              </a:rPr>
              <a:t>капітал, </a:t>
            </a:r>
            <a:r>
              <a:rPr lang="uk-UA" sz="2300" dirty="0">
                <a:latin typeface="Times New Roman" panose="02020603050405020304" pitchFamily="18" charset="0"/>
                <a:cs typeface="Times New Roman" panose="02020603050405020304" pitchFamily="18" charset="0"/>
              </a:rPr>
              <a:t>поділений на частки, розмір, яких визначається установчими документами, і несе відповідальність за своїми зобов'язаннями тільки своїм майном. Учасники товариства, які повністю сплатили свої вклади, несуть ризик збитків, пов'язаних з діяльністю товариства, у межах своїх вкладів.</a:t>
            </a:r>
            <a:endParaRPr lang="uk-UA" sz="2300" b="1" i="1" dirty="0" smtClean="0">
              <a:latin typeface="Times New Roman" panose="02020603050405020304" pitchFamily="18" charset="0"/>
              <a:cs typeface="Times New Roman" panose="02020603050405020304" pitchFamily="18" charset="0"/>
            </a:endParaRPr>
          </a:p>
          <a:p>
            <a:pPr algn="just"/>
            <a:r>
              <a:rPr lang="uk-UA" b="1" i="1" dirty="0" smtClean="0">
                <a:latin typeface="Times New Roman" panose="02020603050405020304" pitchFamily="18" charset="0"/>
                <a:cs typeface="Times New Roman" panose="02020603050405020304" pitchFamily="18" charset="0"/>
              </a:rPr>
              <a:t>Товариством </a:t>
            </a:r>
            <a:r>
              <a:rPr lang="uk-UA" b="1" i="1" dirty="0">
                <a:latin typeface="Times New Roman" panose="02020603050405020304" pitchFamily="18" charset="0"/>
                <a:cs typeface="Times New Roman" panose="02020603050405020304" pitchFamily="18" charset="0"/>
              </a:rPr>
              <a:t>з додатковою відповідальністю </a:t>
            </a:r>
            <a:r>
              <a:rPr lang="uk-UA" sz="2300" dirty="0">
                <a:latin typeface="Times New Roman" panose="02020603050405020304" pitchFamily="18" charset="0"/>
                <a:cs typeface="Times New Roman" panose="02020603050405020304" pitchFamily="18" charset="0"/>
              </a:rPr>
              <a:t>є господарське товариство, статутний </a:t>
            </a:r>
            <a:r>
              <a:rPr lang="uk-UA" sz="2300" dirty="0" smtClean="0">
                <a:latin typeface="Times New Roman" panose="02020603050405020304" pitchFamily="18" charset="0"/>
                <a:cs typeface="Times New Roman" panose="02020603050405020304" pitchFamily="18" charset="0"/>
              </a:rPr>
              <a:t>капітал </a:t>
            </a:r>
            <a:r>
              <a:rPr lang="uk-UA" sz="2300" dirty="0">
                <a:latin typeface="Times New Roman" panose="02020603050405020304" pitchFamily="18" charset="0"/>
                <a:cs typeface="Times New Roman" panose="02020603050405020304" pitchFamily="18" charset="0"/>
              </a:rPr>
              <a:t>якого поділений на частки, визначених установчими документами розмірів і яке несе відповідальність за своїми зобов'язаннями власним майном, а в разі його недостатності учасники цього товариства несуть додаткову солідарну відповідальність у визначеному установчими документами однаково кратному розмірі до вкладу кожного з учасників.</a:t>
            </a:r>
            <a:endParaRPr lang="ru-RU" sz="2300" dirty="0">
              <a:latin typeface="Times New Roman" panose="02020603050405020304" pitchFamily="18" charset="0"/>
              <a:cs typeface="Times New Roman" panose="02020603050405020304" pitchFamily="18" charset="0"/>
            </a:endParaRPr>
          </a:p>
          <a:p>
            <a:pPr algn="just"/>
            <a:r>
              <a:rPr lang="uk-UA" b="1" i="1" dirty="0">
                <a:latin typeface="Times New Roman" panose="02020603050405020304" pitchFamily="18" charset="0"/>
                <a:cs typeface="Times New Roman" panose="02020603050405020304" pitchFamily="18" charset="0"/>
              </a:rPr>
              <a:t>Повним товариством </a:t>
            </a:r>
            <a:r>
              <a:rPr lang="uk-UA" sz="2300" dirty="0">
                <a:latin typeface="Times New Roman" panose="02020603050405020304" pitchFamily="18" charset="0"/>
                <a:cs typeface="Times New Roman" panose="02020603050405020304" pitchFamily="18" charset="0"/>
              </a:rPr>
              <a:t>є господарське товариство, всі учасники якого відповідно до укладеного між ними договору здійснюють підприємницьку діяльність від імені товариства і несуть додаткову солідарну відповідальність за зобов'язаннями товариства усім своїм майном.</a:t>
            </a:r>
            <a:endParaRPr lang="ru-RU" sz="2300" dirty="0">
              <a:latin typeface="Times New Roman" panose="02020603050405020304" pitchFamily="18" charset="0"/>
              <a:cs typeface="Times New Roman" panose="02020603050405020304" pitchFamily="18" charset="0"/>
            </a:endParaRPr>
          </a:p>
          <a:p>
            <a:pPr algn="just"/>
            <a:r>
              <a:rPr lang="uk-UA" b="1" i="1" dirty="0">
                <a:latin typeface="Times New Roman" panose="02020603050405020304" pitchFamily="18" charset="0"/>
                <a:cs typeface="Times New Roman" panose="02020603050405020304" pitchFamily="18" charset="0"/>
              </a:rPr>
              <a:t>Командитним товариством </a:t>
            </a:r>
            <a:r>
              <a:rPr lang="uk-UA" dirty="0">
                <a:latin typeface="Times New Roman" panose="02020603050405020304" pitchFamily="18" charset="0"/>
                <a:cs typeface="Times New Roman" panose="02020603050405020304" pitchFamily="18" charset="0"/>
              </a:rPr>
              <a:t>є</a:t>
            </a:r>
            <a:r>
              <a:rPr lang="uk-UA" sz="2300" dirty="0">
                <a:latin typeface="Times New Roman" panose="02020603050405020304" pitchFamily="18" charset="0"/>
                <a:cs typeface="Times New Roman" panose="02020603050405020304" pitchFamily="18" charset="0"/>
              </a:rPr>
              <a:t> господарське товариство, в якому один або декілька учасників здійснюють від імені товариства підприємницьку діяльність і несуть за його зобов'язаннями додаткову солідарну відповідальність усім своїм майном, на яке за законом може бути звернено стягнення (повні учасники), а інші учасники присутні в діяльності товариства лише своїми вкладами (вкладники).</a:t>
            </a:r>
            <a:endParaRPr lang="ru-RU" sz="2300" dirty="0">
              <a:latin typeface="Times New Roman" panose="02020603050405020304" pitchFamily="18" charset="0"/>
              <a:cs typeface="Times New Roman" panose="02020603050405020304" pitchFamily="18" charset="0"/>
            </a:endParaRPr>
          </a:p>
          <a:p>
            <a:pPr algn="just"/>
            <a:r>
              <a:rPr lang="uk-UA" sz="2300" dirty="0">
                <a:latin typeface="Times New Roman" panose="02020603050405020304" pitchFamily="18" charset="0"/>
                <a:cs typeface="Times New Roman" panose="02020603050405020304" pitchFamily="18" charset="0"/>
              </a:rPr>
              <a:t>Слід зазначити, що за українським законодавством учасниками повного товариства та повними учасниками командитного товариства можуть бути лише особи, які зареєстровані як суб'єкти підприємництва</a:t>
            </a:r>
            <a:r>
              <a:rPr lang="uk-UA" sz="2300" dirty="0" smtClean="0">
                <a:latin typeface="Times New Roman" panose="02020603050405020304" pitchFamily="18" charset="0"/>
                <a:cs typeface="Times New Roman" panose="02020603050405020304" pitchFamily="18" charset="0"/>
              </a:rPr>
              <a:t>.</a:t>
            </a:r>
          </a:p>
          <a:p>
            <a:pPr marL="0" indent="0" algn="just">
              <a:buNone/>
            </a:pPr>
            <a:r>
              <a:rPr lang="uk-UA" sz="2300" dirty="0">
                <a:latin typeface="Times New Roman" panose="02020603050405020304" pitchFamily="18" charset="0"/>
                <a:cs typeface="Times New Roman" panose="02020603050405020304" pitchFamily="18" charset="0"/>
              </a:rPr>
              <a:t>Вся сукупність перерахованих організаційних форм підприємництва у вигляді товариств може бути представлена двома групами:</a:t>
            </a:r>
            <a:endParaRPr lang="ru-RU" sz="2300" dirty="0">
              <a:latin typeface="Times New Roman" panose="02020603050405020304" pitchFamily="18" charset="0"/>
              <a:cs typeface="Times New Roman" panose="02020603050405020304" pitchFamily="18" charset="0"/>
            </a:endParaRPr>
          </a:p>
          <a:p>
            <a:pPr algn="just"/>
            <a:r>
              <a:rPr lang="uk-UA" sz="2300" dirty="0">
                <a:latin typeface="Times New Roman" panose="02020603050405020304" pitchFamily="18" charset="0"/>
                <a:cs typeface="Times New Roman" panose="02020603050405020304" pitchFamily="18" charset="0"/>
              </a:rPr>
              <a:t>А) </a:t>
            </a:r>
            <a:r>
              <a:rPr lang="uk-UA" sz="2300" b="1" dirty="0">
                <a:latin typeface="Times New Roman" panose="02020603050405020304" pitchFamily="18" charset="0"/>
                <a:cs typeface="Times New Roman" panose="02020603050405020304" pitchFamily="18" charset="0"/>
              </a:rPr>
              <a:t>об'єднання капіталів </a:t>
            </a:r>
            <a:r>
              <a:rPr lang="uk-UA" sz="2300" dirty="0">
                <a:latin typeface="Times New Roman" panose="02020603050405020304" pitchFamily="18" charset="0"/>
                <a:cs typeface="Times New Roman" panose="02020603050405020304" pitchFamily="18" charset="0"/>
              </a:rPr>
              <a:t>- організації, які створюються декількома особами шляхом об'єднання майна для здійснення підприємницької діяльності. Учасники об'єднання капіталів несуть обмежену відповідальність за його зобов'язаннями, особиста участь у діяльності організації не обов'язкова.</a:t>
            </a:r>
            <a:endParaRPr lang="ru-RU" sz="2300" dirty="0">
              <a:latin typeface="Times New Roman" panose="02020603050405020304" pitchFamily="18" charset="0"/>
              <a:cs typeface="Times New Roman" panose="02020603050405020304" pitchFamily="18" charset="0"/>
            </a:endParaRPr>
          </a:p>
          <a:p>
            <a:pPr algn="just"/>
            <a:r>
              <a:rPr lang="uk-UA" sz="2300" dirty="0">
                <a:latin typeface="Times New Roman" panose="02020603050405020304" pitchFamily="18" charset="0"/>
                <a:cs typeface="Times New Roman" panose="02020603050405020304" pitchFamily="18" charset="0"/>
              </a:rPr>
              <a:t>Б) </a:t>
            </a:r>
            <a:r>
              <a:rPr lang="uk-UA" sz="2300" b="1" dirty="0">
                <a:latin typeface="Times New Roman" panose="02020603050405020304" pitchFamily="18" charset="0"/>
                <a:cs typeface="Times New Roman" panose="02020603050405020304" pitchFamily="18" charset="0"/>
              </a:rPr>
              <a:t>об'єднання осіб </a:t>
            </a:r>
            <a:r>
              <a:rPr lang="uk-UA" sz="2300" dirty="0">
                <a:latin typeface="Times New Roman" panose="02020603050405020304" pitchFamily="18" charset="0"/>
                <a:cs typeface="Times New Roman" panose="02020603050405020304" pitchFamily="18" charset="0"/>
              </a:rPr>
              <a:t>- договірні об'єднання декількох осіб для спільного ведення підприємницької діяльності під загальним іменем. Кількість учасників незначна. Загальний капітал створюється, але переважає особистісний елемент, оскільки учасники переважно самі здійснюють підприємницьку діяльність і несуть повну відповідальність за зобов'язаннями об'єднання.</a:t>
            </a:r>
            <a:endParaRPr lang="ru-RU" sz="2300" dirty="0">
              <a:latin typeface="Times New Roman" panose="02020603050405020304" pitchFamily="18" charset="0"/>
              <a:cs typeface="Times New Roman" panose="02020603050405020304" pitchFamily="18" charset="0"/>
            </a:endParaRPr>
          </a:p>
          <a:p>
            <a:pPr algn="just"/>
            <a:endParaRPr lang="uk-UA" sz="1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729" y="260648"/>
            <a:ext cx="8785225" cy="665480"/>
          </a:xfrm>
        </p:spPr>
        <p:txBody>
          <a:bodyPr>
            <a:noAutofit/>
          </a:bodyPr>
          <a:lstStyle/>
          <a:p>
            <a:pPr algn="ctr"/>
            <a:r>
              <a:rPr lang="uk-UA" sz="2800" b="1" i="1" dirty="0" smtClean="0">
                <a:latin typeface="Times New Roman" panose="02020603050405020304" pitchFamily="18" charset="0"/>
                <a:cs typeface="Times New Roman" panose="02020603050405020304" pitchFamily="18" charset="0"/>
              </a:rPr>
              <a:t>3. Корпорація </a:t>
            </a:r>
            <a:r>
              <a:rPr lang="uk-UA" sz="2800" b="1" i="1" dirty="0">
                <a:latin typeface="Times New Roman" panose="02020603050405020304" pitchFamily="18" charset="0"/>
                <a:cs typeface="Times New Roman" panose="02020603050405020304" pitchFamily="18" charset="0"/>
              </a:rPr>
              <a:t>як організаційно-правова форма </a:t>
            </a:r>
            <a:r>
              <a:rPr lang="uk-UA" sz="2800" b="1" i="1" dirty="0" smtClean="0">
                <a:latin typeface="Times New Roman" panose="02020603050405020304" pitchFamily="18" charset="0"/>
                <a:cs typeface="Times New Roman" panose="02020603050405020304" pitchFamily="18" charset="0"/>
              </a:rPr>
              <a:t/>
            </a:r>
            <a:br>
              <a:rPr lang="uk-UA" sz="2800" b="1" i="1" dirty="0" smtClean="0">
                <a:latin typeface="Times New Roman" panose="02020603050405020304" pitchFamily="18" charset="0"/>
                <a:cs typeface="Times New Roman" panose="02020603050405020304" pitchFamily="18" charset="0"/>
              </a:rPr>
            </a:br>
            <a:r>
              <a:rPr lang="uk-UA" sz="2800" b="1" i="1" dirty="0" smtClean="0">
                <a:latin typeface="Times New Roman" panose="02020603050405020304" pitchFamily="18" charset="0"/>
                <a:cs typeface="Times New Roman" panose="02020603050405020304" pitchFamily="18" charset="0"/>
              </a:rPr>
              <a:t>об'єднання </a:t>
            </a:r>
            <a:r>
              <a:rPr lang="uk-UA" sz="2800" b="1" i="1" dirty="0">
                <a:latin typeface="Times New Roman" panose="02020603050405020304" pitchFamily="18" charset="0"/>
                <a:cs typeface="Times New Roman" panose="02020603050405020304" pitchFamily="18" charset="0"/>
              </a:rPr>
              <a:t>підприємств</a:t>
            </a:r>
          </a:p>
        </p:txBody>
      </p:sp>
      <p:sp>
        <p:nvSpPr>
          <p:cNvPr id="3" name="Объект 2"/>
          <p:cNvSpPr>
            <a:spLocks noGrp="1"/>
          </p:cNvSpPr>
          <p:nvPr>
            <p:ph idx="1"/>
          </p:nvPr>
        </p:nvSpPr>
        <p:spPr>
          <a:xfrm>
            <a:off x="22239" y="1052736"/>
            <a:ext cx="9036685" cy="5805264"/>
          </a:xfrm>
        </p:spPr>
        <p:txBody>
          <a:bodyPr>
            <a:noAutofit/>
          </a:bodyPr>
          <a:lstStyle/>
          <a:p>
            <a:pPr marL="0" indent="0" algn="just">
              <a:buNone/>
            </a:pPr>
            <a:r>
              <a:rPr lang="uk-UA" sz="1600" dirty="0" smtClean="0">
                <a:latin typeface="Times New Roman" panose="02020603050405020304" pitchFamily="18" charset="0"/>
                <a:cs typeface="Times New Roman" panose="02020603050405020304" pitchFamily="18" charset="0"/>
              </a:rPr>
              <a:t>Законодавство України </a:t>
            </a:r>
            <a:r>
              <a:rPr lang="uk-UA" sz="1600" dirty="0">
                <a:latin typeface="Times New Roman" panose="02020603050405020304" pitchFamily="18" charset="0"/>
                <a:cs typeface="Times New Roman" panose="02020603050405020304" pitchFamily="18" charset="0"/>
              </a:rPr>
              <a:t>визначає такі організаційно-правові форми </a:t>
            </a:r>
            <a:r>
              <a:rPr lang="uk-UA" sz="1600" b="1" dirty="0">
                <a:latin typeface="Times New Roman" panose="02020603050405020304" pitchFamily="18" charset="0"/>
                <a:cs typeface="Times New Roman" panose="02020603050405020304" pitchFamily="18" charset="0"/>
              </a:rPr>
              <a:t>об'єднань підприємств</a:t>
            </a:r>
            <a:r>
              <a:rPr lang="uk-UA" sz="1600" dirty="0">
                <a:latin typeface="Times New Roman" panose="02020603050405020304" pitchFamily="18" charset="0"/>
                <a:cs typeface="Times New Roman" panose="02020603050405020304" pitchFamily="18" charset="0"/>
              </a:rPr>
              <a:t>.</a:t>
            </a:r>
          </a:p>
          <a:p>
            <a:pPr marL="0" indent="0" algn="just">
              <a:buNone/>
            </a:pPr>
            <a:r>
              <a:rPr lang="en-US" altLang="en-US" sz="1600" b="1" dirty="0">
                <a:latin typeface="Times New Roman" panose="02020603050405020304" pitchFamily="18" charset="0"/>
                <a:cs typeface="Times New Roman" panose="02020603050405020304" pitchFamily="18" charset="0"/>
              </a:rPr>
              <a:t>Господарське</a:t>
            </a:r>
            <a:r>
              <a:rPr lang="en-US" altLang="ru-RU" sz="1600" b="1" dirty="0">
                <a:latin typeface="Times New Roman" panose="02020603050405020304" pitchFamily="18" charset="0"/>
                <a:cs typeface="Times New Roman" panose="02020603050405020304" pitchFamily="18" charset="0"/>
              </a:rPr>
              <a:t> </a:t>
            </a:r>
            <a:r>
              <a:rPr lang="en-US" altLang="en-US" sz="1600" b="1" dirty="0">
                <a:latin typeface="Times New Roman" panose="02020603050405020304" pitchFamily="18" charset="0"/>
                <a:cs typeface="Times New Roman" panose="02020603050405020304" pitchFamily="18" charset="0"/>
              </a:rPr>
              <a:t>об</a:t>
            </a:r>
            <a:r>
              <a:rPr lang="en-US" altLang="ru-RU" sz="1600" b="1" dirty="0">
                <a:latin typeface="Times New Roman" panose="02020603050405020304" pitchFamily="18" charset="0"/>
                <a:cs typeface="Times New Roman" panose="02020603050405020304" pitchFamily="18" charset="0"/>
              </a:rPr>
              <a:t>'</a:t>
            </a:r>
            <a:r>
              <a:rPr lang="en-US" altLang="en-US" sz="1600" b="1" dirty="0">
                <a:latin typeface="Times New Roman" panose="02020603050405020304" pitchFamily="18" charset="0"/>
                <a:cs typeface="Times New Roman" panose="02020603050405020304" pitchFamily="18" charset="0"/>
              </a:rPr>
              <a:t>єднання</a:t>
            </a:r>
            <a:r>
              <a:rPr lang="en-US" altLang="ru-RU" sz="1600" b="1" dirty="0">
                <a:latin typeface="Times New Roman" panose="02020603050405020304" pitchFamily="18" charset="0"/>
                <a:cs typeface="Times New Roman" panose="02020603050405020304" pitchFamily="18" charset="0"/>
              </a:rPr>
              <a:t> </a:t>
            </a:r>
            <a:r>
              <a:rPr lang="uk-UA" altLang="en-US" sz="1600" b="1"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це</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добровільне</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об</a:t>
            </a:r>
            <a:r>
              <a:rPr lang="en-US" altLang="ru-RU" sz="1600" dirty="0">
                <a:latin typeface="Times New Roman" panose="02020603050405020304" pitchFamily="18" charset="0"/>
                <a:cs typeface="Times New Roman" panose="02020603050405020304" pitchFamily="18" charset="0"/>
              </a:rPr>
              <a:t>'</a:t>
            </a:r>
            <a:r>
              <a:rPr lang="en-US" altLang="en-US" sz="1600" dirty="0">
                <a:latin typeface="Times New Roman" panose="02020603050405020304" pitchFamily="18" charset="0"/>
                <a:cs typeface="Times New Roman" panose="02020603050405020304" pitchFamily="18" charset="0"/>
              </a:rPr>
              <a:t>єднання</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самостійних</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підприємств</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та</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інших</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суб</a:t>
            </a:r>
            <a:r>
              <a:rPr lang="en-US" altLang="ru-RU" sz="1600" dirty="0">
                <a:latin typeface="Times New Roman" panose="02020603050405020304" pitchFamily="18" charset="0"/>
                <a:cs typeface="Times New Roman" panose="02020603050405020304" pitchFamily="18" charset="0"/>
              </a:rPr>
              <a:t>'</a:t>
            </a:r>
            <a:r>
              <a:rPr lang="en-US" altLang="en-US" sz="1600" dirty="0">
                <a:latin typeface="Times New Roman" panose="02020603050405020304" pitchFamily="18" charset="0"/>
                <a:cs typeface="Times New Roman" panose="02020603050405020304" pitchFamily="18" charset="0"/>
              </a:rPr>
              <a:t>єктів</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господарювання</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які</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об</a:t>
            </a:r>
            <a:r>
              <a:rPr lang="en-US" altLang="ru-RU" sz="1600" dirty="0">
                <a:latin typeface="Times New Roman" panose="02020603050405020304" pitchFamily="18" charset="0"/>
                <a:cs typeface="Times New Roman" panose="02020603050405020304" pitchFamily="18" charset="0"/>
              </a:rPr>
              <a:t>'</a:t>
            </a:r>
            <a:r>
              <a:rPr lang="en-US" altLang="en-US" sz="1600" dirty="0">
                <a:latin typeface="Times New Roman" panose="02020603050405020304" pitchFamily="18" charset="0"/>
                <a:cs typeface="Times New Roman" panose="02020603050405020304" pitchFamily="18" charset="0"/>
              </a:rPr>
              <a:t>єднують</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свою</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виробничу</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наукову</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комерційну</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та</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іншу</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діяльність</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для</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досягнення</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спільних</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економічних</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і</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соціальних</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завдань</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зберігаючи</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при</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цьому</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свою</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юридичну</a:t>
            </a:r>
            <a:r>
              <a:rPr lang="en-US" altLang="ru-RU" sz="1600" dirty="0">
                <a:latin typeface="Times New Roman" panose="02020603050405020304" pitchFamily="18" charset="0"/>
                <a:cs typeface="Times New Roman" panose="02020603050405020304" pitchFamily="18" charset="0"/>
              </a:rPr>
              <a:t> </a:t>
            </a:r>
            <a:r>
              <a:rPr lang="en-US" altLang="en-US" sz="1600" dirty="0">
                <a:latin typeface="Times New Roman" panose="02020603050405020304" pitchFamily="18" charset="0"/>
                <a:cs typeface="Times New Roman" panose="02020603050405020304" pitchFamily="18" charset="0"/>
              </a:rPr>
              <a:t>самостійність</a:t>
            </a:r>
            <a:r>
              <a:rPr lang="en-US" altLang="ru-RU" sz="1600" dirty="0">
                <a:latin typeface="Times New Roman" panose="02020603050405020304" pitchFamily="18" charset="0"/>
                <a:cs typeface="Times New Roman" panose="02020603050405020304" pitchFamily="18" charset="0"/>
              </a:rPr>
              <a:t>. </a:t>
            </a:r>
          </a:p>
          <a:p>
            <a:pPr marL="0" indent="0" algn="just">
              <a:buNone/>
            </a:pPr>
            <a:r>
              <a:rPr lang="uk-UA" sz="1600" b="1" i="1" dirty="0">
                <a:latin typeface="Times New Roman" panose="02020603050405020304" pitchFamily="18" charset="0"/>
                <a:cs typeface="Times New Roman" panose="02020603050405020304" pitchFamily="18" charset="0"/>
              </a:rPr>
              <a:t>Господарські об'єднання </a:t>
            </a:r>
            <a:r>
              <a:rPr lang="uk-UA" sz="1600" b="1" dirty="0">
                <a:latin typeface="Times New Roman" panose="02020603050405020304" pitchFamily="18" charset="0"/>
                <a:cs typeface="Times New Roman" panose="02020603050405020304" pitchFamily="18" charset="0"/>
              </a:rPr>
              <a:t>утворюються як асоціації, корпорації, консорціуми, концерни, інші об'єднання підприємств, передбачені законом.</a:t>
            </a:r>
            <a:endParaRPr lang="ru-RU" sz="1600" b="1" dirty="0">
              <a:latin typeface="Times New Roman" panose="02020603050405020304" pitchFamily="18" charset="0"/>
              <a:cs typeface="Times New Roman" panose="02020603050405020304" pitchFamily="18" charset="0"/>
            </a:endParaRPr>
          </a:p>
          <a:p>
            <a:pPr indent="-93345" algn="just" fontAlgn="auto">
              <a:spcBef>
                <a:spcPts val="0"/>
              </a:spcBef>
            </a:pPr>
            <a:r>
              <a:rPr lang="uk-UA" sz="1600" b="1" i="1" dirty="0">
                <a:latin typeface="Times New Roman" panose="02020603050405020304" pitchFamily="18" charset="0"/>
                <a:cs typeface="Times New Roman" panose="02020603050405020304" pitchFamily="18" charset="0"/>
              </a:rPr>
              <a:t>Асоціація - </a:t>
            </a:r>
            <a:r>
              <a:rPr lang="uk-UA" sz="1600" dirty="0">
                <a:latin typeface="Times New Roman" panose="02020603050405020304" pitchFamily="18" charset="0"/>
                <a:cs typeface="Times New Roman" panose="02020603050405020304" pitchFamily="18" charset="0"/>
              </a:rPr>
              <a:t>договірне об'єднання, створене з метою постійної координації господарської діяльності підприємств, що об'єдналися, шляхом централізації однієї або кількох виробничих та управлінських функцій, розвитку спеціалізації та кооперації виробництва, організації спільних виробництв на основі об'єднання учасниками фінансових та матеріальних ресурсів для задоволення переважно господарських потреб учасників асоціації. У статуті має бути зазначено, що вона є господарською асоціацією. Асоціація не має права втручатися у господарську діяльність підприємств-учасників асоціації. За рішенням учасників асоціація може бути уповноважена представляти їх інтереси у відносинах з органами влади, іншими підприємствами та організаціями.</a:t>
            </a:r>
            <a:endParaRPr lang="ru-RU" sz="1600" dirty="0">
              <a:latin typeface="Times New Roman" panose="02020603050405020304" pitchFamily="18" charset="0"/>
              <a:cs typeface="Times New Roman" panose="02020603050405020304" pitchFamily="18" charset="0"/>
            </a:endParaRPr>
          </a:p>
          <a:p>
            <a:pPr indent="-93345" algn="just" fontAlgn="auto">
              <a:spcBef>
                <a:spcPts val="0"/>
              </a:spcBef>
            </a:pPr>
            <a:r>
              <a:rPr lang="uk-UA" sz="1600" b="1" i="1" dirty="0">
                <a:latin typeface="Times New Roman" panose="02020603050405020304" pitchFamily="18" charset="0"/>
                <a:cs typeface="Times New Roman" panose="02020603050405020304" pitchFamily="18" charset="0"/>
              </a:rPr>
              <a:t>Консорціум - </a:t>
            </a:r>
            <a:r>
              <a:rPr lang="uk-UA" sz="1600" dirty="0">
                <a:latin typeface="Times New Roman" panose="02020603050405020304" pitchFamily="18" charset="0"/>
                <a:cs typeface="Times New Roman" panose="02020603050405020304" pitchFamily="18" charset="0"/>
              </a:rPr>
              <a:t>тимчасове статутне об'єднання підприємств для досягнення його учасниками певної спільної господарської мети (реалізації цільових програм, науково-технічних, будівельних проектів тощо). Консорціум використовує кошти, якими його наділяють учасники, централізовані ресурси, виділені на фінансування відповідної програми, а також кошти, що надходять з інших джерел, в порядку, визначеному статутом. У разі досягнення мети його створення консорціум припиняє свою діяльність</a:t>
            </a:r>
            <a:r>
              <a:rPr lang="uk-UA" sz="1600" dirty="0" smtClean="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908720"/>
            <a:ext cx="8856984" cy="5949280"/>
          </a:xfrm>
        </p:spPr>
        <p:txBody>
          <a:bodyPr>
            <a:normAutofit fontScale="40000" lnSpcReduction="20000"/>
          </a:bodyPr>
          <a:lstStyle/>
          <a:p>
            <a:pPr indent="-129540" algn="just" fontAlgn="auto">
              <a:spcBef>
                <a:spcPts val="0"/>
              </a:spcBef>
            </a:pPr>
            <a:r>
              <a:rPr lang="uk-UA" sz="4000" b="1" i="1" dirty="0">
                <a:latin typeface="Times New Roman" panose="02020603050405020304" pitchFamily="18" charset="0"/>
                <a:cs typeface="Times New Roman" panose="02020603050405020304" pitchFamily="18" charset="0"/>
              </a:rPr>
              <a:t>Концерн </a:t>
            </a:r>
            <a:r>
              <a:rPr lang="uk-UA" sz="4000" dirty="0">
                <a:latin typeface="Times New Roman" panose="02020603050405020304" pitchFamily="18" charset="0"/>
                <a:cs typeface="Times New Roman" panose="02020603050405020304" pitchFamily="18" charset="0"/>
              </a:rPr>
              <a:t>- статутне об'єднання юридичних осіб, а також інших організацій, на основі їх фінансової залежності від одного або групи учасників об'єднання, з централізацією функцій науково-технічного і виробничого розвитку, інвестиційної, фінансової, зовнішньоекономічної та іншої діяльності. Учасники концерну наділяють його частиною своїх повноважень, у тому числі правом представляти їх інтереси у відносинах з органами влади, іншими підприємствами та організаціями. Учасники концерну не можуть бути одночасно учасниками іншого концерну.</a:t>
            </a:r>
            <a:endParaRPr lang="ru-RU" sz="4000" dirty="0">
              <a:latin typeface="Times New Roman" panose="02020603050405020304" pitchFamily="18" charset="0"/>
              <a:cs typeface="Times New Roman" panose="02020603050405020304" pitchFamily="18" charset="0"/>
            </a:endParaRPr>
          </a:p>
          <a:p>
            <a:pPr indent="-129540" algn="just" fontAlgn="auto">
              <a:spcBef>
                <a:spcPts val="0"/>
              </a:spcBef>
            </a:pPr>
            <a:r>
              <a:rPr lang="uk-UA" sz="4000" b="1" i="1" dirty="0">
                <a:latin typeface="Times New Roman" panose="02020603050405020304" pitchFamily="18" charset="0"/>
                <a:cs typeface="Times New Roman" panose="02020603050405020304" pitchFamily="18" charset="0"/>
              </a:rPr>
              <a:t>Корпорація - </a:t>
            </a:r>
            <a:r>
              <a:rPr lang="uk-UA" sz="4000" dirty="0">
                <a:latin typeface="Times New Roman" panose="02020603050405020304" pitchFamily="18" charset="0"/>
                <a:cs typeface="Times New Roman" panose="02020603050405020304" pitchFamily="18" charset="0"/>
              </a:rPr>
              <a:t>договірне об'єднання, створене на основі поєднання виробничих, наукових і комерційних інтересів підприємств, що об'єдналися, з делегуванням ними окремих повноважень централізованого регулювання діяльності кожного з учасників органам управління корпорації.</a:t>
            </a:r>
            <a:endParaRPr lang="ru-RU" sz="4000" dirty="0">
              <a:latin typeface="Times New Roman" panose="02020603050405020304" pitchFamily="18" charset="0"/>
              <a:cs typeface="Times New Roman" panose="02020603050405020304" pitchFamily="18" charset="0"/>
            </a:endParaRPr>
          </a:p>
          <a:p>
            <a:pPr algn="just" fontAlgn="auto"/>
            <a:r>
              <a:rPr lang="uk-UA" sz="4000" dirty="0">
                <a:latin typeface="Times New Roman" panose="02020603050405020304" pitchFamily="18" charset="0"/>
                <a:cs typeface="Times New Roman" panose="02020603050405020304" pitchFamily="18" charset="0"/>
              </a:rPr>
              <a:t>Таким чином українське законодавство розглядає корпорацію як добровільне договірне об'єднання підприємств та як кооперативні підприємства, що створюються у формі господарського товариства, а також інші підприємства, в тому числі засновані на приватній власності двох або більше осіб.</a:t>
            </a:r>
            <a:r>
              <a:rPr lang="ru-RU" sz="4000" dirty="0">
                <a:latin typeface="Times New Roman" panose="02020603050405020304" pitchFamily="18" charset="0"/>
                <a:cs typeface="Times New Roman" panose="02020603050405020304" pitchFamily="18" charset="0"/>
              </a:rPr>
              <a:t> </a:t>
            </a:r>
            <a:r>
              <a:rPr lang="uk-UA" sz="4000" dirty="0">
                <a:latin typeface="Times New Roman" panose="02020603050405020304" pitchFamily="18" charset="0"/>
                <a:cs typeface="Times New Roman" panose="02020603050405020304" pitchFamily="18" charset="0"/>
              </a:rPr>
              <a:t>В літературі з корпоративного управління часто наводяться </a:t>
            </a:r>
            <a:r>
              <a:rPr lang="uk-UA" sz="4000" b="1" i="1" dirty="0">
                <a:latin typeface="Times New Roman" panose="02020603050405020304" pitchFamily="18" charset="0"/>
                <a:cs typeface="Times New Roman" panose="02020603050405020304" pitchFamily="18" charset="0"/>
              </a:rPr>
              <a:t>типи корпоративних об'єднань, </a:t>
            </a:r>
            <a:r>
              <a:rPr lang="uk-UA" sz="4000" dirty="0">
                <a:latin typeface="Times New Roman" panose="02020603050405020304" pitchFamily="18" charset="0"/>
                <a:cs typeface="Times New Roman" panose="02020603050405020304" pitchFamily="18" charset="0"/>
              </a:rPr>
              <a:t>а саме: картель, корнер, синдикат, трест, концерн, консорціум, конгломерат, холдинг, союз, асоціація, </a:t>
            </a:r>
            <a:r>
              <a:rPr lang="uk-UA" sz="4000" dirty="0" err="1">
                <a:latin typeface="Times New Roman" panose="02020603050405020304" pitchFamily="18" charset="0"/>
                <a:cs typeface="Times New Roman" panose="02020603050405020304" pitchFamily="18" charset="0"/>
              </a:rPr>
              <a:t>франчайза</a:t>
            </a:r>
            <a:r>
              <a:rPr lang="uk-UA" sz="4000" dirty="0">
                <a:latin typeface="Times New Roman" panose="02020603050405020304" pitchFamily="18" charset="0"/>
                <a:cs typeface="Times New Roman" panose="02020603050405020304" pitchFamily="18" charset="0"/>
              </a:rPr>
              <a:t>.</a:t>
            </a:r>
            <a:endParaRPr lang="ru-RU" sz="4000" dirty="0">
              <a:latin typeface="Times New Roman" panose="02020603050405020304" pitchFamily="18" charset="0"/>
              <a:cs typeface="Times New Roman" panose="02020603050405020304" pitchFamily="18" charset="0"/>
            </a:endParaRPr>
          </a:p>
          <a:p>
            <a:pPr algn="just"/>
            <a:r>
              <a:rPr lang="uk-UA" sz="4000" b="1" i="1" dirty="0">
                <a:latin typeface="Times New Roman" panose="02020603050405020304" pitchFamily="18" charset="0"/>
                <a:cs typeface="Times New Roman" panose="02020603050405020304" pitchFamily="18" charset="0"/>
              </a:rPr>
              <a:t>Промислово-фінансова група </a:t>
            </a:r>
            <a:r>
              <a:rPr lang="uk-UA" sz="4000" dirty="0">
                <a:latin typeface="Times New Roman" panose="02020603050405020304" pitchFamily="18" charset="0"/>
                <a:cs typeface="Times New Roman" panose="02020603050405020304" pitchFamily="18" charset="0"/>
              </a:rPr>
              <a:t>як вид об’єднання підприємств </a:t>
            </a:r>
            <a:r>
              <a:rPr lang="uk-UA" sz="4000" b="1" dirty="0">
                <a:latin typeface="Times New Roman" panose="02020603050405020304" pitchFamily="18" charset="0"/>
                <a:cs typeface="Times New Roman" panose="02020603050405020304" pitchFamily="18" charset="0"/>
              </a:rPr>
              <a:t>не передбачена </a:t>
            </a:r>
            <a:r>
              <a:rPr lang="uk-UA" sz="4000" dirty="0">
                <a:latin typeface="Times New Roman" panose="02020603050405020304" pitchFamily="18" charset="0"/>
                <a:cs typeface="Times New Roman" panose="02020603050405020304" pitchFamily="18" charset="0"/>
              </a:rPr>
              <a:t>чинним законодавством України. Відповідний спеціальний закон утратив чинність, а сучасна правова система не містить норм, що дозволяли б створення або функціонування ПФГ як окремого правового утворення</a:t>
            </a:r>
            <a:r>
              <a:rPr lang="uk-UA" sz="4000" dirty="0" smtClean="0">
                <a:latin typeface="Times New Roman" panose="02020603050405020304" pitchFamily="18" charset="0"/>
                <a:cs typeface="Times New Roman" panose="02020603050405020304" pitchFamily="18" charset="0"/>
              </a:rPr>
              <a:t>.</a:t>
            </a:r>
          </a:p>
          <a:p>
            <a:pPr algn="just"/>
            <a:r>
              <a:rPr lang="uk-UA" sz="4000" b="1" i="1" dirty="0">
                <a:latin typeface="Times New Roman" panose="02020603050405020304" pitchFamily="18" charset="0"/>
                <a:cs typeface="Times New Roman" panose="02020603050405020304" pitchFamily="18" charset="0"/>
              </a:rPr>
              <a:t>Холдинговою компанією </a:t>
            </a:r>
            <a:r>
              <a:rPr lang="uk-UA" sz="4000" dirty="0">
                <a:latin typeface="Times New Roman" panose="02020603050405020304" pitchFamily="18" charset="0"/>
                <a:cs typeface="Times New Roman" panose="02020603050405020304" pitchFamily="18" charset="0"/>
              </a:rPr>
              <a:t>є суб’єкт господарювання, що володіє контрольним пакетом акцій дочірнього підприємства (тепер ТОВ або АТ). Між холдинговою компанією та її дочірніми підприємствами встановлюються відносини контролю-підпорядкування. Якщо з вини контролюючого підприємства дочірнім підприємством було укладено і здійснено невигідні для нього угоди або операції, то контролююче підприємство повинно компенсувати завдані дочірньому підприємству збитки. Якщо дочірнє підприємство з вини контролюючого підприємства опиниться у стані неплатоспроможності і буде визнано банкрутом, то субсидіарну відповідальність перед кредиторами дочірнього підприємства нестиме контролююче підприємство. </a:t>
            </a:r>
          </a:p>
          <a:p>
            <a:pPr algn="just"/>
            <a:endParaRPr lang="ru-RU" dirty="0"/>
          </a:p>
        </p:txBody>
      </p:sp>
    </p:spTree>
    <p:extLst>
      <p:ext uri="{BB962C8B-B14F-4D97-AF65-F5344CB8AC3E}">
        <p14:creationId xmlns:p14="http://schemas.microsoft.com/office/powerpoint/2010/main" val="4033947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6886"/>
            <a:ext cx="9144000" cy="973842"/>
          </a:xfrm>
        </p:spPr>
        <p:txBody>
          <a:bodyPr>
            <a:noAutofit/>
          </a:bodyPr>
          <a:lstStyle/>
          <a:p>
            <a:pPr algn="ctr"/>
            <a:r>
              <a:rPr lang="uk-UA" sz="3600" b="1" dirty="0" smtClean="0">
                <a:latin typeface="Times New Roman" panose="02020603050405020304" pitchFamily="18" charset="0"/>
                <a:cs typeface="Times New Roman" panose="02020603050405020304" pitchFamily="18" charset="0"/>
              </a:rPr>
              <a:t/>
            </a:r>
            <a:br>
              <a:rPr lang="uk-UA" sz="3600" b="1" dirty="0" smtClean="0">
                <a:latin typeface="Times New Roman" panose="02020603050405020304" pitchFamily="18" charset="0"/>
                <a:cs typeface="Times New Roman" panose="02020603050405020304" pitchFamily="18" charset="0"/>
              </a:rPr>
            </a:br>
            <a:r>
              <a:rPr lang="uk-UA" sz="3600" b="1" dirty="0">
                <a:latin typeface="Times New Roman" panose="02020603050405020304" pitchFamily="18" charset="0"/>
                <a:cs typeface="Times New Roman" panose="02020603050405020304" pitchFamily="18" charset="0"/>
              </a:rPr>
              <a:t/>
            </a:r>
            <a:br>
              <a:rPr lang="uk-UA" sz="3600" b="1" dirty="0">
                <a:latin typeface="Times New Roman" panose="02020603050405020304" pitchFamily="18" charset="0"/>
                <a:cs typeface="Times New Roman" panose="02020603050405020304" pitchFamily="18" charset="0"/>
              </a:rPr>
            </a:br>
            <a:r>
              <a:rPr lang="uk-UA" sz="2800" b="1" i="1" dirty="0">
                <a:latin typeface="Times New Roman" panose="02020603050405020304" pitchFamily="18" charset="0"/>
                <a:cs typeface="Times New Roman" panose="02020603050405020304" pitchFamily="18" charset="0"/>
              </a:rPr>
              <a:t>4</a:t>
            </a:r>
            <a:r>
              <a:rPr lang="uk-UA" sz="2800" b="1" i="1" dirty="0" smtClean="0">
                <a:latin typeface="Times New Roman" panose="02020603050405020304" pitchFamily="18" charset="0"/>
                <a:cs typeface="Times New Roman" panose="02020603050405020304" pitchFamily="18" charset="0"/>
              </a:rPr>
              <a:t>. Суб’єкти та об’єкти корпоративного управління</a:t>
            </a:r>
            <a:br>
              <a:rPr lang="uk-UA" sz="2800" b="1" i="1" dirty="0" smtClean="0">
                <a:latin typeface="Times New Roman" panose="02020603050405020304" pitchFamily="18" charset="0"/>
                <a:cs typeface="Times New Roman" panose="02020603050405020304" pitchFamily="18" charset="0"/>
              </a:rPr>
            </a:br>
            <a:endParaRPr lang="uk-UA" sz="2800" i="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643890"/>
            <a:ext cx="9144000" cy="6182360"/>
          </a:xfrm>
        </p:spPr>
        <p:txBody>
          <a:bodyPr>
            <a:noAutofit/>
          </a:bodyPr>
          <a:lstStyle/>
          <a:p>
            <a:pPr marL="0" indent="457200" algn="just">
              <a:buNone/>
            </a:pPr>
            <a:r>
              <a:rPr lang="uk-UA" sz="1600" dirty="0" smtClean="0">
                <a:latin typeface="Times New Roman" panose="02020603050405020304" pitchFamily="18" charset="0"/>
                <a:cs typeface="Times New Roman" panose="02020603050405020304" pitchFamily="18" charset="0"/>
              </a:rPr>
              <a:t>Корпоративне управління являє собою систему відносин між органами товариства, його акціонерами і будь-якими іншими третіми особами. Відповідно</a:t>
            </a:r>
            <a:r>
              <a:rPr lang="uk-UA" sz="1600" b="1" dirty="0" smtClean="0">
                <a:latin typeface="Times New Roman" panose="02020603050405020304" pitchFamily="18" charset="0"/>
                <a:cs typeface="Times New Roman" panose="02020603050405020304" pitchFamily="18" charset="0"/>
              </a:rPr>
              <a:t>, суб’єктами корпоративних відносин </a:t>
            </a:r>
            <a:r>
              <a:rPr lang="uk-UA" sz="1600" dirty="0" smtClean="0">
                <a:latin typeface="Times New Roman" panose="02020603050405020304" pitchFamily="18" charset="0"/>
                <a:cs typeface="Times New Roman" panose="02020603050405020304" pitchFamily="18" charset="0"/>
              </a:rPr>
              <a:t>виступають:</a:t>
            </a:r>
          </a:p>
          <a:p>
            <a:pPr lvl="0" algn="just" fontAlgn="base"/>
            <a:r>
              <a:rPr lang="uk-UA" sz="1600" b="1" dirty="0" smtClean="0">
                <a:latin typeface="Times New Roman" panose="02020603050405020304" pitchFamily="18" charset="0"/>
                <a:cs typeface="Times New Roman" panose="02020603050405020304" pitchFamily="18" charset="0"/>
              </a:rPr>
              <a:t>Емітенти</a:t>
            </a:r>
            <a:r>
              <a:rPr lang="uk-UA" sz="1600" dirty="0" smtClean="0">
                <a:latin typeface="Times New Roman" panose="02020603050405020304" pitchFamily="18" charset="0"/>
                <a:cs typeface="Times New Roman" panose="02020603050405020304" pitchFamily="18" charset="0"/>
              </a:rPr>
              <a:t> - як правило, це акціонерні товариства, товариства з обмеженою відповідальністю;</a:t>
            </a:r>
          </a:p>
          <a:p>
            <a:pPr lvl="0" algn="just" fontAlgn="base"/>
            <a:r>
              <a:rPr lang="uk-UA" sz="1600" b="1" dirty="0" smtClean="0">
                <a:latin typeface="Times New Roman" panose="02020603050405020304" pitchFamily="18" charset="0"/>
                <a:cs typeface="Times New Roman" panose="02020603050405020304" pitchFamily="18" charset="0"/>
              </a:rPr>
              <a:t>Акціонери</a:t>
            </a:r>
            <a:r>
              <a:rPr lang="uk-UA" sz="1600" dirty="0" smtClean="0">
                <a:latin typeface="Times New Roman" panose="02020603050405020304" pitchFamily="18" charset="0"/>
                <a:cs typeface="Times New Roman" panose="02020603050405020304" pitchFamily="18" charset="0"/>
              </a:rPr>
              <a:t>, тобто інвестори (юридичні, фізичні особи, держава);</a:t>
            </a:r>
          </a:p>
          <a:p>
            <a:pPr lvl="0" algn="just" fontAlgn="base"/>
            <a:r>
              <a:rPr lang="uk-UA" sz="1600" b="1" dirty="0" smtClean="0">
                <a:latin typeface="Times New Roman" panose="02020603050405020304" pitchFamily="18" charset="0"/>
                <a:cs typeface="Times New Roman" panose="02020603050405020304" pitchFamily="18" charset="0"/>
              </a:rPr>
              <a:t>Менеджери корпоративного підприємства</a:t>
            </a:r>
            <a:r>
              <a:rPr lang="uk-UA" sz="1600" dirty="0" smtClean="0">
                <a:latin typeface="Times New Roman" panose="02020603050405020304" pitchFamily="18" charset="0"/>
                <a:cs typeface="Times New Roman" panose="02020603050405020304" pitchFamily="18" charset="0"/>
              </a:rPr>
              <a:t>;</a:t>
            </a:r>
          </a:p>
          <a:p>
            <a:pPr lvl="0" algn="just" fontAlgn="base"/>
            <a:r>
              <a:rPr lang="uk-UA" sz="1600" b="1" dirty="0" smtClean="0">
                <a:latin typeface="Times New Roman" panose="02020603050405020304" pitchFamily="18" charset="0"/>
                <a:cs typeface="Times New Roman" panose="02020603050405020304" pitchFamily="18" charset="0"/>
              </a:rPr>
              <a:t>Держава в особі органів державної влади і місцевого самоврядування</a:t>
            </a:r>
            <a:r>
              <a:rPr lang="uk-UA" sz="1600" dirty="0" smtClean="0">
                <a:latin typeface="Times New Roman" panose="02020603050405020304" pitchFamily="18" charset="0"/>
                <a:cs typeface="Times New Roman" panose="02020603050405020304" pitchFamily="18" charset="0"/>
              </a:rPr>
              <a:t>;</a:t>
            </a:r>
          </a:p>
          <a:p>
            <a:pPr lvl="0" algn="just" fontAlgn="base"/>
            <a:r>
              <a:rPr lang="uk-UA" sz="1600" b="1" dirty="0" smtClean="0">
                <a:latin typeface="Times New Roman" panose="02020603050405020304" pitchFamily="18" charset="0"/>
                <a:cs typeface="Times New Roman" panose="02020603050405020304" pitchFamily="18" charset="0"/>
              </a:rPr>
              <a:t>Кредитори та інші зацікавлені особи</a:t>
            </a:r>
            <a:r>
              <a:rPr lang="uk-UA" sz="1600" dirty="0" smtClean="0">
                <a:latin typeface="Times New Roman" panose="02020603050405020304" pitchFamily="18" charset="0"/>
                <a:cs typeface="Times New Roman" panose="02020603050405020304" pitchFamily="18" charset="0"/>
              </a:rPr>
              <a:t>, які тим чи іншім способом втягуються в процес функціонування підприємства.</a:t>
            </a:r>
          </a:p>
          <a:p>
            <a:pPr marL="0" indent="457200" algn="just">
              <a:buNone/>
            </a:pPr>
            <a:r>
              <a:rPr lang="uk-UA" sz="1600" dirty="0" smtClean="0">
                <a:latin typeface="Times New Roman" panose="02020603050405020304" pitchFamily="18" charset="0"/>
                <a:cs typeface="Times New Roman" panose="02020603050405020304" pitchFamily="18" charset="0"/>
              </a:rPr>
              <a:t>Ключовою особою серед суб’єктів корпоративних відносин є </a:t>
            </a:r>
            <a:r>
              <a:rPr lang="uk-UA" sz="1600" b="1" dirty="0" smtClean="0">
                <a:latin typeface="Times New Roman" panose="02020603050405020304" pitchFamily="18" charset="0"/>
                <a:cs typeface="Times New Roman" panose="02020603050405020304" pitchFamily="18" charset="0"/>
              </a:rPr>
              <a:t>емітент</a:t>
            </a:r>
            <a:r>
              <a:rPr lang="uk-UA" sz="1600" dirty="0" smtClean="0">
                <a:latin typeface="Times New Roman" panose="02020603050405020304" pitchFamily="18" charset="0"/>
                <a:cs typeface="Times New Roman" panose="02020603050405020304" pitchFamily="18" charset="0"/>
              </a:rPr>
              <a:t>. </a:t>
            </a:r>
            <a:r>
              <a:rPr lang="en-US" altLang="en-US" sz="1600" b="1" dirty="0" err="1" smtClean="0">
                <a:latin typeface="Times New Roman" panose="02020603050405020304" pitchFamily="18" charset="0"/>
                <a:cs typeface="Times New Roman" panose="02020603050405020304" pitchFamily="18" charset="0"/>
              </a:rPr>
              <a:t>Емітенти</a:t>
            </a:r>
            <a:r>
              <a:rPr lang="en-US" altLang="ru-RU" sz="1600" dirty="0" smtClean="0">
                <a:latin typeface="Times New Roman" panose="02020603050405020304" pitchFamily="18" charset="0"/>
                <a:cs typeface="Times New Roman" panose="02020603050405020304" pitchFamily="18" charset="0"/>
              </a:rPr>
              <a:t> </a:t>
            </a:r>
            <a:r>
              <a:rPr lang="uk-UA" altLang="en-US" sz="1600" dirty="0" smtClean="0">
                <a:latin typeface="Times New Roman" panose="02020603050405020304" pitchFamily="18" charset="0"/>
                <a:cs typeface="Times New Roman" panose="02020603050405020304" pitchFamily="18" charset="0"/>
              </a:rPr>
              <a:t>-</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це</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організації</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держава</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банки</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компанії</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які</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випускають</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у</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обіг</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емітують</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фінансові</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активи</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такі</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як</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цінні</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папери</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акції</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облігації</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гроші</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банківські</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картки</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або</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інші</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платіжні</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інструменти</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а</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також</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несуть</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пов</a:t>
            </a:r>
            <a:r>
              <a:rPr lang="en-US" altLang="ru-RU" sz="1600" dirty="0" smtClean="0">
                <a:latin typeface="Times New Roman" panose="02020603050405020304" pitchFamily="18" charset="0"/>
                <a:cs typeface="Times New Roman" panose="02020603050405020304" pitchFamily="18" charset="0"/>
              </a:rPr>
              <a:t>'</a:t>
            </a:r>
            <a:r>
              <a:rPr lang="en-US" altLang="en-US" sz="1600" dirty="0" smtClean="0">
                <a:latin typeface="Times New Roman" panose="02020603050405020304" pitchFamily="18" charset="0"/>
                <a:cs typeface="Times New Roman" panose="02020603050405020304" pitchFamily="18" charset="0"/>
              </a:rPr>
              <a:t>язані</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з</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цим</a:t>
            </a:r>
            <a:r>
              <a:rPr lang="en-US" altLang="ru-RU" sz="1600" dirty="0" smtClean="0">
                <a:latin typeface="Times New Roman" panose="02020603050405020304" pitchFamily="18" charset="0"/>
                <a:cs typeface="Times New Roman" panose="02020603050405020304" pitchFamily="18" charset="0"/>
              </a:rPr>
              <a:t> </a:t>
            </a:r>
            <a:r>
              <a:rPr lang="en-US" altLang="en-US" sz="1600" dirty="0" smtClean="0">
                <a:latin typeface="Times New Roman" panose="02020603050405020304" pitchFamily="18" charset="0"/>
                <a:cs typeface="Times New Roman" panose="02020603050405020304" pitchFamily="18" charset="0"/>
              </a:rPr>
              <a:t>зобов</a:t>
            </a:r>
            <a:r>
              <a:rPr lang="en-US" altLang="ru-RU" sz="1600" dirty="0" smtClean="0">
                <a:latin typeface="Times New Roman" panose="02020603050405020304" pitchFamily="18" charset="0"/>
                <a:cs typeface="Times New Roman" panose="02020603050405020304" pitchFamily="18" charset="0"/>
              </a:rPr>
              <a:t>'</a:t>
            </a:r>
            <a:r>
              <a:rPr lang="en-US" altLang="en-US" sz="1600" dirty="0" smtClean="0">
                <a:latin typeface="Times New Roman" panose="02020603050405020304" pitchFamily="18" charset="0"/>
                <a:cs typeface="Times New Roman" panose="02020603050405020304" pitchFamily="18" charset="0"/>
              </a:rPr>
              <a:t>язання</a:t>
            </a:r>
            <a:r>
              <a:rPr lang="en-US" altLang="ru-RU" sz="1600" dirty="0" smtClean="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Саме емітенти є споживачами інвестицій, які вони отримують шляхом випуску цінних паперів. Таким чином вони об’єднують осіб, які інвестують в цінні папери емітента.</a:t>
            </a:r>
          </a:p>
          <a:p>
            <a:pPr marL="0" indent="457200" algn="just">
              <a:buNone/>
            </a:pPr>
            <a:r>
              <a:rPr lang="uk-UA" sz="1600" b="1" dirty="0" smtClean="0">
                <a:latin typeface="Times New Roman" panose="02020603050405020304" pitchFamily="18" charset="0"/>
                <a:cs typeface="Times New Roman" panose="02020603050405020304" pitchFamily="18" charset="0"/>
              </a:rPr>
              <a:t>Акціонери </a:t>
            </a:r>
            <a:r>
              <a:rPr lang="uk-UA" sz="1600" dirty="0" smtClean="0">
                <a:latin typeface="Times New Roman" panose="02020603050405020304" pitchFamily="18" charset="0"/>
                <a:cs typeface="Times New Roman" panose="02020603050405020304" pitchFamily="18" charset="0"/>
              </a:rPr>
              <a:t>купуючи цінні папери забезпечують в такий спосіб саме існування корпорації і виступають постачальниками «ризикового» капіталу, необхідного для її виникнення, розвитку й зростання. Відповідно, інтереси акціонерів повинні бути основними у процесі діяльності корпоративного підприємства.</a:t>
            </a:r>
          </a:p>
          <a:p>
            <a:pPr marL="0" indent="0" algn="just">
              <a:buNone/>
            </a:pPr>
            <a:r>
              <a:rPr lang="uk-UA" sz="1600" b="1" i="1" dirty="0" smtClean="0">
                <a:latin typeface="Times New Roman" panose="02020603050405020304" pitchFamily="18" charset="0"/>
                <a:cs typeface="Times New Roman" panose="02020603050405020304" pitchFamily="18" charset="0"/>
              </a:rPr>
              <a:t>Акціонери несуть найвищі ризики</a:t>
            </a:r>
            <a:r>
              <a:rPr lang="uk-UA" sz="1600" dirty="0" smtClean="0">
                <a:latin typeface="Times New Roman" panose="02020603050405020304" pitchFamily="18" charset="0"/>
                <a:cs typeface="Times New Roman" panose="02020603050405020304" pitchFamily="18" charset="0"/>
              </a:rPr>
              <a:t>:</a:t>
            </a:r>
          </a:p>
          <a:p>
            <a:pPr algn="just"/>
            <a:r>
              <a:rPr lang="uk-UA" sz="1600" dirty="0" smtClean="0">
                <a:latin typeface="Times New Roman" panose="02020603050405020304" pitchFamily="18" charset="0"/>
                <a:cs typeface="Times New Roman" panose="02020603050405020304" pitchFamily="18" charset="0"/>
              </a:rPr>
              <a:t>неотримання грошової винагороди, якщо діяльність корпорації, з певних причин, не приносить прибутку;</a:t>
            </a:r>
          </a:p>
          <a:p>
            <a:pPr algn="just"/>
            <a:r>
              <a:rPr lang="uk-UA" sz="1600" dirty="0" smtClean="0">
                <a:latin typeface="Times New Roman" panose="02020603050405020304" pitchFamily="18" charset="0"/>
                <a:cs typeface="Times New Roman" panose="02020603050405020304" pitchFamily="18" charset="0"/>
              </a:rPr>
              <a:t>у випадку банкрутства корпорації отримують матеріальну компенсацію лише після розрахунку за зобов’язаннями перед всіма іншими групами.</a:t>
            </a:r>
          </a:p>
          <a:p>
            <a:pPr algn="just"/>
            <a:endParaRPr lang="uk-UA" sz="1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779145"/>
            <a:ext cx="9144000" cy="6078855"/>
          </a:xfrm>
        </p:spPr>
        <p:txBody>
          <a:bodyPr>
            <a:noAutofit/>
          </a:bodyPr>
          <a:lstStyle/>
          <a:p>
            <a:pPr marL="0" indent="457200" algn="just">
              <a:buNone/>
            </a:pPr>
            <a:r>
              <a:rPr lang="uk-UA" sz="1500" b="1" dirty="0" smtClean="0">
                <a:latin typeface="Times New Roman" panose="02020603050405020304" pitchFamily="18" charset="0"/>
                <a:cs typeface="Times New Roman" panose="02020603050405020304" pitchFamily="18" charset="0"/>
              </a:rPr>
              <a:t>Менеджери</a:t>
            </a:r>
            <a:r>
              <a:rPr lang="uk-UA" sz="1500" dirty="0" smtClean="0">
                <a:latin typeface="Times New Roman" panose="02020603050405020304" pitchFamily="18" charset="0"/>
                <a:cs typeface="Times New Roman" panose="02020603050405020304" pitchFamily="18" charset="0"/>
              </a:rPr>
              <a:t> корпорації представлені різними рівнями, згідно ієрархії управління, від </a:t>
            </a:r>
            <a:r>
              <a:rPr lang="uk-UA" sz="1500" dirty="0" err="1" smtClean="0">
                <a:latin typeface="Times New Roman" panose="02020603050405020304" pitchFamily="18" charset="0"/>
                <a:cs typeface="Times New Roman" panose="02020603050405020304" pitchFamily="18" charset="0"/>
              </a:rPr>
              <a:t>найнищого</a:t>
            </a:r>
            <a:r>
              <a:rPr lang="uk-UA" sz="1500" dirty="0" smtClean="0">
                <a:latin typeface="Times New Roman" panose="02020603050405020304" pitchFamily="18" charset="0"/>
                <a:cs typeface="Times New Roman" panose="02020603050405020304" pitchFamily="18" charset="0"/>
              </a:rPr>
              <a:t> </a:t>
            </a:r>
            <a:r>
              <a:rPr lang="uk-UA" sz="1500" dirty="0" smtClean="0">
                <a:latin typeface="Times New Roman" panose="02020603050405020304" pitchFamily="18" charset="0"/>
                <a:cs typeface="Times New Roman" panose="02020603050405020304" pitchFamily="18" charset="0"/>
              </a:rPr>
              <a:t>до найвищого. Вони виконують наступні </a:t>
            </a:r>
            <a:r>
              <a:rPr lang="uk-UA" sz="1500" b="1" dirty="0" smtClean="0">
                <a:latin typeface="Times New Roman" panose="02020603050405020304" pitchFamily="18" charset="0"/>
                <a:cs typeface="Times New Roman" panose="02020603050405020304" pitchFamily="18" charset="0"/>
              </a:rPr>
              <a:t>функції:</a:t>
            </a:r>
          </a:p>
          <a:p>
            <a:pPr lvl="0" algn="just" fontAlgn="base"/>
            <a:r>
              <a:rPr lang="uk-UA" sz="1500" b="1" dirty="0" smtClean="0">
                <a:latin typeface="Times New Roman" panose="02020603050405020304" pitchFamily="18" charset="0"/>
                <a:cs typeface="Times New Roman" panose="02020603050405020304" pitchFamily="18" charset="0"/>
              </a:rPr>
              <a:t>Виконавча</a:t>
            </a:r>
            <a:r>
              <a:rPr lang="uk-UA" sz="1500" dirty="0" smtClean="0">
                <a:latin typeface="Times New Roman" panose="02020603050405020304" pitchFamily="18" charset="0"/>
                <a:cs typeface="Times New Roman" panose="02020603050405020304" pitchFamily="18" charset="0"/>
              </a:rPr>
              <a:t>. Забезпечення виконання планів та завдань поставлених власниками чи наглядовою радою корпорації.</a:t>
            </a:r>
          </a:p>
          <a:p>
            <a:pPr lvl="0" algn="just" fontAlgn="base"/>
            <a:r>
              <a:rPr lang="uk-UA" sz="1500" b="1" dirty="0" smtClean="0">
                <a:latin typeface="Times New Roman" panose="02020603050405020304" pitchFamily="18" charset="0"/>
                <a:cs typeface="Times New Roman" panose="02020603050405020304" pitchFamily="18" charset="0"/>
              </a:rPr>
              <a:t>Управлінська</a:t>
            </a:r>
            <a:r>
              <a:rPr lang="uk-UA" sz="1500" dirty="0" smtClean="0">
                <a:latin typeface="Times New Roman" panose="02020603050405020304" pitchFamily="18" charset="0"/>
                <a:cs typeface="Times New Roman" panose="02020603050405020304" pitchFamily="18" charset="0"/>
              </a:rPr>
              <a:t>. Забезпечення функціонування корпорації в найбільш ефективний спосіб; поточне управління діяльністю корпорації.</a:t>
            </a:r>
          </a:p>
          <a:p>
            <a:pPr lvl="0" algn="just" fontAlgn="base"/>
            <a:r>
              <a:rPr lang="uk-UA" sz="1500" b="1" dirty="0" smtClean="0">
                <a:latin typeface="Times New Roman" panose="02020603050405020304" pitchFamily="18" charset="0"/>
                <a:cs typeface="Times New Roman" panose="02020603050405020304" pitchFamily="18" charset="0"/>
              </a:rPr>
              <a:t>Аналітична.</a:t>
            </a:r>
            <a:r>
              <a:rPr lang="uk-UA" sz="1500" dirty="0" smtClean="0">
                <a:latin typeface="Times New Roman" panose="02020603050405020304" pitchFamily="18" charset="0"/>
                <a:cs typeface="Times New Roman" panose="02020603050405020304" pitchFamily="18" charset="0"/>
              </a:rPr>
              <a:t> Дослідження та оцінка зовнішнього і внутрішнього середовища корпорації та розроблення пропозицій щодо її розвитку.</a:t>
            </a:r>
          </a:p>
          <a:p>
            <a:pPr lvl="0" algn="just" fontAlgn="base"/>
            <a:r>
              <a:rPr lang="uk-UA" sz="1500" b="1" dirty="0" smtClean="0">
                <a:latin typeface="Times New Roman" panose="02020603050405020304" pitchFamily="18" charset="0"/>
                <a:cs typeface="Times New Roman" panose="02020603050405020304" pitchFamily="18" charset="0"/>
              </a:rPr>
              <a:t>Представницька.</a:t>
            </a:r>
            <a:r>
              <a:rPr lang="uk-UA" sz="1500" dirty="0" smtClean="0">
                <a:latin typeface="Times New Roman" panose="02020603050405020304" pitchFamily="18" charset="0"/>
                <a:cs typeface="Times New Roman" panose="02020603050405020304" pitchFamily="18" charset="0"/>
              </a:rPr>
              <a:t> Ведення діяльності від імені корпорації у зовнішньому середовищі.</a:t>
            </a:r>
          </a:p>
          <a:p>
            <a:pPr lvl="0" algn="just" fontAlgn="base"/>
            <a:r>
              <a:rPr lang="uk-UA" sz="1500" b="1" dirty="0" smtClean="0">
                <a:latin typeface="Times New Roman" panose="02020603050405020304" pitchFamily="18" charset="0"/>
                <a:cs typeface="Times New Roman" panose="02020603050405020304" pitchFamily="18" charset="0"/>
              </a:rPr>
              <a:t>Посередницька.</a:t>
            </a:r>
            <a:r>
              <a:rPr lang="uk-UA" sz="1500" dirty="0" smtClean="0">
                <a:latin typeface="Times New Roman" panose="02020603050405020304" pitchFamily="18" charset="0"/>
                <a:cs typeface="Times New Roman" panose="02020603050405020304" pitchFamily="18" charset="0"/>
              </a:rPr>
              <a:t> Забезпечення двостороннього зв’язку між акціонерами та корпорацією.</a:t>
            </a:r>
          </a:p>
          <a:p>
            <a:pPr marL="0" indent="457200" algn="just">
              <a:buNone/>
            </a:pPr>
            <a:r>
              <a:rPr lang="uk-UA" sz="1500" b="1" dirty="0" smtClean="0">
                <a:latin typeface="Times New Roman" panose="02020603050405020304" pitchFamily="18" charset="0"/>
                <a:cs typeface="Times New Roman" panose="02020603050405020304" pitchFamily="18" charset="0"/>
              </a:rPr>
              <a:t>Органи державної влади та місцевого самоврядування</a:t>
            </a:r>
            <a:r>
              <a:rPr lang="uk-UA" sz="1500" dirty="0" smtClean="0">
                <a:latin typeface="Times New Roman" panose="02020603050405020304" pitchFamily="18" charset="0"/>
                <a:cs typeface="Times New Roman" panose="02020603050405020304" pitchFamily="18" charset="0"/>
              </a:rPr>
              <a:t> хоч і не мають безпосереднього стосунку до управління тієї чи іншої корпорації, проте зацікавлені в їх розвитку, стабільній роботі підприємств та залучені інвестицій, що означає надходження капіталу в регіон, збільшення податкових надходжень та інших обов’язкових платежів, створення додаткових робочих місць. Що в свою чергу сприяє соціально-економічному розвитку.</a:t>
            </a:r>
          </a:p>
          <a:p>
            <a:pPr marL="0" indent="457200" algn="just">
              <a:buNone/>
            </a:pPr>
            <a:r>
              <a:rPr lang="uk-UA" sz="1500" b="1" dirty="0" smtClean="0">
                <a:latin typeface="Times New Roman" panose="02020603050405020304" pitchFamily="18" charset="0"/>
                <a:cs typeface="Times New Roman" panose="02020603050405020304" pitchFamily="18" charset="0"/>
              </a:rPr>
              <a:t>Кредитори </a:t>
            </a:r>
            <a:r>
              <a:rPr lang="uk-UA" sz="1500" dirty="0" smtClean="0">
                <a:latin typeface="Times New Roman" panose="02020603050405020304" pitchFamily="18" charset="0"/>
                <a:cs typeface="Times New Roman" panose="02020603050405020304" pitchFamily="18" charset="0"/>
              </a:rPr>
              <a:t>зацікавлені у фінансовій стабільності корпорації, оскільки це означає її можливість виконати взяті на себе зобов’язання.</a:t>
            </a:r>
          </a:p>
          <a:p>
            <a:pPr marL="0" indent="457200" algn="just">
              <a:buNone/>
            </a:pPr>
            <a:r>
              <a:rPr lang="uk-UA" sz="1500" dirty="0" smtClean="0">
                <a:latin typeface="Times New Roman" panose="02020603050405020304" pitchFamily="18" charset="0"/>
                <a:cs typeface="Times New Roman" panose="02020603050405020304" pitchFamily="18" charset="0"/>
                <a:sym typeface="+mn-ea"/>
              </a:rPr>
              <a:t>Суб’єктами корпоративного управління виступають безпосередні</a:t>
            </a:r>
            <a:r>
              <a:rPr lang="uk-UA" sz="1500" b="1" dirty="0" smtClean="0">
                <a:latin typeface="Times New Roman" panose="02020603050405020304" pitchFamily="18" charset="0"/>
                <a:cs typeface="Times New Roman" panose="02020603050405020304" pitchFamily="18" charset="0"/>
                <a:sym typeface="+mn-ea"/>
              </a:rPr>
              <a:t> власники корпоративних прав</a:t>
            </a:r>
            <a:r>
              <a:rPr lang="uk-UA" sz="1500" dirty="0" smtClean="0">
                <a:latin typeface="Times New Roman" panose="02020603050405020304" pitchFamily="18" charset="0"/>
                <a:cs typeface="Times New Roman" panose="02020603050405020304" pitchFamily="18" charset="0"/>
                <a:sym typeface="+mn-ea"/>
              </a:rPr>
              <a:t>: </a:t>
            </a:r>
            <a:r>
              <a:rPr lang="uk-UA" sz="1500" b="1" dirty="0" smtClean="0">
                <a:latin typeface="Times New Roman" panose="02020603050405020304" pitchFamily="18" charset="0"/>
                <a:cs typeface="Times New Roman" panose="02020603050405020304" pitchFamily="18" charset="0"/>
                <a:sym typeface="+mn-ea"/>
              </a:rPr>
              <a:t>громадяни, юридичні особи, держава. </a:t>
            </a:r>
            <a:r>
              <a:rPr lang="uk-UA" sz="1500" dirty="0" smtClean="0">
                <a:latin typeface="Times New Roman" panose="02020603050405020304" pitchFamily="18" charset="0"/>
                <a:cs typeface="Times New Roman" panose="02020603050405020304" pitchFamily="18" charset="0"/>
                <a:sym typeface="+mn-ea"/>
              </a:rPr>
              <a:t>Ці суб’єкти є власниками корпоративних прав і здійснюють регулювання їх руху. Проте, суб’єктами виступають не тільки власники. Оскільки норми управління створює держава, існує інститут фінансового посередництва, а також менеджменту, які беруть участь у корпоративному управлінні, регулюючи більш-менш важливі його напрями. </a:t>
            </a:r>
            <a:endParaRPr lang="uk-UA" sz="1500" dirty="0" smtClean="0">
              <a:latin typeface="Times New Roman" panose="02020603050405020304" pitchFamily="18" charset="0"/>
              <a:cs typeface="Times New Roman" panose="02020603050405020304" pitchFamily="18" charset="0"/>
            </a:endParaRPr>
          </a:p>
          <a:p>
            <a:pPr algn="just"/>
            <a:endParaRPr lang="uk-UA" sz="15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92175"/>
            <a:ext cx="9144000" cy="5848985"/>
          </a:xfrm>
        </p:spPr>
        <p:txBody>
          <a:bodyPr>
            <a:normAutofit lnSpcReduction="10000"/>
          </a:bodyPr>
          <a:lstStyle/>
          <a:p>
            <a:pPr marL="190500" indent="457200" algn="just" fontAlgn="auto">
              <a:lnSpc>
                <a:spcPct val="120000"/>
              </a:lnSpc>
              <a:spcBef>
                <a:spcPts val="0"/>
              </a:spcBef>
              <a:buNone/>
            </a:pPr>
            <a:r>
              <a:rPr lang="uk-UA" sz="1600" dirty="0" smtClean="0">
                <a:latin typeface="Times New Roman" panose="02020603050405020304" pitchFamily="18" charset="0"/>
                <a:cs typeface="Times New Roman" panose="02020603050405020304" pitchFamily="18" charset="0"/>
              </a:rPr>
              <a:t>Водночас можна вважати, що учасниками управлінських корпоративних відносин є також </a:t>
            </a:r>
            <a:r>
              <a:rPr lang="uk-UA" sz="1600" b="1" dirty="0" smtClean="0">
                <a:latin typeface="Times New Roman" panose="02020603050405020304" pitchFamily="18" charset="0"/>
                <a:cs typeface="Times New Roman" panose="02020603050405020304" pitchFamily="18" charset="0"/>
              </a:rPr>
              <a:t>працівники корпоративних підприємств. </a:t>
            </a:r>
            <a:r>
              <a:rPr lang="uk-UA" sz="1600" dirty="0" smtClean="0">
                <a:latin typeface="Times New Roman" panose="02020603050405020304" pitchFamily="18" charset="0"/>
                <a:cs typeface="Times New Roman" panose="02020603050405020304" pitchFamily="18" charset="0"/>
              </a:rPr>
              <a:t>Так, у законодавстві багатьох країн, що стосується діяльності корпоративних підприємств, є положення про роль працівників таких підприємств у прийнятті рішень. Норма про участь у голосуванні представників трудових колективів, введена в законодавчу базу України стосовно акціонерних товариств. </a:t>
            </a:r>
          </a:p>
          <a:p>
            <a:pPr marL="190500" indent="0" algn="just" fontAlgn="auto">
              <a:lnSpc>
                <a:spcPct val="120000"/>
              </a:lnSpc>
              <a:spcBef>
                <a:spcPts val="0"/>
              </a:spcBef>
              <a:buNone/>
            </a:pPr>
            <a:r>
              <a:rPr lang="uk-UA" sz="1600" dirty="0" smtClean="0">
                <a:latin typeface="Times New Roman" panose="02020603050405020304" pitchFamily="18" charset="0"/>
                <a:cs typeface="Times New Roman" panose="02020603050405020304" pitchFamily="18" charset="0"/>
              </a:rPr>
              <a:t>	Тому </a:t>
            </a:r>
            <a:r>
              <a:rPr lang="uk-UA" sz="1600" dirty="0" smtClean="0">
                <a:latin typeface="Times New Roman" panose="02020603050405020304" pitchFamily="18" charset="0"/>
                <a:cs typeface="Times New Roman" panose="02020603050405020304" pitchFamily="18" charset="0"/>
              </a:rPr>
              <a:t>з погляду регулювання руху корпоративних прав є чітко визначені суб’єкти корпоративного управління: </a:t>
            </a:r>
          </a:p>
          <a:p>
            <a:pPr marL="323850" indent="-133350" algn="just" fontAlgn="auto">
              <a:lnSpc>
                <a:spcPct val="120000"/>
              </a:lnSpc>
              <a:spcBef>
                <a:spcPts val="0"/>
              </a:spcBef>
            </a:pPr>
            <a:r>
              <a:rPr lang="uk-UA" sz="1600" b="1" dirty="0" smtClean="0">
                <a:latin typeface="Times New Roman" panose="02020603050405020304" pitchFamily="18" charset="0"/>
                <a:cs typeface="Times New Roman" panose="02020603050405020304" pitchFamily="18" charset="0"/>
              </a:rPr>
              <a:t>окремі громадяни </a:t>
            </a:r>
            <a:r>
              <a:rPr lang="uk-UA" sz="1600" dirty="0" smtClean="0">
                <a:latin typeface="Times New Roman" panose="02020603050405020304" pitchFamily="18" charset="0"/>
                <a:cs typeface="Times New Roman" panose="02020603050405020304" pitchFamily="18" charset="0"/>
              </a:rPr>
              <a:t>– власники корпоративних прав; </a:t>
            </a:r>
          </a:p>
          <a:p>
            <a:pPr marL="323850" indent="-133350" algn="just" fontAlgn="auto">
              <a:lnSpc>
                <a:spcPct val="120000"/>
              </a:lnSpc>
              <a:spcBef>
                <a:spcPts val="0"/>
              </a:spcBef>
            </a:pPr>
            <a:r>
              <a:rPr lang="uk-UA" sz="1600" b="1" dirty="0" smtClean="0">
                <a:latin typeface="Times New Roman" panose="02020603050405020304" pitchFamily="18" charset="0"/>
                <a:cs typeface="Times New Roman" panose="02020603050405020304" pitchFamily="18" charset="0"/>
              </a:rPr>
              <a:t>власники та менеджмент окремого підприємств</a:t>
            </a:r>
            <a:r>
              <a:rPr lang="uk-UA" sz="1600" dirty="0" smtClean="0">
                <a:latin typeface="Times New Roman" panose="02020603050405020304" pitchFamily="18" charset="0"/>
                <a:cs typeface="Times New Roman" panose="02020603050405020304" pitchFamily="18" charset="0"/>
              </a:rPr>
              <a:t>а – емітента корпоративних прав або їх власника (підприємства також можуть бути власниками корпоративних прав); </a:t>
            </a:r>
          </a:p>
          <a:p>
            <a:pPr marL="323850" indent="-133350" algn="just" fontAlgn="auto">
              <a:lnSpc>
                <a:spcPct val="120000"/>
              </a:lnSpc>
              <a:spcBef>
                <a:spcPts val="0"/>
              </a:spcBef>
            </a:pPr>
            <a:r>
              <a:rPr lang="uk-UA" sz="1600" b="1" dirty="0" smtClean="0">
                <a:latin typeface="Times New Roman" panose="02020603050405020304" pitchFamily="18" charset="0"/>
                <a:cs typeface="Times New Roman" panose="02020603050405020304" pitchFamily="18" charset="0"/>
              </a:rPr>
              <a:t>державні та недержавні органи</a:t>
            </a:r>
            <a:r>
              <a:rPr lang="uk-UA" sz="1600" dirty="0" smtClean="0">
                <a:latin typeface="Times New Roman" panose="02020603050405020304" pitchFamily="18" charset="0"/>
                <a:cs typeface="Times New Roman" panose="02020603050405020304" pitchFamily="18" charset="0"/>
              </a:rPr>
              <a:t>, які здійснюють пряме або опосередковане регулювання руху корпоративних прав і діяльності підприємств, зокрема господарських товариств, а також є власниками як цілісних майнових об’єктів, так і корпоративних прав. </a:t>
            </a:r>
          </a:p>
          <a:p>
            <a:pPr marL="323850" indent="0" algn="just" fontAlgn="auto">
              <a:lnSpc>
                <a:spcPct val="120000"/>
              </a:lnSpc>
              <a:spcBef>
                <a:spcPts val="0"/>
              </a:spcBef>
              <a:buNone/>
            </a:pPr>
            <a:r>
              <a:rPr lang="uk-UA" sz="1600" b="1" dirty="0" smtClean="0">
                <a:latin typeface="Times New Roman" panose="02020603050405020304" pitchFamily="18" charset="0"/>
                <a:cs typeface="Times New Roman" panose="02020603050405020304" pitchFamily="18" charset="0"/>
                <a:sym typeface="+mn-ea"/>
              </a:rPr>
              <a:t>	Об’єктами </a:t>
            </a:r>
            <a:r>
              <a:rPr lang="uk-UA" sz="1600" dirty="0" smtClean="0">
                <a:latin typeface="Times New Roman" panose="02020603050405020304" pitchFamily="18" charset="0"/>
                <a:cs typeface="Times New Roman" panose="02020603050405020304" pitchFamily="18" charset="0"/>
                <a:sym typeface="+mn-ea"/>
              </a:rPr>
              <a:t>корпоративного управління в Україні є </a:t>
            </a:r>
            <a:r>
              <a:rPr lang="uk-UA" sz="1600" b="1" dirty="0" smtClean="0">
                <a:latin typeface="Times New Roman" panose="02020603050405020304" pitchFamily="18" charset="0"/>
                <a:cs typeface="Times New Roman" panose="02020603050405020304" pitchFamily="18" charset="0"/>
                <a:sym typeface="+mn-ea"/>
              </a:rPr>
              <a:t>господарські товариства</a:t>
            </a:r>
            <a:r>
              <a:rPr lang="uk-UA" sz="1600" dirty="0" smtClean="0">
                <a:latin typeface="Times New Roman" panose="02020603050405020304" pitchFamily="18" charset="0"/>
                <a:cs typeface="Times New Roman" panose="02020603050405020304" pitchFamily="18" charset="0"/>
                <a:sym typeface="+mn-ea"/>
              </a:rPr>
              <a:t>. Проте не всі господарські товариства попадають під поняття корпоративних. До таких насамперед відносять акціонерні товариства, товариства з обмеженою та додатковою відповідальністю, тобто ті, в яких управління відокремлене від власності.</a:t>
            </a:r>
            <a:endParaRPr lang="uk-UA" sz="1600" dirty="0" smtClean="0">
              <a:latin typeface="Times New Roman" panose="02020603050405020304" pitchFamily="18" charset="0"/>
              <a:cs typeface="Times New Roman" panose="02020603050405020304" pitchFamily="18" charset="0"/>
            </a:endParaRPr>
          </a:p>
          <a:p>
            <a:pPr marL="323850" indent="-133350" algn="just" fontAlgn="auto">
              <a:lnSpc>
                <a:spcPct val="120000"/>
              </a:lnSpc>
              <a:spcBef>
                <a:spcPts val="0"/>
              </a:spcBef>
            </a:pPr>
            <a:r>
              <a:rPr lang="uk-UA" sz="1600" dirty="0" smtClean="0">
                <a:latin typeface="Times New Roman" panose="02020603050405020304" pitchFamily="18" charset="0"/>
                <a:cs typeface="Times New Roman" panose="02020603050405020304" pitchFamily="18" charset="0"/>
                <a:sym typeface="+mn-ea"/>
              </a:rPr>
              <a:t>Загальним об’єктом управління можна вважати </a:t>
            </a:r>
            <a:r>
              <a:rPr lang="uk-UA" sz="1600" b="1" dirty="0" smtClean="0">
                <a:latin typeface="Times New Roman" panose="02020603050405020304" pitchFamily="18" charset="0"/>
                <a:cs typeface="Times New Roman" panose="02020603050405020304" pitchFamily="18" charset="0"/>
                <a:sym typeface="+mn-ea"/>
              </a:rPr>
              <a:t>корпоративні права</a:t>
            </a:r>
            <a:r>
              <a:rPr lang="uk-UA" sz="1600" dirty="0" smtClean="0">
                <a:latin typeface="Times New Roman" panose="02020603050405020304" pitchFamily="18" charset="0"/>
                <a:cs typeface="Times New Roman" panose="02020603050405020304" pitchFamily="18" charset="0"/>
                <a:sym typeface="+mn-ea"/>
              </a:rPr>
              <a:t>, проте вони не можуть існувати без корпорації як цілісного суб’єкта господарювання - юридичної особи.</a:t>
            </a:r>
            <a:endParaRPr lang="uk-UA" sz="1600" dirty="0" smtClean="0">
              <a:latin typeface="Times New Roman" panose="02020603050405020304" pitchFamily="18" charset="0"/>
              <a:cs typeface="Times New Roman" panose="02020603050405020304" pitchFamily="18" charset="0"/>
            </a:endParaRPr>
          </a:p>
          <a:p>
            <a:pPr marL="323850" indent="-133350" algn="just" fontAlgn="auto">
              <a:lnSpc>
                <a:spcPct val="120000"/>
              </a:lnSpc>
              <a:spcBef>
                <a:spcPts val="0"/>
              </a:spcBef>
            </a:pPr>
            <a:r>
              <a:rPr lang="uk-UA" sz="1600" dirty="0" smtClean="0">
                <a:latin typeface="Times New Roman" panose="02020603050405020304" pitchFamily="18" charset="0"/>
                <a:cs typeface="Times New Roman" panose="02020603050405020304" pitchFamily="18" charset="0"/>
                <a:sym typeface="+mn-ea"/>
              </a:rPr>
              <a:t>Об’єктом корпоративного управління є також </a:t>
            </a:r>
            <a:r>
              <a:rPr lang="uk-UA" sz="1600" b="1" dirty="0" smtClean="0">
                <a:latin typeface="Times New Roman" panose="02020603050405020304" pitchFamily="18" charset="0"/>
                <a:cs typeface="Times New Roman" panose="02020603050405020304" pitchFamily="18" charset="0"/>
                <a:sym typeface="+mn-ea"/>
              </a:rPr>
              <a:t>державне майно</a:t>
            </a:r>
            <a:r>
              <a:rPr lang="uk-UA" sz="1600" dirty="0" smtClean="0">
                <a:latin typeface="Times New Roman" panose="02020603050405020304" pitchFamily="18" charset="0"/>
                <a:cs typeface="Times New Roman" panose="02020603050405020304" pitchFamily="18" charset="0"/>
                <a:sym typeface="+mn-ea"/>
              </a:rPr>
              <a:t>, передане в статутні капітали господарських товариств, </a:t>
            </a:r>
            <a:r>
              <a:rPr lang="uk-UA" sz="1600" b="1" dirty="0" smtClean="0">
                <a:latin typeface="Times New Roman" panose="02020603050405020304" pitchFamily="18" charset="0"/>
                <a:cs typeface="Times New Roman" panose="02020603050405020304" pitchFamily="18" charset="0"/>
                <a:sym typeface="+mn-ea"/>
              </a:rPr>
              <a:t>акції</a:t>
            </a:r>
            <a:r>
              <a:rPr lang="uk-UA" sz="1600" dirty="0" smtClean="0">
                <a:latin typeface="Times New Roman" panose="02020603050405020304" pitchFamily="18" charset="0"/>
                <a:cs typeface="Times New Roman" panose="02020603050405020304" pitchFamily="18" charset="0"/>
                <a:sym typeface="+mn-ea"/>
              </a:rPr>
              <a:t> акціонерних товариств, що належать державі.</a:t>
            </a:r>
            <a:endParaRPr lang="uk-UA" sz="1600" dirty="0" smtClean="0">
              <a:latin typeface="Times New Roman" panose="02020603050405020304" pitchFamily="18" charset="0"/>
              <a:cs typeface="Times New Roman" panose="02020603050405020304" pitchFamily="18" charset="0"/>
            </a:endParaRPr>
          </a:p>
          <a:p>
            <a:pPr marL="323850" indent="-133350" algn="just" fontAlgn="auto">
              <a:lnSpc>
                <a:spcPct val="120000"/>
              </a:lnSpc>
              <a:spcBef>
                <a:spcPts val="0"/>
              </a:spcBef>
            </a:pPr>
            <a:endParaRPr lang="uk-UA"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22900"/>
            <a:ext cx="8435280" cy="936104"/>
          </a:xfrm>
        </p:spPr>
        <p:txBody>
          <a:bodyPr>
            <a:normAutofit fontScale="90000"/>
          </a:bodyPr>
          <a:lstStyle/>
          <a:p>
            <a:pPr algn="ctr"/>
            <a:r>
              <a:rPr lang="ru-RU" sz="3600" dirty="0">
                <a:latin typeface="Times New Roman" panose="02020603050405020304" pitchFamily="18" charset="0"/>
                <a:cs typeface="Times New Roman" panose="02020603050405020304" pitchFamily="18" charset="0"/>
              </a:rPr>
              <a:t/>
            </a:r>
            <a:br>
              <a:rPr lang="ru-RU" sz="3600" dirty="0">
                <a:latin typeface="Times New Roman" panose="02020603050405020304" pitchFamily="18" charset="0"/>
                <a:cs typeface="Times New Roman" panose="02020603050405020304" pitchFamily="18" charset="0"/>
              </a:rPr>
            </a:br>
            <a:r>
              <a:rPr lang="uk-UA" sz="3600" b="1" i="1" dirty="0" smtClean="0">
                <a:latin typeface="Times New Roman" panose="02020603050405020304" pitchFamily="18" charset="0"/>
                <a:cs typeface="Times New Roman" panose="02020603050405020304" pitchFamily="18" charset="0"/>
              </a:rPr>
              <a:t>5.Функції  </a:t>
            </a:r>
            <a:r>
              <a:rPr lang="uk-UA" sz="3600" b="1" i="1" dirty="0">
                <a:latin typeface="Times New Roman" panose="02020603050405020304" pitchFamily="18" charset="0"/>
                <a:cs typeface="Times New Roman" panose="02020603050405020304" pitchFamily="18" charset="0"/>
              </a:rPr>
              <a:t>та типи корпоративного управління</a:t>
            </a:r>
            <a:endParaRPr lang="ru-RU" sz="3600"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0" y="1052736"/>
            <a:ext cx="9144000" cy="5805264"/>
          </a:xfrm>
        </p:spPr>
        <p:txBody>
          <a:bodyPr>
            <a:normAutofit/>
          </a:bodyPr>
          <a:lstStyle/>
          <a:p>
            <a:pPr marL="0" indent="0" algn="just">
              <a:buNone/>
            </a:pPr>
            <a:r>
              <a:rPr lang="uk-UA" sz="1600" dirty="0" smtClean="0">
                <a:latin typeface="Times New Roman" panose="02020603050405020304" pitchFamily="18" charset="0"/>
                <a:cs typeface="Times New Roman" panose="02020603050405020304" pitchFamily="18" charset="0"/>
              </a:rPr>
              <a:t>	Оскільки </a:t>
            </a:r>
            <a:r>
              <a:rPr lang="uk-UA" sz="1600" dirty="0">
                <a:latin typeface="Times New Roman" panose="02020603050405020304" pitchFamily="18" charset="0"/>
                <a:cs typeface="Times New Roman" panose="02020603050405020304" pitchFamily="18" charset="0"/>
              </a:rPr>
              <a:t>"</a:t>
            </a:r>
            <a:r>
              <a:rPr lang="uk-UA" sz="1600" b="1" i="1" dirty="0">
                <a:latin typeface="Times New Roman" panose="02020603050405020304" pitchFamily="18" charset="0"/>
                <a:cs typeface="Times New Roman" panose="02020603050405020304" pitchFamily="18" charset="0"/>
              </a:rPr>
              <a:t>функція</a:t>
            </a:r>
            <a:r>
              <a:rPr lang="uk-UA" sz="1600" dirty="0">
                <a:latin typeface="Times New Roman" panose="02020603050405020304" pitchFamily="18" charset="0"/>
                <a:cs typeface="Times New Roman" panose="02020603050405020304" pitchFamily="18" charset="0"/>
              </a:rPr>
              <a:t>" в перекладі з латинської мови означає діяльність, то в науковій літературі вона визначається як діяльність з управління. Сутність функції управління визначається через сукупність цілей соціальної системи, стадій процесу управління та видів управлінської діяльності. Слід погодитися з дослідниками, які вважають, що до функцій управління входять два основні елементи: </a:t>
            </a:r>
            <a:r>
              <a:rPr lang="uk-UA" sz="1600" i="1" dirty="0">
                <a:latin typeface="Times New Roman" panose="02020603050405020304" pitchFamily="18" charset="0"/>
                <a:cs typeface="Times New Roman" panose="02020603050405020304" pitchFamily="18" charset="0"/>
              </a:rPr>
              <a:t>"що" </a:t>
            </a:r>
            <a:r>
              <a:rPr lang="uk-UA" sz="1600" dirty="0">
                <a:latin typeface="Times New Roman" panose="02020603050405020304" pitchFamily="18" charset="0"/>
                <a:cs typeface="Times New Roman" panose="02020603050405020304" pitchFamily="18" charset="0"/>
              </a:rPr>
              <a:t>робиться в системі, а потім </a:t>
            </a:r>
            <a:r>
              <a:rPr lang="uk-UA" sz="1600" i="1" dirty="0">
                <a:latin typeface="Times New Roman" panose="02020603050405020304" pitchFamily="18" charset="0"/>
                <a:cs typeface="Times New Roman" panose="02020603050405020304" pitchFamily="18" charset="0"/>
              </a:rPr>
              <a:t>"як" </a:t>
            </a:r>
            <a:r>
              <a:rPr lang="uk-UA" sz="1600" dirty="0">
                <a:latin typeface="Times New Roman" panose="02020603050405020304" pitchFamily="18" charset="0"/>
                <a:cs typeface="Times New Roman" panose="02020603050405020304" pitchFamily="18" charset="0"/>
              </a:rPr>
              <a:t>це зробити.</a:t>
            </a:r>
            <a:endParaRPr lang="ru-RU" sz="1600" dirty="0">
              <a:latin typeface="Times New Roman" panose="02020603050405020304" pitchFamily="18" charset="0"/>
              <a:cs typeface="Times New Roman" panose="02020603050405020304" pitchFamily="18" charset="0"/>
            </a:endParaRPr>
          </a:p>
          <a:p>
            <a:pPr marL="0" indent="457200" algn="just">
              <a:buNone/>
            </a:pPr>
            <a:r>
              <a:rPr lang="uk-UA" sz="1600" b="1" i="1" dirty="0" smtClean="0">
                <a:latin typeface="Times New Roman" panose="02020603050405020304" pitchFamily="18" charset="0"/>
                <a:cs typeface="Times New Roman" panose="02020603050405020304" pitchFamily="18" charset="0"/>
              </a:rPr>
              <a:t>Функції </a:t>
            </a:r>
            <a:r>
              <a:rPr lang="uk-UA" sz="1600" b="1" i="1" dirty="0">
                <a:latin typeface="Times New Roman" panose="02020603050405020304" pitchFamily="18" charset="0"/>
                <a:cs typeface="Times New Roman" panose="02020603050405020304" pitchFamily="18" charset="0"/>
              </a:rPr>
              <a:t>корпоративного управління </a:t>
            </a:r>
            <a:r>
              <a:rPr lang="uk-UA" sz="1600" dirty="0">
                <a:latin typeface="Times New Roman" panose="02020603050405020304" pitchFamily="18" charset="0"/>
                <a:cs typeface="Times New Roman" panose="02020603050405020304" pitchFamily="18" charset="0"/>
              </a:rPr>
              <a:t>можна розглядати залежно від об'єктів управління: </a:t>
            </a:r>
            <a:r>
              <a:rPr lang="uk-UA" sz="1600" b="1" dirty="0">
                <a:latin typeface="Times New Roman" panose="02020603050405020304" pitchFamily="18" charset="0"/>
                <a:cs typeface="Times New Roman" panose="02020603050405020304" pitchFamily="18" charset="0"/>
              </a:rPr>
              <a:t>планування, організація, координація, контроль, мотивація.</a:t>
            </a:r>
            <a:endParaRPr lang="ru-RU" sz="1600" b="1" dirty="0">
              <a:latin typeface="Times New Roman" panose="02020603050405020304" pitchFamily="18" charset="0"/>
              <a:cs typeface="Times New Roman" panose="02020603050405020304" pitchFamily="18" charset="0"/>
            </a:endParaRPr>
          </a:p>
          <a:p>
            <a:pPr algn="just"/>
            <a:r>
              <a:rPr lang="uk-UA" sz="1600" dirty="0">
                <a:latin typeface="Times New Roman" panose="02020603050405020304" pitchFamily="18" charset="0"/>
                <a:cs typeface="Times New Roman" panose="02020603050405020304" pitchFamily="18" charset="0"/>
              </a:rPr>
              <a:t>Стосовно управління корпоративними правами </a:t>
            </a:r>
            <a:r>
              <a:rPr lang="uk-UA" sz="1600" b="1" i="1" dirty="0">
                <a:latin typeface="Times New Roman" panose="02020603050405020304" pitchFamily="18" charset="0"/>
                <a:cs typeface="Times New Roman" panose="02020603050405020304" pitchFamily="18" charset="0"/>
              </a:rPr>
              <a:t>функція планування </a:t>
            </a:r>
            <a:r>
              <a:rPr lang="uk-UA" sz="1600" dirty="0">
                <a:latin typeface="Times New Roman" panose="02020603050405020304" pitchFamily="18" charset="0"/>
                <a:cs typeface="Times New Roman" panose="02020603050405020304" pitchFamily="18" charset="0"/>
              </a:rPr>
              <a:t>виявляється у формуванні їх власником цілей – отримання дивідендів чи реальне управління, зростання курсової вартості акції, можливих спекулятивних операцій. На стадії утворення акціонерного товариства полягає у виборі засновників, виборі форми акціонерного товариства, формуванні місії корпорації. </a:t>
            </a:r>
            <a:endParaRPr lang="ru-RU" sz="1600" dirty="0">
              <a:latin typeface="Times New Roman" panose="02020603050405020304" pitchFamily="18" charset="0"/>
              <a:cs typeface="Times New Roman" panose="02020603050405020304" pitchFamily="18" charset="0"/>
            </a:endParaRPr>
          </a:p>
          <a:p>
            <a:pPr algn="just"/>
            <a:r>
              <a:rPr lang="uk-UA" sz="1600" b="1" i="1" dirty="0">
                <a:latin typeface="Times New Roman" panose="02020603050405020304" pitchFamily="18" charset="0"/>
                <a:cs typeface="Times New Roman" panose="02020603050405020304" pitchFamily="18" charset="0"/>
              </a:rPr>
              <a:t>Функція організації</a:t>
            </a:r>
            <a:r>
              <a:rPr lang="uk-UA" sz="1600" i="1" dirty="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яка є базисною, виявляється в самостійному управлінні корпоративними правами або передачі їх у довіреність, участі у проведенні зборів власників корпоративних прав, прийнятті рішень для власників корпоративних прав, які дають право певного контролю для здійснення управлінських функцій. При створенні товариства виявляється у формуванні оптимальної управлінської структури з наявним контролем оцінки наявних можливостей корпорації, формування специфічних видів діяльності корпорації, в розробці й прийнятті установчих та інших </a:t>
            </a:r>
            <a:r>
              <a:rPr lang="uk-UA" sz="1600" dirty="0" err="1">
                <a:latin typeface="Times New Roman" panose="02020603050405020304" pitchFamily="18" charset="0"/>
                <a:cs typeface="Times New Roman" panose="02020603050405020304" pitchFamily="18" charset="0"/>
              </a:rPr>
              <a:t>внутрішньокорпоративних</a:t>
            </a:r>
            <a:r>
              <a:rPr lang="uk-UA" sz="1600" dirty="0">
                <a:latin typeface="Times New Roman" panose="02020603050405020304" pitchFamily="18" charset="0"/>
                <a:cs typeface="Times New Roman" panose="02020603050405020304" pitchFamily="18" charset="0"/>
              </a:rPr>
              <a:t> </a:t>
            </a:r>
            <a:r>
              <a:rPr lang="uk-UA" sz="1600" dirty="0" smtClean="0">
                <a:latin typeface="Times New Roman" panose="02020603050405020304" pitchFamily="18" charset="0"/>
                <a:cs typeface="Times New Roman" panose="02020603050405020304" pitchFamily="18" charset="0"/>
              </a:rPr>
              <a:t>документів.</a:t>
            </a:r>
          </a:p>
          <a:p>
            <a:pPr algn="just"/>
            <a:r>
              <a:rPr lang="uk-UA" sz="1600" b="1" i="1" dirty="0">
                <a:latin typeface="Times New Roman" panose="02020603050405020304" pitchFamily="18" charset="0"/>
                <a:cs typeface="Times New Roman" panose="02020603050405020304" pitchFamily="18" charset="0"/>
              </a:rPr>
              <a:t>Функція координації </a:t>
            </a:r>
            <a:r>
              <a:rPr lang="uk-UA" sz="1600" dirty="0">
                <a:latin typeface="Times New Roman" panose="02020603050405020304" pitchFamily="18" charset="0"/>
                <a:cs typeface="Times New Roman" panose="02020603050405020304" pitchFamily="18" charset="0"/>
              </a:rPr>
              <a:t>реалізується при координації дій та установчих документів акціонерного товариства з законодавчою базою та узгодженні дій з державними регулятивними органами, узгодженні дій структурних органів </a:t>
            </a:r>
            <a:r>
              <a:rPr lang="uk-UA" sz="1600" dirty="0" smtClean="0">
                <a:latin typeface="Times New Roman" panose="02020603050405020304" pitchFamily="18" charset="0"/>
                <a:cs typeface="Times New Roman" panose="02020603050405020304" pitchFamily="18" charset="0"/>
              </a:rPr>
              <a:t>управління, </a:t>
            </a:r>
            <a:r>
              <a:rPr lang="uk-UA" sz="1600" dirty="0">
                <a:latin typeface="Times New Roman" panose="02020603050405020304" pitchFamily="18" charset="0"/>
                <a:cs typeface="Times New Roman" panose="02020603050405020304" pitchFamily="18" charset="0"/>
              </a:rPr>
              <a:t>встановленні раціональних </a:t>
            </a:r>
            <a:r>
              <a:rPr lang="uk-UA" sz="1600" dirty="0" err="1" smtClean="0">
                <a:latin typeface="Times New Roman" panose="02020603050405020304" pitchFamily="18" charset="0"/>
                <a:cs typeface="Times New Roman" panose="02020603050405020304" pitchFamily="18" charset="0"/>
              </a:rPr>
              <a:t>зв'язків</a:t>
            </a:r>
            <a:r>
              <a:rPr lang="uk-UA" sz="1600" dirty="0" smtClean="0">
                <a:latin typeface="Times New Roman" panose="02020603050405020304" pitchFamily="18" charset="0"/>
                <a:cs typeface="Times New Roman" panose="02020603050405020304" pitchFamily="18" charset="0"/>
              </a:rPr>
              <a:t> </a:t>
            </a:r>
            <a:r>
              <a:rPr lang="uk-UA" sz="1600" dirty="0">
                <a:latin typeface="Times New Roman" panose="02020603050405020304" pitchFamily="18" charset="0"/>
                <a:cs typeface="Times New Roman" panose="02020603050405020304" pitchFamily="18" charset="0"/>
              </a:rPr>
              <a:t>з постачальниками та споживачами, координації відносин з фінансовими посередниками. </a:t>
            </a:r>
            <a:endParaRPr lang="ru-RU" sz="1600" dirty="0">
              <a:latin typeface="Times New Roman" panose="02020603050405020304" pitchFamily="18" charset="0"/>
              <a:cs typeface="Times New Roman" panose="02020603050405020304" pitchFamily="18" charset="0"/>
            </a:endParaRPr>
          </a:p>
          <a:p>
            <a:pPr algn="just"/>
            <a:endParaRPr lang="ru-RU" sz="1400" dirty="0">
              <a:latin typeface="Times New Roman" panose="02020603050405020304" pitchFamily="18" charset="0"/>
              <a:cs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836712"/>
            <a:ext cx="9144000" cy="6021288"/>
          </a:xfrm>
        </p:spPr>
        <p:txBody>
          <a:bodyPr>
            <a:noAutofit/>
          </a:bodyPr>
          <a:lstStyle/>
          <a:p>
            <a:pPr algn="just"/>
            <a:r>
              <a:rPr lang="uk-UA" sz="1600" b="1" i="1" dirty="0">
                <a:latin typeface="Times New Roman" panose="02020603050405020304" pitchFamily="18" charset="0"/>
                <a:cs typeface="Times New Roman" panose="02020603050405020304" pitchFamily="18" charset="0"/>
              </a:rPr>
              <a:t>Функція контролю </a:t>
            </a:r>
            <a:r>
              <a:rPr lang="uk-UA" sz="1600" dirty="0">
                <a:latin typeface="Times New Roman" panose="02020603050405020304" pitchFamily="18" charset="0"/>
                <a:cs typeface="Times New Roman" panose="02020603050405020304" pitchFamily="18" charset="0"/>
              </a:rPr>
              <a:t>в управлінні корпорацією виявляється перш за все у встановленні відповідності установчих та </a:t>
            </a:r>
            <a:r>
              <a:rPr lang="uk-UA" sz="1600" dirty="0" err="1">
                <a:latin typeface="Times New Roman" panose="02020603050405020304" pitchFamily="18" charset="0"/>
                <a:cs typeface="Times New Roman" panose="02020603050405020304" pitchFamily="18" charset="0"/>
              </a:rPr>
              <a:t>внутрішньокорпоративних</a:t>
            </a:r>
            <a:r>
              <a:rPr lang="uk-UA" sz="1600" dirty="0">
                <a:latin typeface="Times New Roman" panose="02020603050405020304" pitchFamily="18" charset="0"/>
                <a:cs typeface="Times New Roman" panose="02020603050405020304" pitchFamily="18" charset="0"/>
              </a:rPr>
              <a:t> документів правової бази, формуванні реального контрольного пакета акцій або узгодженості дій власників пакетів акцій при голосуванні, встановленні стандартів діяльності корпорації, зіставленні досягнутих результатів зі стандартами, коригування діяльності. Для дрібних власників вона полягає в контролі за отриманням дивідендів, отриманням інформації при кумулятивному голосуванні. </a:t>
            </a:r>
            <a:endParaRPr lang="ru-RU" sz="1600" dirty="0">
              <a:latin typeface="Times New Roman" panose="02020603050405020304" pitchFamily="18" charset="0"/>
              <a:cs typeface="Times New Roman" panose="02020603050405020304" pitchFamily="18" charset="0"/>
            </a:endParaRPr>
          </a:p>
          <a:p>
            <a:pPr algn="just"/>
            <a:r>
              <a:rPr lang="uk-UA" sz="1600" b="1" i="1" dirty="0">
                <a:latin typeface="Times New Roman" panose="02020603050405020304" pitchFamily="18" charset="0"/>
                <a:cs typeface="Times New Roman" panose="02020603050405020304" pitchFamily="18" charset="0"/>
              </a:rPr>
              <a:t>Функція мотивації </a:t>
            </a:r>
            <a:r>
              <a:rPr lang="uk-UA" sz="1600" dirty="0">
                <a:latin typeface="Times New Roman" panose="02020603050405020304" pitchFamily="18" charset="0"/>
                <a:cs typeface="Times New Roman" panose="02020603050405020304" pitchFamily="18" charset="0"/>
              </a:rPr>
              <a:t>виявляється у проведенні оптимальної дивідендної політики акціонерного товариства, належній оплаті управлінських органів, різних формах стимулювання менеджерів та інших працівників.</a:t>
            </a:r>
            <a:endParaRPr lang="ru-RU" sz="1600" dirty="0">
              <a:latin typeface="Times New Roman" panose="02020603050405020304" pitchFamily="18" charset="0"/>
              <a:cs typeface="Times New Roman" panose="02020603050405020304" pitchFamily="18" charset="0"/>
            </a:endParaRPr>
          </a:p>
          <a:p>
            <a:pPr marL="0" indent="457200" algn="just">
              <a:buNone/>
            </a:pPr>
            <a:r>
              <a:rPr lang="uk-UA" sz="1600" dirty="0" smtClean="0">
                <a:latin typeface="Times New Roman" panose="02020603050405020304" pitchFamily="18" charset="0"/>
                <a:cs typeface="Times New Roman" panose="02020603050405020304" pitchFamily="18" charset="0"/>
              </a:rPr>
              <a:t>Корпоративне </a:t>
            </a:r>
            <a:r>
              <a:rPr lang="uk-UA" sz="1600" dirty="0">
                <a:latin typeface="Times New Roman" panose="02020603050405020304" pitchFamily="18" charset="0"/>
                <a:cs typeface="Times New Roman" panose="02020603050405020304" pitchFamily="18" charset="0"/>
              </a:rPr>
              <a:t>управління має </a:t>
            </a:r>
            <a:r>
              <a:rPr lang="uk-UA" sz="1600" b="1" dirty="0">
                <a:latin typeface="Times New Roman" panose="02020603050405020304" pitchFamily="18" charset="0"/>
                <a:cs typeface="Times New Roman" panose="02020603050405020304" pitchFamily="18" charset="0"/>
              </a:rPr>
              <a:t>спеціальні функції</a:t>
            </a:r>
            <a:r>
              <a:rPr lang="uk-UA" sz="1600" dirty="0">
                <a:latin typeface="Times New Roman" panose="02020603050405020304" pitchFamily="18" charset="0"/>
                <a:cs typeface="Times New Roman" panose="02020603050405020304" pitchFamily="18" charset="0"/>
              </a:rPr>
              <a:t>, притаманні лише йому. </a:t>
            </a:r>
            <a:r>
              <a:rPr lang="uk-UA" sz="1600" dirty="0" smtClean="0">
                <a:latin typeface="Times New Roman" panose="02020603050405020304" pitchFamily="18" charset="0"/>
                <a:cs typeface="Times New Roman" panose="02020603050405020304" pitchFamily="18" charset="0"/>
              </a:rPr>
              <a:t>До </a:t>
            </a:r>
            <a:r>
              <a:rPr lang="uk-UA" sz="1600" dirty="0">
                <a:latin typeface="Times New Roman" panose="02020603050405020304" pitchFamily="18" charset="0"/>
                <a:cs typeface="Times New Roman" panose="02020603050405020304" pitchFamily="18" charset="0"/>
              </a:rPr>
              <a:t>таких </a:t>
            </a:r>
            <a:r>
              <a:rPr lang="uk-UA" sz="1600" b="1" i="1" dirty="0">
                <a:latin typeface="Times New Roman" panose="02020603050405020304" pitchFamily="18" charset="0"/>
                <a:cs typeface="Times New Roman" panose="02020603050405020304" pitchFamily="18" charset="0"/>
              </a:rPr>
              <a:t>специфічних управлінських функцій</a:t>
            </a:r>
            <a:r>
              <a:rPr lang="uk-UA" sz="1600" dirty="0">
                <a:latin typeface="Times New Roman" panose="02020603050405020304" pitchFamily="18" charset="0"/>
                <a:cs typeface="Times New Roman" panose="02020603050405020304" pitchFamily="18" charset="0"/>
              </a:rPr>
              <a:t> належать: </a:t>
            </a:r>
            <a:endParaRPr lang="uk-UA" sz="1600" dirty="0" smtClean="0">
              <a:latin typeface="Times New Roman" panose="02020603050405020304" pitchFamily="18" charset="0"/>
              <a:cs typeface="Times New Roman" panose="02020603050405020304" pitchFamily="18" charset="0"/>
            </a:endParaRPr>
          </a:p>
          <a:p>
            <a:pPr algn="just"/>
            <a:r>
              <a:rPr lang="uk-UA" sz="1600" dirty="0" smtClean="0">
                <a:latin typeface="Times New Roman" panose="02020603050405020304" pitchFamily="18" charset="0"/>
                <a:cs typeface="Times New Roman" panose="02020603050405020304" pitchFamily="18" charset="0"/>
              </a:rPr>
              <a:t>проведення </a:t>
            </a:r>
            <a:r>
              <a:rPr lang="uk-UA" sz="1600" dirty="0">
                <a:latin typeface="Times New Roman" panose="02020603050405020304" pitchFamily="18" charset="0"/>
                <a:cs typeface="Times New Roman" panose="02020603050405020304" pitchFamily="18" charset="0"/>
              </a:rPr>
              <a:t>первинної та </a:t>
            </a:r>
            <a:r>
              <a:rPr lang="uk-UA" sz="1600" dirty="0" smtClean="0">
                <a:latin typeface="Times New Roman" panose="02020603050405020304" pitchFamily="18" charset="0"/>
                <a:cs typeface="Times New Roman" panose="02020603050405020304" pitchFamily="18" charset="0"/>
              </a:rPr>
              <a:t>вторинної емісії, </a:t>
            </a:r>
          </a:p>
          <a:p>
            <a:pPr algn="just"/>
            <a:r>
              <a:rPr lang="uk-UA" sz="1600" dirty="0" smtClean="0">
                <a:latin typeface="Times New Roman" panose="02020603050405020304" pitchFamily="18" charset="0"/>
                <a:cs typeface="Times New Roman" panose="02020603050405020304" pitchFamily="18" charset="0"/>
              </a:rPr>
              <a:t>регулювання </a:t>
            </a:r>
            <a:r>
              <a:rPr lang="uk-UA" sz="1600" dirty="0">
                <a:latin typeface="Times New Roman" panose="02020603050405020304" pitchFamily="18" charset="0"/>
                <a:cs typeface="Times New Roman" panose="02020603050405020304" pitchFamily="18" charset="0"/>
              </a:rPr>
              <a:t>руху корпоративних цінних паперів на фондовому ринку, </a:t>
            </a:r>
            <a:endParaRPr lang="uk-UA" sz="1600" dirty="0" smtClean="0">
              <a:latin typeface="Times New Roman" panose="02020603050405020304" pitchFamily="18" charset="0"/>
              <a:cs typeface="Times New Roman" panose="02020603050405020304" pitchFamily="18" charset="0"/>
            </a:endParaRPr>
          </a:p>
          <a:p>
            <a:pPr algn="just"/>
            <a:r>
              <a:rPr lang="uk-UA" sz="1600" dirty="0" smtClean="0">
                <a:latin typeface="Times New Roman" panose="02020603050405020304" pitchFamily="18" charset="0"/>
                <a:cs typeface="Times New Roman" panose="02020603050405020304" pitchFamily="18" charset="0"/>
              </a:rPr>
              <a:t>регулювання </a:t>
            </a:r>
            <a:r>
              <a:rPr lang="uk-UA" sz="1600" dirty="0">
                <a:latin typeface="Times New Roman" panose="02020603050405020304" pitchFamily="18" charset="0"/>
                <a:cs typeface="Times New Roman" panose="02020603050405020304" pitchFamily="18" charset="0"/>
              </a:rPr>
              <a:t>проведення загальних зборів, </a:t>
            </a:r>
            <a:endParaRPr lang="uk-UA" sz="1600" dirty="0" smtClean="0">
              <a:latin typeface="Times New Roman" panose="02020603050405020304" pitchFamily="18" charset="0"/>
              <a:cs typeface="Times New Roman" panose="02020603050405020304" pitchFamily="18" charset="0"/>
            </a:endParaRPr>
          </a:p>
          <a:p>
            <a:pPr algn="just"/>
            <a:r>
              <a:rPr lang="uk-UA" sz="1600" dirty="0" smtClean="0">
                <a:latin typeface="Times New Roman" panose="02020603050405020304" pitchFamily="18" charset="0"/>
                <a:cs typeface="Times New Roman" panose="02020603050405020304" pitchFamily="18" charset="0"/>
              </a:rPr>
              <a:t>формування </a:t>
            </a:r>
            <a:r>
              <a:rPr lang="uk-UA" sz="1600" dirty="0">
                <a:latin typeface="Times New Roman" panose="02020603050405020304" pitchFamily="18" charset="0"/>
                <a:cs typeface="Times New Roman" panose="02020603050405020304" pitchFamily="18" charset="0"/>
              </a:rPr>
              <a:t>органів управління між загальними зборами та надання їм певних повноважень, </a:t>
            </a:r>
            <a:endParaRPr lang="uk-UA" sz="1600" dirty="0" smtClean="0">
              <a:latin typeface="Times New Roman" panose="02020603050405020304" pitchFamily="18" charset="0"/>
              <a:cs typeface="Times New Roman" panose="02020603050405020304" pitchFamily="18" charset="0"/>
            </a:endParaRPr>
          </a:p>
          <a:p>
            <a:pPr algn="just"/>
            <a:r>
              <a:rPr lang="uk-UA" sz="1600" dirty="0" smtClean="0">
                <a:latin typeface="Times New Roman" panose="02020603050405020304" pitchFamily="18" charset="0"/>
                <a:cs typeface="Times New Roman" panose="02020603050405020304" pitchFamily="18" charset="0"/>
              </a:rPr>
              <a:t>робота </a:t>
            </a:r>
            <a:r>
              <a:rPr lang="uk-UA" sz="1600" dirty="0">
                <a:latin typeface="Times New Roman" panose="02020603050405020304" pitchFamily="18" charset="0"/>
                <a:cs typeface="Times New Roman" panose="02020603050405020304" pitchFamily="18" charset="0"/>
              </a:rPr>
              <a:t>з фінансовими посередниками, </a:t>
            </a:r>
            <a:endParaRPr lang="uk-UA" sz="1600" dirty="0" smtClean="0">
              <a:latin typeface="Times New Roman" panose="02020603050405020304" pitchFamily="18" charset="0"/>
              <a:cs typeface="Times New Roman" panose="02020603050405020304" pitchFamily="18" charset="0"/>
            </a:endParaRPr>
          </a:p>
          <a:p>
            <a:pPr algn="just"/>
            <a:r>
              <a:rPr lang="uk-UA" sz="1600" dirty="0" smtClean="0">
                <a:latin typeface="Times New Roman" panose="02020603050405020304" pitchFamily="18" charset="0"/>
                <a:cs typeface="Times New Roman" panose="02020603050405020304" pitchFamily="18" charset="0"/>
              </a:rPr>
              <a:t>організація </a:t>
            </a:r>
            <a:r>
              <a:rPr lang="uk-UA" sz="1600" dirty="0">
                <a:latin typeface="Times New Roman" panose="02020603050405020304" pitchFamily="18" charset="0"/>
                <a:cs typeface="Times New Roman" panose="02020603050405020304" pitchFamily="18" charset="0"/>
              </a:rPr>
              <a:t>депозитарної та реєстраційної діяльності, </a:t>
            </a:r>
            <a:endParaRPr lang="uk-UA" sz="1600" dirty="0" smtClean="0">
              <a:latin typeface="Times New Roman" panose="02020603050405020304" pitchFamily="18" charset="0"/>
              <a:cs typeface="Times New Roman" panose="02020603050405020304" pitchFamily="18" charset="0"/>
            </a:endParaRPr>
          </a:p>
          <a:p>
            <a:pPr algn="just"/>
            <a:r>
              <a:rPr lang="uk-UA" sz="1600" dirty="0" smtClean="0">
                <a:latin typeface="Times New Roman" panose="02020603050405020304" pitchFamily="18" charset="0"/>
                <a:cs typeface="Times New Roman" panose="02020603050405020304" pitchFamily="18" charset="0"/>
              </a:rPr>
              <a:t>організація </a:t>
            </a:r>
            <a:r>
              <a:rPr lang="uk-UA" sz="1600" dirty="0">
                <a:latin typeface="Times New Roman" panose="02020603050405020304" pitchFamily="18" charset="0"/>
                <a:cs typeface="Times New Roman" panose="02020603050405020304" pitchFamily="18" charset="0"/>
              </a:rPr>
              <a:t>виплати дивідендів, </a:t>
            </a:r>
            <a:endParaRPr lang="uk-UA" sz="1600" dirty="0" smtClean="0">
              <a:latin typeface="Times New Roman" panose="02020603050405020304" pitchFamily="18" charset="0"/>
              <a:cs typeface="Times New Roman" panose="02020603050405020304" pitchFamily="18" charset="0"/>
            </a:endParaRPr>
          </a:p>
          <a:p>
            <a:pPr algn="just"/>
            <a:r>
              <a:rPr lang="uk-UA" sz="1600" dirty="0" smtClean="0">
                <a:latin typeface="Times New Roman" panose="02020603050405020304" pitchFamily="18" charset="0"/>
                <a:cs typeface="Times New Roman" panose="02020603050405020304" pitchFamily="18" charset="0"/>
              </a:rPr>
              <a:t>ознайомлення </a:t>
            </a:r>
            <a:r>
              <a:rPr lang="uk-UA" sz="1600" dirty="0">
                <a:latin typeface="Times New Roman" panose="02020603050405020304" pitchFamily="18" charset="0"/>
                <a:cs typeface="Times New Roman" panose="02020603050405020304" pitchFamily="18" charset="0"/>
              </a:rPr>
              <a:t>акціонерів з інформацією, </a:t>
            </a:r>
            <a:endParaRPr lang="uk-UA" sz="1600" dirty="0" smtClean="0">
              <a:latin typeface="Times New Roman" panose="02020603050405020304" pitchFamily="18" charset="0"/>
              <a:cs typeface="Times New Roman" panose="02020603050405020304" pitchFamily="18" charset="0"/>
            </a:endParaRPr>
          </a:p>
          <a:p>
            <a:pPr algn="just"/>
            <a:r>
              <a:rPr lang="uk-UA" sz="1600" dirty="0" smtClean="0">
                <a:latin typeface="Times New Roman" panose="02020603050405020304" pitchFamily="18" charset="0"/>
                <a:cs typeface="Times New Roman" panose="02020603050405020304" pitchFamily="18" charset="0"/>
              </a:rPr>
              <a:t>реорганізація </a:t>
            </a:r>
            <a:r>
              <a:rPr lang="uk-UA" sz="1600" dirty="0">
                <a:latin typeface="Times New Roman" panose="02020603050405020304" pitchFamily="18" charset="0"/>
                <a:cs typeface="Times New Roman" panose="02020603050405020304" pitchFamily="18" charset="0"/>
              </a:rPr>
              <a:t>корпорації тощо. </a:t>
            </a:r>
            <a:endParaRPr lang="uk-UA" sz="1600" dirty="0" smtClean="0">
              <a:latin typeface="Times New Roman" panose="02020603050405020304" pitchFamily="18" charset="0"/>
              <a:cs typeface="Times New Roman" panose="02020603050405020304" pitchFamily="18" charset="0"/>
            </a:endParaRPr>
          </a:p>
          <a:p>
            <a:pPr marL="0" indent="0" algn="just">
              <a:buNone/>
            </a:pPr>
            <a:r>
              <a:rPr lang="uk-UA" sz="1600" dirty="0" smtClean="0">
                <a:latin typeface="Times New Roman" panose="02020603050405020304" pitchFamily="18" charset="0"/>
                <a:cs typeface="Times New Roman" panose="02020603050405020304" pitchFamily="18" charset="0"/>
              </a:rPr>
              <a:t>Зрозуміло</a:t>
            </a:r>
            <a:r>
              <a:rPr lang="uk-UA" sz="1600" dirty="0">
                <a:latin typeface="Times New Roman" panose="02020603050405020304" pitchFamily="18" charset="0"/>
                <a:cs typeface="Times New Roman" panose="02020603050405020304" pitchFamily="18" charset="0"/>
              </a:rPr>
              <a:t>, що вказані вище функції корпоративного управління не є вичерпними, але в основному існують у таких видах і напрямах.</a:t>
            </a:r>
            <a:endParaRPr lang="ru-RU" sz="1600" dirty="0">
              <a:latin typeface="Times New Roman" panose="02020603050405020304" pitchFamily="18" charset="0"/>
              <a:cs typeface="Times New Roman" panose="02020603050405020304" pitchFamily="18" charset="0"/>
            </a:endParaRPr>
          </a:p>
          <a:p>
            <a:endParaRPr lang="ru-RU"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99392"/>
            <a:ext cx="9144000" cy="638944"/>
          </a:xfrm>
        </p:spPr>
        <p:txBody>
          <a:bodyPr>
            <a:normAutofit/>
          </a:bodyPr>
          <a:lstStyle/>
          <a:p>
            <a:pPr algn="ctr"/>
            <a:r>
              <a:rPr lang="uk-UA" sz="2800" b="1" i="1" dirty="0" smtClean="0">
                <a:latin typeface="Times New Roman" panose="02020603050405020304" pitchFamily="18" charset="0"/>
                <a:cs typeface="Times New Roman" panose="02020603050405020304" pitchFamily="18" charset="0"/>
              </a:rPr>
              <a:t>Типи корпоративних підприємств</a:t>
            </a:r>
            <a:endParaRPr lang="uk-UA" sz="2800" b="1" i="1"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12646" y="539552"/>
            <a:ext cx="9144000" cy="6318448"/>
          </a:xfrm>
        </p:spPr>
        <p:txBody>
          <a:bodyPr>
            <a:noAutofit/>
          </a:bodyPr>
          <a:lstStyle/>
          <a:p>
            <a:pPr marL="0" indent="0">
              <a:buNone/>
            </a:pPr>
            <a:r>
              <a:rPr lang="uk-UA" sz="1400" dirty="0" smtClean="0">
                <a:latin typeface="Times New Roman" panose="02020603050405020304" pitchFamily="18" charset="0"/>
                <a:cs typeface="Times New Roman" panose="02020603050405020304" pitchFamily="18" charset="0"/>
              </a:rPr>
              <a:t>Класифікацію корпоративних підприємств можна зобразити наступним чином:</a:t>
            </a:r>
          </a:p>
          <a:p>
            <a:pPr lvl="0" algn="just" fontAlgn="base"/>
            <a:r>
              <a:rPr lang="uk-UA" sz="1400" b="1" i="1" dirty="0" smtClean="0">
                <a:latin typeface="Times New Roman" panose="02020603050405020304" pitchFamily="18" charset="0"/>
                <a:cs typeface="Times New Roman" panose="02020603050405020304" pitchFamily="18" charset="0"/>
              </a:rPr>
              <a:t>За ступенем обґрунтування очікуваної ефективності</a:t>
            </a:r>
            <a:r>
              <a:rPr lang="uk-UA" sz="1400" i="1" dirty="0" smtClean="0">
                <a:latin typeface="Times New Roman" panose="02020603050405020304" pitchFamily="18" charset="0"/>
                <a:cs typeface="Times New Roman" panose="02020603050405020304" pitchFamily="18" charset="0"/>
              </a:rPr>
              <a:t>:</a:t>
            </a:r>
            <a:endParaRPr lang="uk-UA" sz="1400" dirty="0" smtClean="0">
              <a:latin typeface="Times New Roman" panose="02020603050405020304" pitchFamily="18" charset="0"/>
              <a:cs typeface="Times New Roman" panose="02020603050405020304" pitchFamily="18" charset="0"/>
            </a:endParaRPr>
          </a:p>
          <a:p>
            <a:pPr marL="0" indent="0" algn="just">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ті, що не мають попередніх маркетингових і техніко-економічних розрахунків;</a:t>
            </a:r>
          </a:p>
          <a:p>
            <a:pPr marL="0" indent="0" algn="just">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ті, що мають установчі документі і крім цього розрахунки очікуваної ефективності (переважно формального характеру);</a:t>
            </a:r>
          </a:p>
          <a:p>
            <a:pPr marL="0" indent="0" algn="just">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ті, що мають повні і якісні техніко-економічні обґрунтування.</a:t>
            </a:r>
          </a:p>
          <a:p>
            <a:pPr lvl="0" algn="just" fontAlgn="base"/>
            <a:r>
              <a:rPr lang="uk-UA" sz="1400" b="1" i="1" dirty="0" smtClean="0">
                <a:latin typeface="Times New Roman" panose="02020603050405020304" pitchFamily="18" charset="0"/>
                <a:cs typeface="Times New Roman" panose="02020603050405020304" pitchFamily="18" charset="0"/>
              </a:rPr>
              <a:t>За ступенем </a:t>
            </a:r>
            <a:r>
              <a:rPr lang="uk-UA" sz="1400" b="1" i="1" dirty="0" err="1" smtClean="0">
                <a:latin typeface="Times New Roman" panose="02020603050405020304" pitchFamily="18" charset="0"/>
                <a:cs typeface="Times New Roman" panose="02020603050405020304" pitchFamily="18" charset="0"/>
              </a:rPr>
              <a:t>взаємоучасті</a:t>
            </a:r>
            <a:r>
              <a:rPr lang="uk-UA" sz="1400" b="1" i="1" dirty="0" smtClean="0">
                <a:latin typeface="Times New Roman" panose="02020603050405020304" pitchFamily="18" charset="0"/>
                <a:cs typeface="Times New Roman" panose="02020603050405020304" pitchFamily="18" charset="0"/>
              </a:rPr>
              <a:t> в капіталі:</a:t>
            </a:r>
            <a:endParaRPr lang="uk-UA" sz="1400" b="1" dirty="0" smtClean="0">
              <a:latin typeface="Times New Roman" panose="02020603050405020304" pitchFamily="18" charset="0"/>
              <a:cs typeface="Times New Roman" panose="02020603050405020304" pitchFamily="18" charset="0"/>
            </a:endParaRPr>
          </a:p>
          <a:p>
            <a:pPr marL="0" indent="0" algn="just">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повністю об’єднані активи (повне злиття);</a:t>
            </a:r>
          </a:p>
          <a:p>
            <a:pPr marL="0" indent="0" algn="just">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об’єднали свій капітал під егідою материнської (холдингової) компанії в обсязі контрольного або блокуючого пакету;</a:t>
            </a:r>
          </a:p>
          <a:p>
            <a:pPr marL="0" indent="0" algn="just">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частково об’єднали активи з метою участі в органах управління групою, але без вирішального голосу;</a:t>
            </a:r>
          </a:p>
          <a:p>
            <a:pPr marL="0" indent="0" algn="just">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ведуть спільну діяльність на основі механізмів довірчого управління;</a:t>
            </a:r>
          </a:p>
          <a:p>
            <a:pPr marL="0" indent="0" algn="just">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організовують діяльність з використанням «м’яких» (узгоджувальних) форм без включення механізмів консолідації капіталів.</a:t>
            </a:r>
          </a:p>
          <a:p>
            <a:pPr lvl="0" algn="just" fontAlgn="base"/>
            <a:r>
              <a:rPr lang="uk-UA" sz="1400" b="1" i="1" dirty="0" smtClean="0">
                <a:latin typeface="Times New Roman" panose="02020603050405020304" pitchFamily="18" charset="0"/>
                <a:cs typeface="Times New Roman" panose="02020603050405020304" pitchFamily="18" charset="0"/>
              </a:rPr>
              <a:t>За роллю держави у їх утворенні:</a:t>
            </a:r>
            <a:endParaRPr lang="uk-UA" sz="1400" b="1" dirty="0" smtClean="0">
              <a:latin typeface="Times New Roman" panose="02020603050405020304" pitchFamily="18" charset="0"/>
              <a:cs typeface="Times New Roman" panose="02020603050405020304" pitchFamily="18" charset="0"/>
            </a:endParaRPr>
          </a:p>
          <a:p>
            <a:pPr marL="0" indent="0" algn="just">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сформовані шляхом внесення частини державної власності у статутний капітал створеної юридичної особи;</a:t>
            </a:r>
          </a:p>
          <a:p>
            <a:pPr marL="0" indent="0" algn="just">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створені на основі передачі державної власності в довірче управління конкретної юридичної особи;</a:t>
            </a:r>
          </a:p>
          <a:p>
            <a:pPr marL="0" indent="0" algn="just">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санкціоновані певними рішеннями виконавчої влади з гарантією державної ресурсної підтримки;</a:t>
            </a:r>
          </a:p>
          <a:p>
            <a:pPr marL="0" indent="0" algn="just">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санкціоновані певними рішеннями виконавчої влади, але без державних гарантій.</a:t>
            </a:r>
          </a:p>
          <a:p>
            <a:pPr lvl="0" fontAlgn="base"/>
            <a:r>
              <a:rPr lang="uk-UA" sz="1400" b="1" i="1" dirty="0" smtClean="0">
                <a:latin typeface="Times New Roman" panose="02020603050405020304" pitchFamily="18" charset="0"/>
                <a:cs typeface="Times New Roman" panose="02020603050405020304" pitchFamily="18" charset="0"/>
              </a:rPr>
              <a:t>За цільовими установками</a:t>
            </a:r>
            <a:r>
              <a:rPr lang="uk-UA" sz="1400" i="1" dirty="0" smtClean="0">
                <a:latin typeface="Times New Roman" panose="02020603050405020304" pitchFamily="18" charset="0"/>
                <a:cs typeface="Times New Roman" panose="02020603050405020304" pitchFamily="18" charset="0"/>
              </a:rPr>
              <a:t>:</a:t>
            </a:r>
            <a:endParaRPr lang="uk-UA" sz="1400" dirty="0" smtClean="0">
              <a:latin typeface="Times New Roman" panose="02020603050405020304" pitchFamily="18" charset="0"/>
              <a:cs typeface="Times New Roman" panose="02020603050405020304" pitchFamily="18" charset="0"/>
            </a:endParaRPr>
          </a:p>
          <a:p>
            <a:pPr marL="0" indent="0">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нарощування обсягів виробництва і реалізації в межах номенклатури;</a:t>
            </a:r>
          </a:p>
          <a:p>
            <a:pPr marL="0" indent="0">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реалізація диверсифікованої номенклатури продукції на ринках, що розширюються;</a:t>
            </a:r>
          </a:p>
          <a:p>
            <a:pPr marL="0" indent="0">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збільшення експорту вітчизняних товарів або випуску </a:t>
            </a:r>
            <a:r>
              <a:rPr lang="uk-UA" sz="1400" dirty="0" err="1" smtClean="0">
                <a:latin typeface="Times New Roman" panose="02020603050405020304" pitchFamily="18" charset="0"/>
                <a:cs typeface="Times New Roman" panose="02020603050405020304" pitchFamily="18" charset="0"/>
              </a:rPr>
              <a:t>імпортозамінюючої</a:t>
            </a:r>
            <a:r>
              <a:rPr lang="uk-UA" sz="1400" dirty="0" smtClean="0">
                <a:latin typeface="Times New Roman" panose="02020603050405020304" pitchFamily="18" charset="0"/>
                <a:cs typeface="Times New Roman" panose="02020603050405020304" pitchFamily="18" charset="0"/>
              </a:rPr>
              <a:t> продукції;</a:t>
            </a:r>
          </a:p>
          <a:p>
            <a:pPr marL="0" indent="0">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економії фінансових витрат (у виробництві, управлінні);</a:t>
            </a:r>
          </a:p>
          <a:p>
            <a:pPr marL="0" indent="0">
              <a:buNone/>
            </a:pPr>
            <a:r>
              <a:rPr lang="uk-UA" sz="1400" b="1" dirty="0" smtClean="0">
                <a:latin typeface="Times New Roman" panose="02020603050405020304" pitchFamily="18" charset="0"/>
                <a:cs typeface="Times New Roman" panose="02020603050405020304" pitchFamily="18" charset="0"/>
              </a:rPr>
              <a:t>—</a:t>
            </a:r>
            <a:r>
              <a:rPr lang="uk-UA" sz="1400" dirty="0" smtClean="0">
                <a:latin typeface="Times New Roman" panose="02020603050405020304" pitchFamily="18" charset="0"/>
                <a:cs typeface="Times New Roman" panose="02020603050405020304" pitchFamily="18" charset="0"/>
              </a:rPr>
              <a:t> реалізації завдань цільових і державних науково-технічних програм, виконання поставок для державних потреб.</a:t>
            </a:r>
          </a:p>
          <a:p>
            <a:pPr marL="0" indent="0" algn="just">
              <a:buNone/>
            </a:pPr>
            <a:endParaRPr lang="uk-UA" sz="1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043940"/>
            <a:ext cx="9036685" cy="5814060"/>
          </a:xfrm>
        </p:spPr>
        <p:txBody>
          <a:bodyPr>
            <a:normAutofit fontScale="62500" lnSpcReduction="20000"/>
          </a:bodyPr>
          <a:lstStyle/>
          <a:p>
            <a:pPr lvl="0" algn="just" fontAlgn="base"/>
            <a:r>
              <a:rPr lang="uk-UA" b="1" i="1" dirty="0" smtClean="0">
                <a:latin typeface="Times New Roman" panose="02020603050405020304" pitchFamily="18" charset="0"/>
                <a:cs typeface="Times New Roman" panose="02020603050405020304" pitchFamily="18" charset="0"/>
              </a:rPr>
              <a:t>За мотивацією свого ресурсного забезпечення:</a:t>
            </a:r>
            <a:endParaRPr lang="uk-UA" b="1" dirty="0" smtClean="0">
              <a:latin typeface="Times New Roman" panose="02020603050405020304" pitchFamily="18" charset="0"/>
              <a:cs typeface="Times New Roman" panose="02020603050405020304" pitchFamily="18" charset="0"/>
            </a:endParaRPr>
          </a:p>
          <a:p>
            <a:pPr marL="0" indent="0" algn="just">
              <a:buNone/>
            </a:pPr>
            <a:r>
              <a:rPr lang="uk-UA" b="1"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використання власних (консолідованих) фінансових ресурсів;</a:t>
            </a:r>
          </a:p>
          <a:p>
            <a:pPr marL="0" indent="0" algn="just">
              <a:buNone/>
            </a:pPr>
            <a:r>
              <a:rPr lang="uk-UA" b="1"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залучення (шляхом випуску цінних паперів, збільшення залогової вартості корпорації, реалізації механізмів солідарної відповідальності) додаткових (зовнішніх) фінансових ресурсів;</a:t>
            </a:r>
          </a:p>
          <a:p>
            <a:pPr marL="0" indent="0" algn="just">
              <a:buNone/>
            </a:pPr>
            <a:r>
              <a:rPr lang="uk-UA" b="1"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залучення фінансового капіталу кредитних організацій-учасників; </a:t>
            </a:r>
            <a:r>
              <a:rPr lang="uk-UA" b="1"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отримання державної ресурсної підтримки.</a:t>
            </a:r>
          </a:p>
          <a:p>
            <a:pPr lvl="0" algn="just" fontAlgn="base"/>
            <a:r>
              <a:rPr lang="uk-UA" b="1" i="1" dirty="0" smtClean="0">
                <a:latin typeface="Times New Roman" panose="02020603050405020304" pitchFamily="18" charset="0"/>
                <a:cs typeface="Times New Roman" panose="02020603050405020304" pitchFamily="18" charset="0"/>
              </a:rPr>
              <a:t>За характером діяльності підприємств-лідерів:</a:t>
            </a:r>
            <a:endParaRPr lang="uk-UA" b="1" dirty="0" smtClean="0">
              <a:latin typeface="Times New Roman" panose="02020603050405020304" pitchFamily="18" charset="0"/>
              <a:cs typeface="Times New Roman" panose="02020603050405020304" pitchFamily="18" charset="0"/>
            </a:endParaRPr>
          </a:p>
          <a:p>
            <a:pPr marL="0" indent="0" algn="just">
              <a:buNone/>
            </a:pPr>
            <a:r>
              <a:rPr lang="uk-UA" b="1"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не мають явного лідера (внаслідок рівних внесків у спільний капітал);</a:t>
            </a:r>
          </a:p>
          <a:p>
            <a:pPr marL="0" indent="0" algn="just">
              <a:buNone/>
            </a:pPr>
            <a:r>
              <a:rPr lang="uk-UA" b="1"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мають в якості лідера базове промислове підприємство або конструкторську організацію;</a:t>
            </a:r>
          </a:p>
          <a:p>
            <a:pPr marL="0" indent="0" algn="just">
              <a:buNone/>
            </a:pPr>
            <a:r>
              <a:rPr lang="uk-UA" b="1"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лідирує фінансово-кредитна структура;</a:t>
            </a:r>
          </a:p>
          <a:p>
            <a:pPr marL="0" indent="0" algn="just">
              <a:buNone/>
            </a:pPr>
            <a:r>
              <a:rPr lang="uk-UA" b="1"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висувають на роль лідера збутову (торгову) організацію.</a:t>
            </a:r>
          </a:p>
          <a:p>
            <a:pPr lvl="0" algn="just" fontAlgn="base"/>
            <a:r>
              <a:rPr lang="uk-UA" b="1" i="1" dirty="0" smtClean="0">
                <a:latin typeface="Times New Roman" panose="02020603050405020304" pitchFamily="18" charset="0"/>
                <a:cs typeface="Times New Roman" panose="02020603050405020304" pitchFamily="18" charset="0"/>
              </a:rPr>
              <a:t>За ступенем консолідації майна в рамках створеної центральної (управляючої) компанії:</a:t>
            </a:r>
            <a:endParaRPr lang="uk-UA" b="1" dirty="0" smtClean="0">
              <a:latin typeface="Times New Roman" panose="02020603050405020304" pitchFamily="18" charset="0"/>
              <a:cs typeface="Times New Roman" panose="02020603050405020304" pitchFamily="18" charset="0"/>
            </a:endParaRPr>
          </a:p>
          <a:p>
            <a:pPr marL="0" indent="0" algn="just">
              <a:buNone/>
            </a:pPr>
            <a:r>
              <a:rPr lang="uk-UA" b="1"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ті, що консолідують капітал в розмірі, достатньому для налагодження ефективної діяльності центральної компанії з точки зору самофінансування, гарантування залучення зовнішніх інвестицій для спільних проектів, створення необхідної інформаційної інфраструктури тощо;</a:t>
            </a:r>
          </a:p>
          <a:p>
            <a:pPr marL="0" indent="0" algn="just">
              <a:buNone/>
            </a:pPr>
            <a:r>
              <a:rPr lang="uk-UA" b="1"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ті, що консолідують капітал в розмірі, необхідному для формальної реєстрації центральної компанії втому чи іншому правовому статусі.</a:t>
            </a:r>
          </a:p>
          <a:p>
            <a:pPr lvl="0" algn="just" fontAlgn="base"/>
            <a:r>
              <a:rPr lang="uk-UA" b="1" i="1" dirty="0" smtClean="0">
                <a:latin typeface="Times New Roman" panose="02020603050405020304" pitchFamily="18" charset="0"/>
                <a:cs typeface="Times New Roman" panose="02020603050405020304" pitchFamily="18" charset="0"/>
              </a:rPr>
              <a:t>За глибиною реалізації принципів інтегровано-корпоративного управління:</a:t>
            </a:r>
            <a:endParaRPr lang="uk-UA" b="1" dirty="0" smtClean="0">
              <a:latin typeface="Times New Roman" panose="02020603050405020304" pitchFamily="18" charset="0"/>
              <a:cs typeface="Times New Roman" panose="02020603050405020304" pitchFamily="18" charset="0"/>
            </a:endParaRPr>
          </a:p>
          <a:p>
            <a:pPr marL="0" indent="0" algn="just">
              <a:buNone/>
            </a:pPr>
            <a:r>
              <a:rPr lang="uk-UA" b="1"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ті, що фактично реалізовують корпоративні плани (програми) спільної діяльності, засновані на єдиних інформаційно-аналітичних і облікових процедурах і експертизі з боку органів управління об’єднання у цілому;</a:t>
            </a:r>
          </a:p>
          <a:p>
            <a:pPr marL="0" indent="0" algn="just">
              <a:buNone/>
            </a:pPr>
            <a:r>
              <a:rPr lang="uk-UA" b="1"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ті, що виконують тільки окремі функції (елементи) інтегрованого управління, які не охоплюють діяльність всіх учасників об’єднання і сукупності їх задач;</a:t>
            </a:r>
          </a:p>
          <a:p>
            <a:pPr marL="0" indent="0" algn="just">
              <a:buNone/>
            </a:pPr>
            <a:r>
              <a:rPr lang="uk-UA" b="1" dirty="0" smtClean="0">
                <a:latin typeface="Times New Roman" panose="02020603050405020304" pitchFamily="18" charset="0"/>
                <a:cs typeface="Times New Roman" panose="02020603050405020304" pitchFamily="18" charset="0"/>
              </a:rPr>
              <a:t>—</a:t>
            </a:r>
            <a:r>
              <a:rPr lang="uk-UA" dirty="0" smtClean="0">
                <a:latin typeface="Times New Roman" panose="02020603050405020304" pitchFamily="18" charset="0"/>
                <a:cs typeface="Times New Roman" panose="02020603050405020304" pitchFamily="18" charset="0"/>
              </a:rPr>
              <a:t> на практиці не керуються в роботі загально-корпоративними планами (програмами).</a:t>
            </a:r>
          </a:p>
          <a:p>
            <a:pPr algn="just"/>
            <a:endParaRPr lang="uk-UA"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1052736"/>
            <a:ext cx="8229600" cy="5271864"/>
          </a:xfrm>
        </p:spPr>
        <p:txBody>
          <a:bodyPr>
            <a:normAutofit/>
          </a:bodyPr>
          <a:lstStyle/>
          <a:p>
            <a:pPr marL="0" indent="0" algn="ctr">
              <a:buNone/>
            </a:pPr>
            <a:r>
              <a:rPr lang="uk-UA" sz="1800" b="1" i="1" dirty="0">
                <a:latin typeface="Times New Roman" panose="02020603050405020304" pitchFamily="18" charset="0"/>
                <a:cs typeface="Times New Roman" panose="02020603050405020304" pitchFamily="18" charset="0"/>
              </a:rPr>
              <a:t>Існує декілька типів корпорацій:</a:t>
            </a:r>
            <a:endParaRPr lang="ru-RU" sz="1800" b="1" i="1" dirty="0">
              <a:latin typeface="Times New Roman" panose="02020603050405020304" pitchFamily="18" charset="0"/>
              <a:cs typeface="Times New Roman" panose="02020603050405020304" pitchFamily="18" charset="0"/>
            </a:endParaRPr>
          </a:p>
          <a:p>
            <a:pPr lvl="0" algn="just"/>
            <a:r>
              <a:rPr lang="uk-UA" sz="1500" b="1" i="1" dirty="0">
                <a:latin typeface="Times New Roman" panose="02020603050405020304" pitchFamily="18" charset="0"/>
                <a:cs typeface="Times New Roman" panose="02020603050405020304" pitchFamily="18" charset="0"/>
              </a:rPr>
              <a:t>державна корпорація</a:t>
            </a:r>
            <a:r>
              <a:rPr lang="uk-UA" sz="1500" dirty="0">
                <a:latin typeface="Times New Roman" panose="02020603050405020304" pitchFamily="18" charset="0"/>
                <a:cs typeface="Times New Roman" panose="02020603050405020304" pitchFamily="18" charset="0"/>
              </a:rPr>
              <a:t> – корпорація, яка знаходиться у власності уряду і створена для спеціальних державних </a:t>
            </a:r>
            <a:r>
              <a:rPr lang="uk-UA" sz="1500" dirty="0" smtClean="0">
                <a:latin typeface="Times New Roman" panose="02020603050405020304" pitchFamily="18" charset="0"/>
                <a:cs typeface="Times New Roman" panose="02020603050405020304" pitchFamily="18" charset="0"/>
              </a:rPr>
              <a:t>цілей;</a:t>
            </a:r>
            <a:endParaRPr lang="ru-RU" sz="1500" dirty="0" smtClean="0">
              <a:latin typeface="Times New Roman" panose="02020603050405020304" pitchFamily="18" charset="0"/>
              <a:cs typeface="Times New Roman" panose="02020603050405020304" pitchFamily="18" charset="0"/>
            </a:endParaRPr>
          </a:p>
          <a:p>
            <a:pPr lvl="0" algn="just"/>
            <a:r>
              <a:rPr lang="uk-UA" sz="1500" b="1" i="1" dirty="0" smtClean="0">
                <a:latin typeface="Times New Roman" panose="02020603050405020304" pitchFamily="18" charset="0"/>
                <a:cs typeface="Times New Roman" panose="02020603050405020304" pitchFamily="18" charset="0"/>
              </a:rPr>
              <a:t>приватна </a:t>
            </a:r>
            <a:r>
              <a:rPr lang="uk-UA" sz="1500" b="1" i="1" dirty="0">
                <a:latin typeface="Times New Roman" panose="02020603050405020304" pitchFamily="18" charset="0"/>
                <a:cs typeface="Times New Roman" panose="02020603050405020304" pitchFamily="18" charset="0"/>
              </a:rPr>
              <a:t>корпорація</a:t>
            </a:r>
            <a:r>
              <a:rPr lang="uk-UA" sz="1500" dirty="0">
                <a:latin typeface="Times New Roman" panose="02020603050405020304" pitchFamily="18" charset="0"/>
                <a:cs typeface="Times New Roman" panose="02020603050405020304" pitchFamily="18" charset="0"/>
              </a:rPr>
              <a:t> – компанія, власником якої є приватні особи або фірми;</a:t>
            </a:r>
            <a:endParaRPr lang="ru-RU" sz="1500" dirty="0">
              <a:latin typeface="Times New Roman" panose="02020603050405020304" pitchFamily="18" charset="0"/>
              <a:cs typeface="Times New Roman" panose="02020603050405020304" pitchFamily="18" charset="0"/>
            </a:endParaRPr>
          </a:p>
          <a:p>
            <a:pPr lvl="0" algn="just"/>
            <a:r>
              <a:rPr lang="uk-UA" sz="1500" b="1" i="1" dirty="0">
                <a:latin typeface="Times New Roman" panose="02020603050405020304" pitchFamily="18" charset="0"/>
                <a:cs typeface="Times New Roman" panose="02020603050405020304" pitchFamily="18" charset="0"/>
              </a:rPr>
              <a:t>некомерційна корпорація</a:t>
            </a:r>
            <a:r>
              <a:rPr lang="uk-UA" sz="1500" dirty="0">
                <a:latin typeface="Times New Roman" panose="02020603050405020304" pitchFamily="18" charset="0"/>
                <a:cs typeface="Times New Roman" panose="02020603050405020304" pitchFamily="18" charset="0"/>
              </a:rPr>
              <a:t> – компанія, власники якої мають обмежену відповідальність і основна мета діяльності є виконання послуг, а не отримання максимального </a:t>
            </a:r>
            <a:r>
              <a:rPr lang="uk-UA" sz="1500" dirty="0" smtClean="0">
                <a:latin typeface="Times New Roman" panose="02020603050405020304" pitchFamily="18" charset="0"/>
                <a:cs typeface="Times New Roman" panose="02020603050405020304" pitchFamily="18" charset="0"/>
              </a:rPr>
              <a:t>прибутку;</a:t>
            </a:r>
            <a:endParaRPr lang="ru-RU" sz="1500" dirty="0">
              <a:latin typeface="Times New Roman" panose="02020603050405020304" pitchFamily="18" charset="0"/>
              <a:cs typeface="Times New Roman" panose="02020603050405020304" pitchFamily="18" charset="0"/>
            </a:endParaRPr>
          </a:p>
          <a:p>
            <a:pPr lvl="0" algn="just"/>
            <a:r>
              <a:rPr lang="uk-UA" sz="1500" b="1" i="1" dirty="0">
                <a:latin typeface="Times New Roman" panose="02020603050405020304" pitchFamily="18" charset="0"/>
                <a:cs typeface="Times New Roman" panose="02020603050405020304" pitchFamily="18" charset="0"/>
              </a:rPr>
              <a:t>комерційна корпорація</a:t>
            </a:r>
            <a:r>
              <a:rPr lang="uk-UA" sz="1500" dirty="0">
                <a:latin typeface="Times New Roman" panose="02020603050405020304" pitchFamily="18" charset="0"/>
                <a:cs typeface="Times New Roman" panose="02020603050405020304" pitchFamily="18" charset="0"/>
              </a:rPr>
              <a:t> – компанія, мета діяльності є отримання прибутку;</a:t>
            </a:r>
            <a:endParaRPr lang="ru-RU" sz="1500" dirty="0">
              <a:latin typeface="Times New Roman" panose="02020603050405020304" pitchFamily="18" charset="0"/>
              <a:cs typeface="Times New Roman" panose="02020603050405020304" pitchFamily="18" charset="0"/>
            </a:endParaRPr>
          </a:p>
          <a:p>
            <a:pPr lvl="0" algn="just"/>
            <a:r>
              <a:rPr lang="uk-UA" sz="1500" b="1" i="1" dirty="0">
                <a:latin typeface="Times New Roman" panose="02020603050405020304" pitchFamily="18" charset="0"/>
                <a:cs typeface="Times New Roman" panose="02020603050405020304" pitchFamily="18" charset="0"/>
              </a:rPr>
              <a:t>корпорація </a:t>
            </a:r>
            <a:r>
              <a:rPr lang="uk-UA" sz="1500" b="1" i="1" dirty="0" smtClean="0">
                <a:latin typeface="Times New Roman" panose="02020603050405020304" pitchFamily="18" charset="0"/>
                <a:cs typeface="Times New Roman" panose="02020603050405020304" pitchFamily="18" charset="0"/>
              </a:rPr>
              <a:t>публічного </a:t>
            </a:r>
            <a:r>
              <a:rPr lang="uk-UA" sz="1500" b="1" i="1" dirty="0">
                <a:latin typeface="Times New Roman" panose="02020603050405020304" pitchFamily="18" charset="0"/>
                <a:cs typeface="Times New Roman" panose="02020603050405020304" pitchFamily="18" charset="0"/>
              </a:rPr>
              <a:t>типу</a:t>
            </a:r>
            <a:r>
              <a:rPr lang="uk-UA" sz="1500" dirty="0">
                <a:latin typeface="Times New Roman" panose="02020603050405020304" pitchFamily="18" charset="0"/>
                <a:cs typeface="Times New Roman" panose="02020603050405020304" pitchFamily="18" charset="0"/>
              </a:rPr>
              <a:t> – корпорація, яка активно розповсюджує акції на відкритих торгах, дає повний контроль над управлінням корпорацією;</a:t>
            </a:r>
            <a:endParaRPr lang="ru-RU" sz="1500" dirty="0">
              <a:latin typeface="Times New Roman" panose="02020603050405020304" pitchFamily="18" charset="0"/>
              <a:cs typeface="Times New Roman" panose="02020603050405020304" pitchFamily="18" charset="0"/>
            </a:endParaRPr>
          </a:p>
          <a:p>
            <a:pPr lvl="0" algn="just"/>
            <a:r>
              <a:rPr lang="uk-UA" sz="1500" b="1" i="1" dirty="0">
                <a:latin typeface="Times New Roman" panose="02020603050405020304" pitchFamily="18" charset="0"/>
                <a:cs typeface="Times New Roman" panose="02020603050405020304" pitchFamily="18" charset="0"/>
              </a:rPr>
              <a:t>корпорація </a:t>
            </a:r>
            <a:r>
              <a:rPr lang="uk-UA" sz="1500" b="1" i="1" dirty="0" smtClean="0">
                <a:latin typeface="Times New Roman" panose="02020603050405020304" pitchFamily="18" charset="0"/>
                <a:cs typeface="Times New Roman" panose="02020603050405020304" pitchFamily="18" charset="0"/>
              </a:rPr>
              <a:t>приватного </a:t>
            </a:r>
            <a:r>
              <a:rPr lang="uk-UA" sz="1500" b="1" i="1" dirty="0">
                <a:latin typeface="Times New Roman" panose="02020603050405020304" pitchFamily="18" charset="0"/>
                <a:cs typeface="Times New Roman" panose="02020603050405020304" pitchFamily="18" charset="0"/>
              </a:rPr>
              <a:t>типу</a:t>
            </a:r>
            <a:r>
              <a:rPr lang="uk-UA" sz="1500" dirty="0">
                <a:latin typeface="Times New Roman" panose="02020603050405020304" pitchFamily="18" charset="0"/>
                <a:cs typeface="Times New Roman" panose="02020603050405020304" pitchFamily="18" charset="0"/>
              </a:rPr>
              <a:t> – корпорація, яка не продає акції на відкритих торгах, а розповсюджує серед засновників, дає повний контроль над управлінням корпорацією.</a:t>
            </a:r>
            <a:endParaRPr lang="ru-RU" sz="1500" dirty="0">
              <a:latin typeface="Times New Roman" panose="02020603050405020304" pitchFamily="18" charset="0"/>
              <a:cs typeface="Times New Roman" panose="02020603050405020304" pitchFamily="18" charset="0"/>
            </a:endParaRPr>
          </a:p>
          <a:p>
            <a:pPr lvl="0" algn="just"/>
            <a:r>
              <a:rPr lang="uk-UA" sz="1500" b="1" i="1" dirty="0">
                <a:latin typeface="Times New Roman" panose="02020603050405020304" pitchFamily="18" charset="0"/>
                <a:cs typeface="Times New Roman" panose="02020603050405020304" pitchFamily="18" charset="0"/>
              </a:rPr>
              <a:t>корпорації з обмеженою відповідальністю</a:t>
            </a:r>
            <a:r>
              <a:rPr lang="uk-UA" sz="1500" dirty="0">
                <a:latin typeface="Times New Roman" panose="02020603050405020304" pitchFamily="18" charset="0"/>
                <a:cs typeface="Times New Roman" panose="02020603050405020304" pitchFamily="18" charset="0"/>
              </a:rPr>
              <a:t> </a:t>
            </a:r>
            <a:r>
              <a:rPr lang="uk-UA" sz="1500" dirty="0" smtClean="0">
                <a:latin typeface="Times New Roman" panose="02020603050405020304" pitchFamily="18" charset="0"/>
                <a:cs typeface="Times New Roman" panose="02020603050405020304" pitchFamily="18" charset="0"/>
              </a:rPr>
              <a:t>– корпорації </a:t>
            </a:r>
            <a:r>
              <a:rPr lang="uk-UA" sz="1500" dirty="0">
                <a:latin typeface="Times New Roman" panose="02020603050405020304" pitchFamily="18" charset="0"/>
                <a:cs typeface="Times New Roman" panose="02020603050405020304" pitchFamily="18" charset="0"/>
              </a:rPr>
              <a:t>та товариства з обмеженою відповідальністю (кількість акціонерів не обмежена, участь членів в управлінні не обмежена, строк існування не більше 30 років);</a:t>
            </a:r>
            <a:endParaRPr lang="ru-RU" sz="1500" dirty="0">
              <a:latin typeface="Times New Roman" panose="02020603050405020304" pitchFamily="18" charset="0"/>
              <a:cs typeface="Times New Roman" panose="02020603050405020304" pitchFamily="18" charset="0"/>
            </a:endParaRPr>
          </a:p>
          <a:p>
            <a:pPr lvl="0" algn="just"/>
            <a:r>
              <a:rPr lang="uk-UA" sz="1500" b="1" i="1" dirty="0">
                <a:latin typeface="Times New Roman" panose="02020603050405020304" pitchFamily="18" charset="0"/>
                <a:cs typeface="Times New Roman" panose="02020603050405020304" pitchFamily="18" charset="0"/>
              </a:rPr>
              <a:t>дочірня корпорація</a:t>
            </a:r>
            <a:r>
              <a:rPr lang="uk-UA" sz="1500" dirty="0">
                <a:latin typeface="Times New Roman" panose="02020603050405020304" pitchFamily="18" charset="0"/>
                <a:cs typeface="Times New Roman" panose="02020603050405020304" pitchFamily="18" charset="0"/>
              </a:rPr>
              <a:t> – компанія, капітал якої належить іншій корпорації;</a:t>
            </a:r>
            <a:endParaRPr lang="ru-RU" sz="1500" dirty="0">
              <a:latin typeface="Times New Roman" panose="02020603050405020304" pitchFamily="18" charset="0"/>
              <a:cs typeface="Times New Roman" panose="02020603050405020304" pitchFamily="18" charset="0"/>
            </a:endParaRPr>
          </a:p>
          <a:p>
            <a:pPr lvl="0" algn="just"/>
            <a:r>
              <a:rPr lang="uk-UA" sz="1500" b="1" i="1" dirty="0">
                <a:latin typeface="Times New Roman" panose="02020603050405020304" pitchFamily="18" charset="0"/>
                <a:cs typeface="Times New Roman" panose="02020603050405020304" pitchFamily="18" charset="0"/>
              </a:rPr>
              <a:t>материнська корпорація</a:t>
            </a:r>
            <a:r>
              <a:rPr lang="uk-UA" sz="1500" dirty="0">
                <a:latin typeface="Times New Roman" panose="02020603050405020304" pitchFamily="18" charset="0"/>
                <a:cs typeface="Times New Roman" panose="02020603050405020304" pitchFamily="18" charset="0"/>
              </a:rPr>
              <a:t> – компанія, яка володіє більшою частиною або всім обсягом акцій іншої компанії та приймає активну участь в управлінні;</a:t>
            </a:r>
            <a:endParaRPr lang="ru-RU" sz="1500" dirty="0">
              <a:latin typeface="Times New Roman" panose="02020603050405020304" pitchFamily="18" charset="0"/>
              <a:cs typeface="Times New Roman" panose="02020603050405020304" pitchFamily="18" charset="0"/>
            </a:endParaRPr>
          </a:p>
          <a:p>
            <a:pPr lvl="0" algn="just"/>
            <a:r>
              <a:rPr lang="uk-UA" sz="1500" b="1" i="1" dirty="0">
                <a:latin typeface="Times New Roman" panose="02020603050405020304" pitchFamily="18" charset="0"/>
                <a:cs typeface="Times New Roman" panose="02020603050405020304" pitchFamily="18" charset="0"/>
              </a:rPr>
              <a:t>холдингова корпорація</a:t>
            </a:r>
            <a:r>
              <a:rPr lang="uk-UA" sz="1500" dirty="0">
                <a:latin typeface="Times New Roman" panose="02020603050405020304" pitchFamily="18" charset="0"/>
                <a:cs typeface="Times New Roman" panose="02020603050405020304" pitchFamily="18" charset="0"/>
              </a:rPr>
              <a:t> – компанія, яка володіє більшою </a:t>
            </a:r>
            <a:r>
              <a:rPr lang="uk-UA" sz="1500" dirty="0" smtClean="0">
                <a:latin typeface="Times New Roman" panose="02020603050405020304" pitchFamily="18" charset="0"/>
                <a:cs typeface="Times New Roman" panose="02020603050405020304" pitchFamily="18" charset="0"/>
              </a:rPr>
              <a:t>частиною </a:t>
            </a:r>
            <a:r>
              <a:rPr lang="uk-UA" sz="1500" dirty="0">
                <a:latin typeface="Times New Roman" panose="02020603050405020304" pitchFamily="18" charset="0"/>
                <a:cs typeface="Times New Roman" panose="02020603050405020304" pitchFamily="18" charset="0"/>
              </a:rPr>
              <a:t>акцій іншої компанії, але не приймає участь в управлінні.</a:t>
            </a:r>
            <a:endParaRPr lang="ru-RU" sz="1500" dirty="0">
              <a:latin typeface="Times New Roman" panose="02020603050405020304" pitchFamily="18" charset="0"/>
              <a:cs typeface="Times New Roman" panose="02020603050405020304" pitchFamily="18" charset="0"/>
            </a:endParaRPr>
          </a:p>
          <a:p>
            <a:endParaRPr lang="ru-RU"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64" y="0"/>
            <a:ext cx="9144000" cy="1143000"/>
          </a:xfrm>
        </p:spPr>
        <p:txBody>
          <a:bodyPr>
            <a:normAutofit/>
          </a:bodyPr>
          <a:lstStyle/>
          <a:p>
            <a:pPr algn="ctr"/>
            <a:r>
              <a:rPr lang="uk-UA" sz="2800" b="1" dirty="0" smtClean="0">
                <a:latin typeface="Times New Roman" panose="02020603050405020304" pitchFamily="18" charset="0"/>
                <a:cs typeface="Times New Roman" panose="02020603050405020304" pitchFamily="18" charset="0"/>
              </a:rPr>
              <a:t>6. Сучасні системи та моделі корпоративного управління</a:t>
            </a:r>
            <a:endParaRPr lang="uk-UA" sz="2800" dirty="0"/>
          </a:p>
        </p:txBody>
      </p:sp>
      <p:sp>
        <p:nvSpPr>
          <p:cNvPr id="3" name="Объект 2"/>
          <p:cNvSpPr>
            <a:spLocks noGrp="1"/>
          </p:cNvSpPr>
          <p:nvPr>
            <p:ph idx="1"/>
          </p:nvPr>
        </p:nvSpPr>
        <p:spPr>
          <a:xfrm>
            <a:off x="0" y="1143000"/>
            <a:ext cx="9144000" cy="5715000"/>
          </a:xfrm>
        </p:spPr>
        <p:txBody>
          <a:bodyPr>
            <a:normAutofit/>
          </a:bodyPr>
          <a:lstStyle/>
          <a:p>
            <a:pPr algn="just"/>
            <a:r>
              <a:rPr lang="uk-UA" sz="1600" dirty="0" smtClean="0">
                <a:latin typeface="Times New Roman" panose="02020603050405020304" pitchFamily="18" charset="0"/>
                <a:cs typeface="Times New Roman" panose="02020603050405020304" pitchFamily="18" charset="0"/>
              </a:rPr>
              <a:t>Переважного поширення у світі набули </a:t>
            </a:r>
            <a:r>
              <a:rPr lang="uk-UA" sz="1600" b="1" dirty="0" smtClean="0">
                <a:latin typeface="Times New Roman" panose="02020603050405020304" pitchFamily="18" charset="0"/>
                <a:cs typeface="Times New Roman" panose="02020603050405020304" pitchFamily="18" charset="0"/>
              </a:rPr>
              <a:t>дві управлінські системи </a:t>
            </a:r>
            <a:r>
              <a:rPr lang="uk-UA" sz="1600" dirty="0" smtClean="0">
                <a:latin typeface="Times New Roman" panose="02020603050405020304" pitchFamily="18" charset="0"/>
                <a:cs typeface="Times New Roman" panose="02020603050405020304" pitchFamily="18" charset="0"/>
              </a:rPr>
              <a:t>корпоративного регулювання, які склались історично та економічно в тих чи інших країнах і характеризують основні підходи до проблеми повноважень і відповідно прийняття рішень та реалізації прав власності. Ці системи отримали назви </a:t>
            </a:r>
            <a:r>
              <a:rPr lang="uk-UA" sz="1600" b="1" dirty="0" err="1" smtClean="0">
                <a:latin typeface="Times New Roman" panose="02020603050405020304" pitchFamily="18" charset="0"/>
                <a:cs typeface="Times New Roman" panose="02020603050405020304" pitchFamily="18" charset="0"/>
              </a:rPr>
              <a:t>інсайдерських</a:t>
            </a:r>
            <a:r>
              <a:rPr lang="uk-UA" sz="1600" dirty="0" smtClean="0">
                <a:latin typeface="Times New Roman" panose="02020603050405020304" pitchFamily="18" charset="0"/>
                <a:cs typeface="Times New Roman" panose="02020603050405020304" pitchFamily="18" charset="0"/>
              </a:rPr>
              <a:t> та </a:t>
            </a:r>
            <a:r>
              <a:rPr lang="uk-UA" sz="1600" b="1" dirty="0" err="1" smtClean="0">
                <a:latin typeface="Times New Roman" panose="02020603050405020304" pitchFamily="18" charset="0"/>
                <a:cs typeface="Times New Roman" panose="02020603050405020304" pitchFamily="18" charset="0"/>
              </a:rPr>
              <a:t>аутсайдерських</a:t>
            </a:r>
            <a:r>
              <a:rPr lang="uk-UA" sz="1600" dirty="0" smtClean="0">
                <a:latin typeface="Times New Roman" panose="02020603050405020304" pitchFamily="18" charset="0"/>
                <a:cs typeface="Times New Roman" panose="02020603050405020304" pitchFamily="18" charset="0"/>
              </a:rPr>
              <a:t>. </a:t>
            </a:r>
          </a:p>
          <a:p>
            <a:pPr algn="just"/>
            <a:r>
              <a:rPr lang="uk-UA" sz="1600" b="1" i="1" dirty="0" err="1" smtClean="0">
                <a:latin typeface="Times New Roman" panose="02020603050405020304" pitchFamily="18" charset="0"/>
                <a:cs typeface="Times New Roman" panose="02020603050405020304" pitchFamily="18" charset="0"/>
              </a:rPr>
              <a:t>Інсайдерські</a:t>
            </a:r>
            <a:r>
              <a:rPr lang="uk-UA" sz="1600" b="1" i="1" dirty="0" smtClean="0">
                <a:latin typeface="Times New Roman" panose="02020603050405020304" pitchFamily="18" charset="0"/>
                <a:cs typeface="Times New Roman" panose="02020603050405020304" pitchFamily="18" charset="0"/>
              </a:rPr>
              <a:t> системи </a:t>
            </a:r>
            <a:r>
              <a:rPr lang="uk-UA" sz="1600" dirty="0" smtClean="0">
                <a:latin typeface="Times New Roman" panose="02020603050405020304" pitchFamily="18" charset="0"/>
                <a:cs typeface="Times New Roman" panose="02020603050405020304" pitchFamily="18" charset="0"/>
              </a:rPr>
              <a:t>управління існують у разі, коли власність сконцентрована в руках кількох осіб, які володіють великими частками корпоративного майна. У цьому випадку значна частина функцій управління здійснюється цими (юридичними чи фізичними) особами і менеджмент перебуває під їх прямим впливом. Характерним є те, що інсайдери є водночас і акціонерами, і менеджерами таких корпорацій. </a:t>
            </a:r>
          </a:p>
          <a:p>
            <a:pPr algn="just"/>
            <a:r>
              <a:rPr lang="uk-UA" sz="1600" b="1" i="1" dirty="0" err="1" smtClean="0">
                <a:latin typeface="Times New Roman" panose="02020603050405020304" pitchFamily="18" charset="0"/>
                <a:cs typeface="Times New Roman" panose="02020603050405020304" pitchFamily="18" charset="0"/>
              </a:rPr>
              <a:t>Аутсайдерські</a:t>
            </a:r>
            <a:r>
              <a:rPr lang="uk-UA" sz="1600" b="1" i="1" dirty="0" smtClean="0">
                <a:latin typeface="Times New Roman" panose="02020603050405020304" pitchFamily="18" charset="0"/>
                <a:cs typeface="Times New Roman" panose="02020603050405020304" pitchFamily="18" charset="0"/>
              </a:rPr>
              <a:t> системи</a:t>
            </a:r>
            <a:r>
              <a:rPr lang="uk-UA" sz="1600" dirty="0" smtClean="0">
                <a:latin typeface="Times New Roman" panose="02020603050405020304" pitchFamily="18" charset="0"/>
                <a:cs typeface="Times New Roman" panose="02020603050405020304" pitchFamily="18" charset="0"/>
              </a:rPr>
              <a:t> характеризуються широкою акціонерною власністю, яка є досить розпорошеною, і тому вплив на прийняття рішень більшою мірою залежить від менеджерів, застосування різних форм перехоплення контролю за корпорацією. Вважається, що в країнах континентальної Європи та в Японії існує переважно </a:t>
            </a:r>
            <a:r>
              <a:rPr lang="uk-UA" sz="1600" dirty="0" err="1" smtClean="0">
                <a:latin typeface="Times New Roman" panose="02020603050405020304" pitchFamily="18" charset="0"/>
                <a:cs typeface="Times New Roman" panose="02020603050405020304" pitchFamily="18" charset="0"/>
              </a:rPr>
              <a:t>інсайдерська</a:t>
            </a:r>
            <a:r>
              <a:rPr lang="uk-UA" sz="1600" dirty="0" smtClean="0">
                <a:latin typeface="Times New Roman" panose="02020603050405020304" pitchFamily="18" charset="0"/>
                <a:cs typeface="Times New Roman" panose="02020603050405020304" pitchFamily="18" charset="0"/>
              </a:rPr>
              <a:t> система корпоративного управління, в США і Великій Британії – </a:t>
            </a:r>
            <a:r>
              <a:rPr lang="uk-UA" sz="1600" dirty="0" err="1" smtClean="0">
                <a:latin typeface="Times New Roman" panose="02020603050405020304" pitchFamily="18" charset="0"/>
                <a:cs typeface="Times New Roman" panose="02020603050405020304" pitchFamily="18" charset="0"/>
              </a:rPr>
              <a:t>аутсайдерська</a:t>
            </a:r>
            <a:r>
              <a:rPr lang="uk-UA" sz="1600" dirty="0" smtClean="0">
                <a:latin typeface="Times New Roman" panose="02020603050405020304" pitchFamily="18" charset="0"/>
                <a:cs typeface="Times New Roman" panose="02020603050405020304" pitchFamily="18" charset="0"/>
              </a:rPr>
              <a:t>. Таке розмежування засновується на рівнях концентрації корпоративної власності і застосуванні дворівневих або </a:t>
            </a:r>
            <a:r>
              <a:rPr lang="uk-UA" sz="1600" dirty="0" err="1" smtClean="0">
                <a:latin typeface="Times New Roman" panose="02020603050405020304" pitchFamily="18" charset="0"/>
                <a:cs typeface="Times New Roman" panose="02020603050405020304" pitchFamily="18" charset="0"/>
              </a:rPr>
              <a:t>однорівневих</a:t>
            </a:r>
            <a:r>
              <a:rPr lang="uk-UA" sz="1600" dirty="0" smtClean="0">
                <a:latin typeface="Times New Roman" panose="02020603050405020304" pitchFamily="18" charset="0"/>
                <a:cs typeface="Times New Roman" panose="02020603050405020304" pitchFamily="18" charset="0"/>
              </a:rPr>
              <a:t> систем управління. Проте наявність тих чи інших систем корпоративного управління не знімає існування однакових проблем. </a:t>
            </a:r>
          </a:p>
          <a:p>
            <a:pPr algn="just"/>
            <a:r>
              <a:rPr lang="uk-UA" sz="1600" dirty="0" smtClean="0">
                <a:latin typeface="Times New Roman" panose="02020603050405020304" pitchFamily="18" charset="0"/>
                <a:cs typeface="Times New Roman" panose="02020603050405020304" pitchFamily="18" charset="0"/>
              </a:rPr>
              <a:t>Такими </a:t>
            </a:r>
            <a:r>
              <a:rPr lang="ru-RU" sz="1600" dirty="0" smtClean="0">
                <a:latin typeface="Times New Roman" panose="02020603050405020304" pitchFamily="18" charset="0"/>
                <a:cs typeface="Times New Roman" panose="02020603050405020304" pitchFamily="18" charset="0"/>
              </a:rPr>
              <a:t>проблемами </a:t>
            </a:r>
            <a:r>
              <a:rPr lang="ru-RU" sz="1600" dirty="0">
                <a:latin typeface="Times New Roman" panose="02020603050405020304" pitchFamily="18" charset="0"/>
                <a:cs typeface="Times New Roman" panose="02020603050405020304" pitchFamily="18" charset="0"/>
              </a:rPr>
              <a:t>є </a:t>
            </a:r>
            <a:r>
              <a:rPr lang="uk-UA" sz="1600" dirty="0" smtClean="0">
                <a:latin typeface="Times New Roman" panose="02020603050405020304" pitchFamily="18" charset="0"/>
                <a:cs typeface="Times New Roman" panose="02020603050405020304" pitchFamily="18" charset="0"/>
              </a:rPr>
              <a:t>забезпечення інтересів дрібних інвесторів, суперечності між коротко- та довгостроковими інтересами інвесторів, а також між виконавчими та не виконавчими директорами, між різними групами інвесторів, у тому числі державними та іноземними.</a:t>
            </a:r>
            <a:endParaRPr lang="uk-UA"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8821618" cy="764704"/>
          </a:xfrm>
        </p:spPr>
        <p:txBody>
          <a:bodyPr>
            <a:normAutofit fontScale="90000"/>
          </a:bodyPr>
          <a:lstStyle/>
          <a:p>
            <a:pPr algn="ctr"/>
            <a:r>
              <a:rPr lang="uk-UA" sz="3600" b="1" dirty="0" smtClean="0">
                <a:latin typeface="Times New Roman" panose="02020603050405020304" pitchFamily="18" charset="0"/>
                <a:cs typeface="Times New Roman" panose="02020603050405020304" pitchFamily="18" charset="0"/>
              </a:rPr>
              <a:t/>
            </a:r>
            <a:br>
              <a:rPr lang="uk-UA" sz="3600" b="1" dirty="0" smtClean="0">
                <a:latin typeface="Times New Roman" panose="02020603050405020304" pitchFamily="18" charset="0"/>
                <a:cs typeface="Times New Roman" panose="02020603050405020304" pitchFamily="18" charset="0"/>
              </a:rPr>
            </a:br>
            <a:r>
              <a:rPr lang="uk-UA" sz="3600" b="1" dirty="0">
                <a:latin typeface="Times New Roman" panose="02020603050405020304" pitchFamily="18" charset="0"/>
                <a:cs typeface="Times New Roman" panose="02020603050405020304" pitchFamily="18" charset="0"/>
              </a:rPr>
              <a:t/>
            </a:r>
            <a:br>
              <a:rPr lang="uk-UA" sz="3600" b="1" dirty="0">
                <a:latin typeface="Times New Roman" panose="02020603050405020304" pitchFamily="18" charset="0"/>
                <a:cs typeface="Times New Roman" panose="02020603050405020304" pitchFamily="18" charset="0"/>
              </a:rPr>
            </a:br>
            <a:r>
              <a:rPr lang="uk-UA" sz="3600" b="1" dirty="0" smtClean="0">
                <a:latin typeface="Times New Roman" panose="02020603050405020304" pitchFamily="18" charset="0"/>
                <a:cs typeface="Times New Roman" panose="02020603050405020304" pitchFamily="18" charset="0"/>
              </a:rPr>
              <a:t/>
            </a:r>
            <a:br>
              <a:rPr lang="uk-UA" sz="3600" b="1" dirty="0" smtClean="0">
                <a:latin typeface="Times New Roman" panose="02020603050405020304" pitchFamily="18" charset="0"/>
                <a:cs typeface="Times New Roman" panose="02020603050405020304" pitchFamily="18" charset="0"/>
              </a:rPr>
            </a:br>
            <a:r>
              <a:rPr lang="uk-UA" b="1" dirty="0" smtClean="0"/>
              <a:t/>
            </a:r>
            <a:br>
              <a:rPr lang="uk-UA" b="1" dirty="0" smtClean="0"/>
            </a:br>
            <a:endParaRPr lang="uk-UA" sz="3100" dirty="0"/>
          </a:p>
        </p:txBody>
      </p:sp>
      <p:sp>
        <p:nvSpPr>
          <p:cNvPr id="3" name="Объект 2"/>
          <p:cNvSpPr>
            <a:spLocks noGrp="1"/>
          </p:cNvSpPr>
          <p:nvPr>
            <p:ph idx="1"/>
          </p:nvPr>
        </p:nvSpPr>
        <p:spPr>
          <a:xfrm>
            <a:off x="0" y="1340768"/>
            <a:ext cx="9144000" cy="5517232"/>
          </a:xfrm>
        </p:spPr>
        <p:txBody>
          <a:bodyPr>
            <a:normAutofit/>
          </a:bodyPr>
          <a:lstStyle/>
          <a:p>
            <a:pPr marL="0" indent="457200" algn="just">
              <a:buNone/>
            </a:pPr>
            <a:r>
              <a:rPr lang="uk-UA" sz="1600" dirty="0" smtClean="0">
                <a:latin typeface="Times New Roman" panose="02020603050405020304" pitchFamily="18" charset="0"/>
                <a:cs typeface="Times New Roman" panose="02020603050405020304" pitchFamily="18" charset="0"/>
              </a:rPr>
              <a:t>Для кожної країни характерна своя власна модель корпоративного управління, риси якої обумовлені історичними факторами розвитку, економічними, правовими й соціальними особливостями. Моделі відрізняються за складом учасників корпоративних відносин, законодавчою базою, що регулює їхні взаємовідносини, вимогами до розкриття інформації тощо.</a:t>
            </a:r>
          </a:p>
          <a:p>
            <a:pPr algn="just"/>
            <a:r>
              <a:rPr lang="uk-UA" sz="1600" dirty="0" smtClean="0">
                <a:latin typeface="Times New Roman" panose="02020603050405020304" pitchFamily="18" charset="0"/>
                <a:cs typeface="Times New Roman" panose="02020603050405020304" pitchFamily="18" charset="0"/>
              </a:rPr>
              <a:t>За загальними ознаками конкретного прояву названих та інших елементів моделі корпоративного управління прийнято розподіляти на </a:t>
            </a:r>
            <a:r>
              <a:rPr lang="uk-UA" sz="1600" b="1" dirty="0" smtClean="0">
                <a:latin typeface="Times New Roman" panose="02020603050405020304" pitchFamily="18" charset="0"/>
                <a:cs typeface="Times New Roman" panose="02020603050405020304" pitchFamily="18" charset="0"/>
              </a:rPr>
              <a:t>англо-американську, японську та німецьку (західноєвропейською).</a:t>
            </a:r>
          </a:p>
          <a:p>
            <a:pPr algn="just"/>
            <a:r>
              <a:rPr lang="uk-UA" sz="1600" dirty="0" smtClean="0">
                <a:latin typeface="Times New Roman" panose="02020603050405020304" pitchFamily="18" charset="0"/>
                <a:cs typeface="Times New Roman" panose="02020603050405020304" pitchFamily="18" charset="0"/>
              </a:rPr>
              <a:t>Зважаючи на значну розпорошеність акціонерного капіталу та тенденцію до зростання кількості незалежних (не пов’язаних з корпорацією) акціонерів, що притаманні англо-американській моделі, її інколи називають </a:t>
            </a:r>
            <a:r>
              <a:rPr lang="uk-UA" sz="1600" b="1" dirty="0" err="1" smtClean="0">
                <a:latin typeface="Times New Roman" panose="02020603050405020304" pitchFamily="18" charset="0"/>
                <a:cs typeface="Times New Roman" panose="02020603050405020304" pitchFamily="18" charset="0"/>
              </a:rPr>
              <a:t>аутсайдерською</a:t>
            </a:r>
            <a:r>
              <a:rPr lang="uk-UA" sz="1600" dirty="0" smtClean="0">
                <a:latin typeface="Times New Roman" panose="02020603050405020304" pitchFamily="18" charset="0"/>
                <a:cs typeface="Times New Roman" panose="02020603050405020304" pitchFamily="18" charset="0"/>
              </a:rPr>
              <a:t>. Тобто, це - ринково орієнтована модель корпоративного управління, яка націлена на максимальне та пріоритетне задоволення інтересів акціонерів, в якій спостерігаються постійні тенденції до зростання кількості та частки інституційних інвесторів, з одночасним перебуванням значної частини цінних паперів у руках великої кількості індивідуальних інвесторів.</a:t>
            </a:r>
          </a:p>
          <a:p>
            <a:pPr algn="just"/>
            <a:r>
              <a:rPr lang="uk-UA" sz="1600" dirty="0" err="1" smtClean="0">
                <a:latin typeface="Times New Roman" panose="02020603050405020304" pitchFamily="18" charset="0"/>
                <a:cs typeface="Times New Roman" panose="02020603050405020304" pitchFamily="18" charset="0"/>
              </a:rPr>
              <a:t>Аутсайдерська</a:t>
            </a:r>
            <a:r>
              <a:rPr lang="uk-UA" sz="1600" dirty="0" smtClean="0">
                <a:latin typeface="Times New Roman" panose="02020603050405020304" pitchFamily="18" charset="0"/>
                <a:cs typeface="Times New Roman" panose="02020603050405020304" pitchFamily="18" charset="0"/>
              </a:rPr>
              <a:t> система управління передбачає досить велику розпорошеність акціонерного капіталу в руках значної кількості осіб. Прийняття рішень в управлінні корпорацією у більшості випадків залежить від менеджерів.</a:t>
            </a:r>
            <a:endParaRPr lang="uk-UA"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6512" y="692696"/>
            <a:ext cx="9144000" cy="6165304"/>
          </a:xfrm>
        </p:spPr>
        <p:txBody>
          <a:bodyPr>
            <a:noAutofit/>
          </a:bodyPr>
          <a:lstStyle/>
          <a:p>
            <a:pPr algn="just"/>
            <a:r>
              <a:rPr lang="uk-UA" sz="1500" dirty="0" smtClean="0">
                <a:latin typeface="Times New Roman" panose="02020603050405020304" pitchFamily="18" charset="0"/>
                <a:cs typeface="Times New Roman" panose="02020603050405020304" pitchFamily="18" charset="0"/>
              </a:rPr>
              <a:t>У свою чергу, японська та німецька моделі отримали назву </a:t>
            </a:r>
            <a:r>
              <a:rPr lang="uk-UA" sz="1500" b="1" dirty="0" err="1" smtClean="0">
                <a:latin typeface="Times New Roman" panose="02020603050405020304" pitchFamily="18" charset="0"/>
                <a:cs typeface="Times New Roman" panose="02020603050405020304" pitchFamily="18" charset="0"/>
              </a:rPr>
              <a:t>інсайдерських</a:t>
            </a:r>
            <a:r>
              <a:rPr lang="uk-UA" sz="1500" dirty="0" smtClean="0">
                <a:latin typeface="Times New Roman" panose="02020603050405020304" pitchFamily="18" charset="0"/>
                <a:cs typeface="Times New Roman" panose="02020603050405020304" pitchFamily="18" charset="0"/>
              </a:rPr>
              <a:t>, де право власності та контроль над корпорацією перебувають у руках досить однорідних груп інсайдерів (осіб тим чи іншим способом пов’язаних з корпорацією). </a:t>
            </a:r>
          </a:p>
          <a:p>
            <a:pPr algn="just"/>
            <a:r>
              <a:rPr lang="uk-UA" sz="1500" dirty="0" smtClean="0">
                <a:latin typeface="Times New Roman" panose="02020603050405020304" pitchFamily="18" charset="0"/>
                <a:cs typeface="Times New Roman" panose="02020603050405020304" pitchFamily="18" charset="0"/>
              </a:rPr>
              <a:t>Відповідно, важливу роль в цій моделі відіграють взаємовідносини між її учасниками, а максимізація добробуту не лише акціонерів, а й трудового колективу, держави, загалом всіх учасників корпорації.</a:t>
            </a:r>
          </a:p>
          <a:p>
            <a:pPr algn="just"/>
            <a:r>
              <a:rPr lang="uk-UA" sz="1500" dirty="0" smtClean="0">
                <a:latin typeface="Times New Roman" panose="02020603050405020304" pitchFamily="18" charset="0"/>
                <a:cs typeface="Times New Roman" panose="02020603050405020304" pitchFamily="18" charset="0"/>
              </a:rPr>
              <a:t>Тобто </a:t>
            </a:r>
            <a:r>
              <a:rPr lang="uk-UA" sz="1500" dirty="0" err="1" smtClean="0">
                <a:latin typeface="Times New Roman" panose="02020603050405020304" pitchFamily="18" charset="0"/>
                <a:cs typeface="Times New Roman" panose="02020603050405020304" pitchFamily="18" charset="0"/>
              </a:rPr>
              <a:t>інсайдерська</a:t>
            </a:r>
            <a:r>
              <a:rPr lang="uk-UA" sz="1500" dirty="0" smtClean="0">
                <a:latin typeface="Times New Roman" panose="02020603050405020304" pitchFamily="18" charset="0"/>
                <a:cs typeface="Times New Roman" panose="02020603050405020304" pitchFamily="18" charset="0"/>
              </a:rPr>
              <a:t> система управління передбачає, концентрацію власності в руках незначної кількох осіб, які володіють великими частками корпоративного капіталу. Переважна частина функцій управління здійснюється юридичними чи фізичними особами, органи управління корпоративним підприємством перебувають під їх прямим впливом. Часто інсайдери є одночасно акціонерами і менеджерами таких корпорацій.</a:t>
            </a:r>
          </a:p>
          <a:p>
            <a:pPr algn="just"/>
            <a:r>
              <a:rPr lang="uk-UA" sz="1500" dirty="0" smtClean="0">
                <a:latin typeface="Times New Roman" panose="02020603050405020304" pitchFamily="18" charset="0"/>
                <a:cs typeface="Times New Roman" panose="02020603050405020304" pitchFamily="18" charset="0"/>
              </a:rPr>
              <a:t>Проте наявність різних моделей корпоративного управління не знімає існування однакових проблем: забезпечення інтересів дрібних інвесторів, суперечності між коротко- та довгостроковими інтересами інвесторів, між виконавчими та контролюючими органами управління корпорацій, між різними групами інвесторів.</a:t>
            </a:r>
          </a:p>
          <a:p>
            <a:pPr algn="just"/>
            <a:r>
              <a:rPr lang="uk-UA" sz="1500" dirty="0" smtClean="0">
                <a:latin typeface="Times New Roman" panose="02020603050405020304" pitchFamily="18" charset="0"/>
                <a:cs typeface="Times New Roman" panose="02020603050405020304" pitchFamily="18" charset="0"/>
              </a:rPr>
              <a:t>В Україні сформувалась </a:t>
            </a:r>
            <a:r>
              <a:rPr lang="uk-UA" sz="1500" b="1" dirty="0" smtClean="0">
                <a:latin typeface="Times New Roman" panose="02020603050405020304" pitchFamily="18" charset="0"/>
                <a:cs typeface="Times New Roman" panose="02020603050405020304" pitchFamily="18" charset="0"/>
              </a:rPr>
              <a:t>змішана система корпоративного управління</a:t>
            </a:r>
            <a:r>
              <a:rPr lang="uk-UA" sz="1500" dirty="0" smtClean="0">
                <a:latin typeface="Times New Roman" panose="02020603050405020304" pitchFamily="18" charset="0"/>
                <a:cs typeface="Times New Roman" panose="02020603050405020304" pitchFamily="18" charset="0"/>
              </a:rPr>
              <a:t>, проте з переважаючими </a:t>
            </a:r>
            <a:r>
              <a:rPr lang="uk-UA" sz="1500" dirty="0" err="1" smtClean="0">
                <a:latin typeface="Times New Roman" panose="02020603050405020304" pitchFamily="18" charset="0"/>
                <a:cs typeface="Times New Roman" panose="02020603050405020304" pitchFamily="18" charset="0"/>
              </a:rPr>
              <a:t>аутсайдерськими</a:t>
            </a:r>
            <a:r>
              <a:rPr lang="uk-UA" sz="1500" dirty="0" smtClean="0">
                <a:latin typeface="Times New Roman" panose="02020603050405020304" pitchFamily="18" charset="0"/>
                <a:cs typeface="Times New Roman" panose="02020603050405020304" pitchFamily="18" charset="0"/>
              </a:rPr>
              <a:t> рисами, що пов’язані з великою кількістю власників цінних паперів.</a:t>
            </a:r>
          </a:p>
          <a:p>
            <a:pPr algn="just"/>
            <a:r>
              <a:rPr lang="uk-UA" sz="1500" dirty="0">
                <a:latin typeface="Times New Roman" panose="02020603050405020304" pitchFamily="18" charset="0"/>
                <a:cs typeface="Times New Roman" panose="02020603050405020304" pitchFamily="18" charset="0"/>
              </a:rPr>
              <a:t>Досвід зарубіжних країн показує, що норми корпоративного управління, які складалися в розвинутих країнах століттями, не є сталими, вони удосконалюються, а в чомусь і уніфікуються. Процеси глобалізації економіки не могли обминути таку її важливу сферу, як корпоративне управління. Тому рішенням лідерів  Організації економічного співробітництва та розвитку (ОЕСР</a:t>
            </a:r>
            <a:r>
              <a:rPr lang="uk-UA" sz="1500" dirty="0" smtClean="0">
                <a:latin typeface="Times New Roman" panose="02020603050405020304" pitchFamily="18" charset="0"/>
                <a:cs typeface="Times New Roman" panose="02020603050405020304" pitchFamily="18" charset="0"/>
              </a:rPr>
              <a:t>) спільно зі Світовим банком, Міжнародним валютним фондом та іншими міжнародними інституціями ініціювали глобальну програму створення універсальних стандартів </a:t>
            </a:r>
            <a:r>
              <a:rPr lang="uk-UA" sz="1500" dirty="0">
                <a:latin typeface="Times New Roman" panose="02020603050405020304" pitchFamily="18" charset="0"/>
                <a:cs typeface="Times New Roman" panose="02020603050405020304" pitchFamily="18" charset="0"/>
              </a:rPr>
              <a:t>до середини 1998 р. було доручено розробити комплекс </a:t>
            </a:r>
            <a:r>
              <a:rPr lang="uk-UA" sz="1500" b="1" dirty="0">
                <a:latin typeface="Times New Roman" panose="02020603050405020304" pitchFamily="18" charset="0"/>
                <a:cs typeface="Times New Roman" panose="02020603050405020304" pitchFamily="18" charset="0"/>
              </a:rPr>
              <a:t>міжнародних стандартів корпоративного управління</a:t>
            </a:r>
            <a:r>
              <a:rPr lang="uk-UA" sz="1500" dirty="0">
                <a:latin typeface="Times New Roman" panose="02020603050405020304" pitchFamily="18" charset="0"/>
                <a:cs typeface="Times New Roman" panose="02020603050405020304" pitchFamily="18" charset="0"/>
              </a:rPr>
              <a:t>. При цьому не передбачалося створити єдиний і обов’язковий для всіх країн кодекс чи збірник корпоративних норм, але частину стандартів, які позитивно себе зарекомендували практикою, вважати корисними для застосування усіма країнами. </a:t>
            </a:r>
          </a:p>
          <a:p>
            <a:endParaRPr lang="ru-RU"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980728"/>
            <a:ext cx="9144000" cy="5877272"/>
          </a:xfrm>
        </p:spPr>
        <p:txBody>
          <a:bodyPr>
            <a:normAutofit fontScale="70000" lnSpcReduction="20000"/>
          </a:bodyPr>
          <a:lstStyle/>
          <a:p>
            <a:pPr algn="just"/>
            <a:r>
              <a:rPr lang="uk-UA" dirty="0" smtClean="0">
                <a:latin typeface="Times New Roman" panose="02020603050405020304" pitchFamily="18" charset="0"/>
                <a:cs typeface="Times New Roman" panose="02020603050405020304" pitchFamily="18" charset="0"/>
              </a:rPr>
              <a:t>На сьогодні ОЕСР розробила і </a:t>
            </a:r>
            <a:r>
              <a:rPr lang="uk-UA" b="1" dirty="0" smtClean="0">
                <a:latin typeface="Times New Roman" panose="02020603050405020304" pitchFamily="18" charset="0"/>
                <a:cs typeface="Times New Roman" panose="02020603050405020304" pitchFamily="18" charset="0"/>
              </a:rPr>
              <a:t>запропонувала загальні принципи корпоративного управління</a:t>
            </a:r>
            <a:r>
              <a:rPr lang="uk-UA" dirty="0" smtClean="0">
                <a:latin typeface="Times New Roman" panose="02020603050405020304" pitchFamily="18" charset="0"/>
                <a:cs typeface="Times New Roman" panose="02020603050405020304" pitchFamily="18" charset="0"/>
              </a:rPr>
              <a:t>. Зрозуміло, що вони дають лише загальні підходи до проблематики корпоративного управління, стосуються того, що має забезпечувати система корпоративного управління в цілому. </a:t>
            </a:r>
          </a:p>
          <a:p>
            <a:pPr marL="0" indent="0" algn="just">
              <a:buNone/>
            </a:pPr>
            <a:r>
              <a:rPr lang="uk-UA" b="1" i="1" dirty="0" smtClean="0">
                <a:latin typeface="Times New Roman" panose="02020603050405020304" pitchFamily="18" charset="0"/>
                <a:cs typeface="Times New Roman" panose="02020603050405020304" pitchFamily="18" charset="0"/>
              </a:rPr>
              <a:t>Конкретно наголошується на п’яти принципах, зокрема система корпоративного управління повинна:</a:t>
            </a:r>
          </a:p>
          <a:p>
            <a:pPr marL="0" indent="0" algn="just">
              <a:buNone/>
            </a:pPr>
            <a:r>
              <a:rPr lang="uk-UA" dirty="0" smtClean="0">
                <a:latin typeface="Times New Roman" panose="02020603050405020304" pitchFamily="18" charset="0"/>
                <a:cs typeface="Times New Roman" panose="02020603050405020304" pitchFamily="18" charset="0"/>
              </a:rPr>
              <a:t>1) захищати права акціонерів;</a:t>
            </a:r>
          </a:p>
          <a:p>
            <a:pPr marL="0" indent="0" algn="just">
              <a:buNone/>
            </a:pPr>
            <a:r>
              <a:rPr lang="uk-UA" dirty="0" smtClean="0">
                <a:latin typeface="Times New Roman" panose="02020603050405020304" pitchFamily="18" charset="0"/>
                <a:cs typeface="Times New Roman" panose="02020603050405020304" pitchFamily="18" charset="0"/>
              </a:rPr>
              <a:t>2) забезпечувати однакове відношення до акціонерів; </a:t>
            </a:r>
          </a:p>
          <a:p>
            <a:pPr marL="0" indent="0" algn="just">
              <a:buNone/>
            </a:pPr>
            <a:r>
              <a:rPr lang="uk-UA" dirty="0" smtClean="0">
                <a:latin typeface="Times New Roman" panose="02020603050405020304" pitchFamily="18" charset="0"/>
                <a:cs typeface="Times New Roman" panose="02020603050405020304" pitchFamily="18" charset="0"/>
              </a:rPr>
              <a:t>3) регулювати діяльність заінтересованих осіб в управлінні корпорацією; </a:t>
            </a:r>
          </a:p>
          <a:p>
            <a:pPr marL="0" indent="0" algn="just">
              <a:buNone/>
            </a:pPr>
            <a:r>
              <a:rPr lang="uk-UA" dirty="0" smtClean="0">
                <a:latin typeface="Times New Roman" panose="02020603050405020304" pitchFamily="18" charset="0"/>
                <a:cs typeface="Times New Roman" panose="02020603050405020304" pitchFamily="18" charset="0"/>
              </a:rPr>
              <a:t>4) забезпечувати своєчасне і точне розкриття інформації і її прозорість; </a:t>
            </a:r>
          </a:p>
          <a:p>
            <a:pPr marL="0" indent="0" algn="just">
              <a:buNone/>
            </a:pPr>
            <a:r>
              <a:rPr lang="uk-UA" dirty="0" smtClean="0">
                <a:latin typeface="Times New Roman" panose="02020603050405020304" pitchFamily="18" charset="0"/>
                <a:cs typeface="Times New Roman" panose="02020603050405020304" pitchFamily="18" charset="0"/>
              </a:rPr>
              <a:t>5) забезпечувати стратегічне керівництво товариством шляхом чіткої регламентації обов’язків керівних органів. </a:t>
            </a:r>
          </a:p>
          <a:p>
            <a:pPr marL="0" indent="0" algn="just">
              <a:buNone/>
            </a:pPr>
            <a:r>
              <a:rPr lang="uk-UA" dirty="0" smtClean="0">
                <a:latin typeface="Times New Roman" panose="02020603050405020304" pitchFamily="18" charset="0"/>
                <a:cs typeface="Times New Roman" panose="02020603050405020304" pitchFamily="18" charset="0"/>
              </a:rPr>
              <a:t>Такі підходи до корпоративного управління не є якимись новими і для України. В цілому загальна частина їх знайшла відображення в законодавчій базі і вже використовується, проте вони мають певну специфіку. Практика засвідчила, що в Україні у 90-х роках на початкових етапах формування ринкової економіки сформувалась змішана система корпоративного управління з відчутними </a:t>
            </a:r>
            <a:r>
              <a:rPr lang="uk-UA" dirty="0" err="1" smtClean="0">
                <a:latin typeface="Times New Roman" panose="02020603050405020304" pitchFamily="18" charset="0"/>
                <a:cs typeface="Times New Roman" panose="02020603050405020304" pitchFamily="18" charset="0"/>
              </a:rPr>
              <a:t>аутсайдерськими</a:t>
            </a:r>
            <a:r>
              <a:rPr lang="uk-UA" dirty="0" smtClean="0">
                <a:latin typeface="Times New Roman" panose="02020603050405020304" pitchFamily="18" charset="0"/>
                <a:cs typeface="Times New Roman" panose="02020603050405020304" pitchFamily="18" charset="0"/>
              </a:rPr>
              <a:t> рисами. Це було викликано значною кількістю дрібних власників корпоративних прав за рахунок роздержавлення державних підприємств. </a:t>
            </a:r>
            <a:endParaRPr lang="uk-UA" dirty="0" smtClean="0">
              <a:latin typeface="Times New Roman" panose="02020603050405020304" pitchFamily="18" charset="0"/>
              <a:cs typeface="Times New Roman" panose="02020603050405020304" pitchFamily="18" charset="0"/>
            </a:endParaRPr>
          </a:p>
          <a:p>
            <a:pPr marL="0" indent="0" algn="just">
              <a:buNone/>
            </a:pPr>
            <a:r>
              <a:rPr lang="uk-UA" dirty="0" smtClean="0">
                <a:latin typeface="Times New Roman" panose="02020603050405020304" pitchFamily="18" charset="0"/>
                <a:cs typeface="Times New Roman" panose="02020603050405020304" pitchFamily="18" charset="0"/>
              </a:rPr>
              <a:t>Проте </a:t>
            </a:r>
            <a:r>
              <a:rPr lang="uk-UA" dirty="0" smtClean="0">
                <a:latin typeface="Times New Roman" panose="02020603050405020304" pitchFamily="18" charset="0"/>
                <a:cs typeface="Times New Roman" panose="02020603050405020304" pitchFamily="18" charset="0"/>
              </a:rPr>
              <a:t>останній час суттєво скорегували даний процес розвитку корпоративного сектору в Україні і тепер уже можна стверджувати про перевагу </a:t>
            </a:r>
            <a:r>
              <a:rPr lang="uk-UA" dirty="0" err="1" smtClean="0">
                <a:latin typeface="Times New Roman" panose="02020603050405020304" pitchFamily="18" charset="0"/>
                <a:cs typeface="Times New Roman" panose="02020603050405020304" pitchFamily="18" charset="0"/>
              </a:rPr>
              <a:t>інсайдерської</a:t>
            </a:r>
            <a:r>
              <a:rPr lang="uk-UA" dirty="0" smtClean="0">
                <a:latin typeface="Times New Roman" panose="02020603050405020304" pitchFamily="18" charset="0"/>
                <a:cs typeface="Times New Roman" panose="02020603050405020304" pitchFamily="18" charset="0"/>
              </a:rPr>
              <a:t> система корпоративного управління, яка потребує відповідного аналізу її позитивних і негативних сторін.</a:t>
            </a:r>
            <a:endParaRPr lang="uk-UA"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normAutofit/>
          </a:bodyPr>
          <a:lstStyle/>
          <a:p>
            <a:endParaRPr lang="uk-UA" sz="4800" dirty="0" smtClean="0"/>
          </a:p>
          <a:p>
            <a:endParaRPr lang="uk-UA" sz="4800" dirty="0"/>
          </a:p>
          <a:p>
            <a:r>
              <a:rPr lang="uk-UA" sz="4800" dirty="0" smtClean="0"/>
              <a:t>Дякую за увагу!</a:t>
            </a:r>
            <a:endParaRPr lang="ru-RU" sz="4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TotalTime>
  <Words>4914</Words>
  <Application>Microsoft Office PowerPoint</Application>
  <PresentationFormat>Экран (4:3)</PresentationFormat>
  <Paragraphs>254</Paragraphs>
  <Slides>28</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28</vt:i4>
      </vt:variant>
    </vt:vector>
  </HeadingPairs>
  <TitlesOfParts>
    <vt:vector size="35" baseType="lpstr">
      <vt:lpstr>Arial</vt:lpstr>
      <vt:lpstr>Arial Black</vt:lpstr>
      <vt:lpstr>Calibri</vt:lpstr>
      <vt:lpstr>Constantia</vt:lpstr>
      <vt:lpstr>Times New Roman</vt:lpstr>
      <vt:lpstr>Wingdings 2</vt:lpstr>
      <vt:lpstr>Поток</vt:lpstr>
      <vt:lpstr>  Лекція 1.  СУТНІСТЬ I ПОНЯТТЯ КОРПОРАТИВНОГО УПРАВЛІННЯ МІСЦЕ КОРПОРАЦІЙ В СУЧАСНІЙ ЕКОНОМІЦІ </vt:lpstr>
      <vt:lpstr>1. Сутність i економічна природа  корпоративного управління</vt:lpstr>
      <vt:lpstr>Презентация PowerPoint</vt:lpstr>
      <vt:lpstr>Презентация PowerPoint</vt:lpstr>
      <vt:lpstr>Презентация PowerPoint</vt:lpstr>
      <vt:lpstr>Презентация PowerPoint</vt:lpstr>
      <vt:lpstr>Презентация PowerPoint</vt:lpstr>
      <vt:lpstr>2. Організаційно-правові форми господарювання</vt:lpstr>
      <vt:lpstr>   Закон № 4196 містить заборону на створення юридичних осіб в організаційно-правових формах: </vt:lpstr>
      <vt:lpstr>Основні форми діяльності підприємств сьогодні:</vt:lpstr>
      <vt:lpstr>Господарські товариства як суб’єкти підприємницької діяльності:</vt:lpstr>
      <vt:lpstr>    В Україні відповідно до чинного законодавства існують наступні організаційно-правові форми господарських товариств:  </vt:lpstr>
      <vt:lpstr>Презентация PowerPoint</vt:lpstr>
      <vt:lpstr>3. Корпорація як організаційно-правова форма  об'єднання підприємств</vt:lpstr>
      <vt:lpstr>Презентация PowerPoint</vt:lpstr>
      <vt:lpstr>  4. Суб’єкти та об’єкти корпоративного управління </vt:lpstr>
      <vt:lpstr>Презентация PowerPoint</vt:lpstr>
      <vt:lpstr>Презентация PowerPoint</vt:lpstr>
      <vt:lpstr> 5.Функції  та типи корпоративного управління</vt:lpstr>
      <vt:lpstr>Презентация PowerPoint</vt:lpstr>
      <vt:lpstr>Типи корпоративних підприємств</vt:lpstr>
      <vt:lpstr>Презентация PowerPoint</vt:lpstr>
      <vt:lpstr>Презентация PowerPoint</vt:lpstr>
      <vt:lpstr>6. Сучасні системи та моделі корпоративного управління</vt:lpstr>
      <vt:lpstr>    </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ek_vvg</dc:creator>
  <cp:lastModifiedBy>Asus</cp:lastModifiedBy>
  <cp:revision>102</cp:revision>
  <dcterms:created xsi:type="dcterms:W3CDTF">2021-09-06T08:29:00Z</dcterms:created>
  <dcterms:modified xsi:type="dcterms:W3CDTF">2026-09-10T20:56:17Z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36F3D1C09E7944ACA6F9924C2CDC7466_12</vt:lpwstr>
  </property>
  <property fmtid="{D5CDD505-2E9C-101B-9397-08002B2CF9AE}" pid="3" name="KSOProductBuildVer">
    <vt:lpwstr>1049-12.2.0.22549</vt:lpwstr>
  </property>
</Properties>
</file>