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4">
  <p:sldMasterIdLst>
    <p:sldMasterId id="2147483668" r:id="rId1"/>
  </p:sldMasterIdLst>
  <p:notesMasterIdLst>
    <p:notesMasterId r:id="rId29"/>
  </p:notesMasterIdLst>
  <p:sldIdLst>
    <p:sldId id="256" r:id="rId2"/>
    <p:sldId id="257" r:id="rId3"/>
    <p:sldId id="293" r:id="rId4"/>
    <p:sldId id="309" r:id="rId5"/>
    <p:sldId id="347" r:id="rId6"/>
    <p:sldId id="310" r:id="rId7"/>
    <p:sldId id="348" r:id="rId8"/>
    <p:sldId id="349" r:id="rId9"/>
    <p:sldId id="350" r:id="rId10"/>
    <p:sldId id="351" r:id="rId11"/>
    <p:sldId id="353" r:id="rId12"/>
    <p:sldId id="314" r:id="rId13"/>
    <p:sldId id="354" r:id="rId14"/>
    <p:sldId id="355" r:id="rId15"/>
    <p:sldId id="356" r:id="rId16"/>
    <p:sldId id="357" r:id="rId17"/>
    <p:sldId id="358" r:id="rId18"/>
    <p:sldId id="362" r:id="rId19"/>
    <p:sldId id="361" r:id="rId20"/>
    <p:sldId id="366" r:id="rId21"/>
    <p:sldId id="365" r:id="rId22"/>
    <p:sldId id="367" r:id="rId23"/>
    <p:sldId id="364" r:id="rId24"/>
    <p:sldId id="363" r:id="rId25"/>
    <p:sldId id="311" r:id="rId26"/>
    <p:sldId id="368" r:id="rId27"/>
    <p:sldId id="265"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26EE"/>
    <a:srgbClr val="8787FF"/>
    <a:srgbClr val="FF9966"/>
    <a:srgbClr val="FFD347"/>
    <a:srgbClr val="EBC1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09" autoAdjust="0"/>
    <p:restoredTop sz="94660"/>
  </p:normalViewPr>
  <p:slideViewPr>
    <p:cSldViewPr snapToGrid="0">
      <p:cViewPr varScale="1">
        <p:scale>
          <a:sx n="85" d="100"/>
          <a:sy n="85" d="100"/>
        </p:scale>
        <p:origin x="792"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A6856D-DDD3-4545-9DC2-D12DFA553DF1}" type="datetimeFigureOut">
              <a:rPr lang="x-none" smtClean="0"/>
              <a:pPr/>
              <a:t>11.09.2026</a:t>
            </a:fld>
            <a:endParaRPr lang="x-none"/>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558D90-75EB-4358-AF9C-184D6CFD78D5}" type="slidenum">
              <a:rPr lang="x-none" smtClean="0"/>
              <a:pPr/>
              <a:t>‹#›</a:t>
            </a:fld>
            <a:endParaRPr lang="x-none"/>
          </a:p>
        </p:txBody>
      </p:sp>
    </p:spTree>
    <p:extLst>
      <p:ext uri="{BB962C8B-B14F-4D97-AF65-F5344CB8AC3E}">
        <p14:creationId xmlns:p14="http://schemas.microsoft.com/office/powerpoint/2010/main" val="315005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9FE5B2F3-962C-43B8-8FD1-FE83FAA6A984}" type="datetime1">
              <a:rPr lang="en-US" smtClean="0"/>
              <a:pPr/>
              <a:t>9/11/2026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9973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0934B61-AB56-4355-B7A0-93A4F046C496}" type="datetime1">
              <a:rPr lang="en-US" smtClean="0"/>
              <a:pPr/>
              <a:t>9/11/2026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9485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5372DEE9-B0AE-4928-85CD-9AFD723D6BAA}" type="datetime1">
              <a:rPr lang="en-US" smtClean="0"/>
              <a:pPr/>
              <a:t>9/11/2026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82668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B8AE3A97-FA76-4CB7-ACBD-BE358D7C4E63}" type="datetime1">
              <a:rPr lang="en-US" smtClean="0"/>
              <a:pPr/>
              <a:t>9/11/2026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ext uri="{BB962C8B-B14F-4D97-AF65-F5344CB8AC3E}">
        <p14:creationId xmlns:p14="http://schemas.microsoft.com/office/powerpoint/2010/main" val="3480760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AE553CED-2C7C-4337-9576-2FCDB56BBA07}" type="datetime1">
              <a:rPr lang="en-US" smtClean="0"/>
              <a:pPr/>
              <a:t>9/11/2026</a:t>
            </a:fld>
            <a:endParaRPr lang="en-US" dirty="0"/>
          </a:p>
        </p:txBody>
      </p:sp>
      <p:sp>
        <p:nvSpPr>
          <p:cNvPr id="8" name="Footer Placeholder 7"/>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689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47249D0-D768-4864-8DAE-D39799DD7A44}" type="datetime1">
              <a:rPr lang="en-US" smtClean="0"/>
              <a:pPr/>
              <a:t>9/11/2026</a:t>
            </a:fld>
            <a:endParaRPr lang="en-US" dirty="0"/>
          </a:p>
        </p:txBody>
      </p:sp>
      <p:sp>
        <p:nvSpPr>
          <p:cNvPr id="4" name="Footer Placeholder 3"/>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420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10B7C3-8A76-48B2-ACBB-E73C78280263}" type="datetime1">
              <a:rPr lang="en-US" smtClean="0"/>
              <a:pPr/>
              <a:t>9/11/2026</a:t>
            </a:fld>
            <a:endParaRPr lang="en-US" dirty="0"/>
          </a:p>
        </p:txBody>
      </p:sp>
      <p:sp>
        <p:nvSpPr>
          <p:cNvPr id="3" name="Footer Placeholder 2"/>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6039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27FF2A59-F3A7-4C73-9B7A-F33A03A07F2C}" type="datetime1">
              <a:rPr lang="en-US" smtClean="0"/>
              <a:pPr/>
              <a:t>9/11/2026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val="417367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69235640-2F62-412E-8B6A-69DFAE038F90}" type="datetime1">
              <a:rPr lang="en-US" smtClean="0"/>
              <a:pPr/>
              <a:t>9/11/2026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3976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D25C6427-DE76-49C0-877F-B351FF15AFB5}" type="datetime1">
              <a:rPr lang="en-US" smtClean="0"/>
              <a:pPr/>
              <a:t>9/11/2026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7740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B1353EE7-1CAD-4667-A349-6789356DC218}" type="datetime1">
              <a:rPr lang="en-US" smtClean="0"/>
              <a:pPr/>
              <a:t>9/11/2026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55243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E2F2E392-702E-42A2-A3FD-8C1677FEF812}" type="datetime1">
              <a:rPr lang="en-US" smtClean="0"/>
              <a:pPr/>
              <a:t>9/11/2026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717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B560A20A-D6C3-493C-A25F-ECF19F072113}" type="datetime1">
              <a:rPr lang="en-US" smtClean="0"/>
              <a:pPr/>
              <a:t>9/11/2026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7807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1EC40C45-48CC-4A4E-AAC3-4C74D6A1D354}" type="datetime1">
              <a:rPr lang="en-US" smtClean="0"/>
              <a:pPr/>
              <a:t>9/11/2026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539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F7E550F-ABB9-4645-9B3D-CE2D2C23369D}" type="datetime1">
              <a:rPr lang="en-US" smtClean="0"/>
              <a:pPr/>
              <a:t>9/11/2026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p14="http://schemas.microsoft.com/office/powerpoint/2010/main" val="2228229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9069FEF7-74C4-46A0-9CE3-6C396B6509B9}" type="datetime1">
              <a:rPr lang="en-US" smtClean="0"/>
              <a:pPr/>
              <a:t>9/11/2026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7327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CDBBC8-E744-43F0-8DE2-022E60DB8DC7}" type="datetime1">
              <a:rPr lang="en-US" smtClean="0"/>
              <a:pPr/>
              <a:t>9/11/2026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442845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ctrTitle"/>
          </p:nvPr>
        </p:nvSpPr>
        <p:spPr bwMode="auto">
          <a:xfrm>
            <a:off x="1076325" y="115888"/>
            <a:ext cx="7959725" cy="719137"/>
          </a:xfrm>
        </p:spPr>
        <p:txBody>
          <a:bodyPr wrap="square" lIns="91440" tIns="45720" rIns="91440" bIns="45720" numCol="1" anchorCtr="0" compatLnSpc="1">
            <a:prstTxWarp prst="textNoShape">
              <a:avLst/>
            </a:prstTxWarp>
          </a:bodyPr>
          <a:lstStyle/>
          <a:p>
            <a:pPr algn="ctr" eaLnBrk="1" fontAlgn="auto" hangingPunct="1">
              <a:spcAft>
                <a:spcPts val="0"/>
              </a:spcAft>
              <a:defRPr/>
            </a:pPr>
            <a:r>
              <a:rPr lang="ru-RU" altLang="uk-UA" sz="1800" dirty="0" smtClean="0">
                <a:solidFill>
                  <a:schemeClr val="tx1"/>
                </a:solidFill>
                <a:effectLst/>
                <a:latin typeface="Times New Roman" pitchFamily="18" charset="0"/>
                <a:cs typeface="Times New Roman" pitchFamily="18" charset="0"/>
              </a:rPr>
              <a:t>МІНІСТЕРСТВО </a:t>
            </a:r>
            <a:r>
              <a:rPr lang="uk-UA" altLang="uk-UA" sz="1800" dirty="0" smtClean="0">
                <a:solidFill>
                  <a:schemeClr val="tx1"/>
                </a:solidFill>
                <a:effectLst/>
                <a:latin typeface="Times New Roman" pitchFamily="18" charset="0"/>
                <a:cs typeface="Times New Roman" pitchFamily="18" charset="0"/>
              </a:rPr>
              <a:t>ОСВІТИ І НАУКИ</a:t>
            </a:r>
            <a:r>
              <a:rPr lang="en-US" altLang="uk-UA" sz="1800" dirty="0" smtClean="0">
                <a:solidFill>
                  <a:schemeClr val="tx1"/>
                </a:solidFill>
                <a:effectLst/>
                <a:latin typeface="Times New Roman" pitchFamily="18" charset="0"/>
                <a:cs typeface="Times New Roman" pitchFamily="18" charset="0"/>
              </a:rPr>
              <a:t> </a:t>
            </a:r>
            <a:r>
              <a:rPr lang="ru-RU" altLang="uk-UA" sz="1800" dirty="0" smtClean="0">
                <a:solidFill>
                  <a:schemeClr val="tx1"/>
                </a:solidFill>
                <a:effectLst/>
                <a:latin typeface="Times New Roman" pitchFamily="18" charset="0"/>
                <a:cs typeface="Times New Roman" pitchFamily="18" charset="0"/>
              </a:rPr>
              <a:t>УКРАЇНИ</a:t>
            </a:r>
            <a:br>
              <a:rPr lang="ru-RU" altLang="uk-UA" sz="1800" dirty="0" smtClean="0">
                <a:solidFill>
                  <a:schemeClr val="tx1"/>
                </a:solidFill>
                <a:effectLst/>
                <a:latin typeface="Times New Roman" pitchFamily="18" charset="0"/>
                <a:cs typeface="Times New Roman" pitchFamily="18" charset="0"/>
              </a:rPr>
            </a:br>
            <a:r>
              <a:rPr lang="ru-RU" altLang="uk-UA" sz="1800" dirty="0" smtClean="0">
                <a:solidFill>
                  <a:schemeClr val="tx1"/>
                </a:solidFill>
                <a:effectLst/>
                <a:latin typeface="Times New Roman" pitchFamily="18" charset="0"/>
                <a:cs typeface="Times New Roman" pitchFamily="18" charset="0"/>
              </a:rPr>
              <a:t> ДЕРЖАВНИЙ УНІВЕРСИТЕТ «ЖИТОМИРСЬКА ПОЛІТЕХНІКА»</a:t>
            </a:r>
          </a:p>
        </p:txBody>
      </p:sp>
      <p:sp>
        <p:nvSpPr>
          <p:cNvPr id="3" name="Підзаголовок 2">
            <a:extLst>
              <a:ext uri="{FF2B5EF4-FFF2-40B4-BE49-F238E27FC236}">
                <a16:creationId xmlns:a16="http://schemas.microsoft.com/office/drawing/2014/main" xmlns="" id="{462FFA08-9BC7-4E8F-9749-E1B5BD4C4B5A}"/>
              </a:ext>
            </a:extLst>
          </p:cNvPr>
          <p:cNvSpPr>
            <a:spLocks noGrp="1"/>
          </p:cNvSpPr>
          <p:nvPr>
            <p:ph type="subTitle" idx="1"/>
          </p:nvPr>
        </p:nvSpPr>
        <p:spPr>
          <a:xfrm>
            <a:off x="1749966" y="1831051"/>
            <a:ext cx="7766936" cy="719644"/>
          </a:xfrm>
        </p:spPr>
        <p:txBody>
          <a:bodyPr>
            <a:normAutofit fontScale="62500" lnSpcReduction="20000"/>
          </a:bodyPr>
          <a:lstStyle/>
          <a:p>
            <a:pPr algn="ctr">
              <a:spcBef>
                <a:spcPts val="0"/>
              </a:spcBef>
            </a:pPr>
            <a:r>
              <a:rPr lang="ru-RU" sz="3200" b="1" dirty="0">
                <a:solidFill>
                  <a:schemeClr val="tx1"/>
                </a:solidFill>
                <a:latin typeface="Times New Roman" panose="02020603050405020304" pitchFamily="18" charset="0"/>
                <a:cs typeface="Times New Roman" panose="02020603050405020304" pitchFamily="18" charset="0"/>
              </a:rPr>
              <a:t>ТЕМА 1. МЕТОДОЛОГІЧНІ ЗАСАДИ ПОБУДОВИ ПОКАЗНИКІВ ДЛЯ ОЦІНКИ ДІЯЛЬНОСТІ ПІДПРИЄМСТВ</a:t>
            </a:r>
            <a:endParaRPr lang="x-none" sz="3200" dirty="0">
              <a:solidFill>
                <a:schemeClr val="tx1"/>
              </a:solidFill>
              <a:latin typeface="Times New Roman" panose="02020603050405020304" pitchFamily="18" charset="0"/>
              <a:cs typeface="Times New Roman" panose="02020603050405020304" pitchFamily="18" charset="0"/>
            </a:endParaRPr>
          </a:p>
        </p:txBody>
      </p:sp>
      <p:sp>
        <p:nvSpPr>
          <p:cNvPr id="4" name="Підзаголовок 2">
            <a:extLst>
              <a:ext uri="{FF2B5EF4-FFF2-40B4-BE49-F238E27FC236}">
                <a16:creationId xmlns:a16="http://schemas.microsoft.com/office/drawing/2014/main" xmlns="" id="{3E271608-9726-4B03-8461-E5827A8C9861}"/>
              </a:ext>
            </a:extLst>
          </p:cNvPr>
          <p:cNvSpPr txBox="1">
            <a:spLocks/>
          </p:cNvSpPr>
          <p:nvPr/>
        </p:nvSpPr>
        <p:spPr>
          <a:xfrm>
            <a:off x="950495" y="2574758"/>
            <a:ext cx="9324474" cy="2622884"/>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uk-UA" sz="2400" b="1" i="1" dirty="0" smtClean="0">
                <a:solidFill>
                  <a:schemeClr val="tx1"/>
                </a:solidFill>
                <a:latin typeface="Times New Roman" panose="02020603050405020304" pitchFamily="18" charset="0"/>
                <a:cs typeface="Times New Roman" panose="02020603050405020304" pitchFamily="18" charset="0"/>
              </a:rPr>
              <a:t>Зміст</a:t>
            </a:r>
            <a:r>
              <a:rPr lang="ru-RU" sz="2400" b="1" i="1" dirty="0" smtClean="0">
                <a:solidFill>
                  <a:schemeClr val="tx1"/>
                </a:solidFill>
                <a:latin typeface="Times New Roman" panose="02020603050405020304" pitchFamily="18" charset="0"/>
                <a:cs typeface="Times New Roman" panose="02020603050405020304" pitchFamily="18" charset="0"/>
              </a:rPr>
              <a:t> теми</a:t>
            </a:r>
          </a:p>
          <a:p>
            <a:pPr algn="just">
              <a:spcBef>
                <a:spcPts val="0"/>
              </a:spcBef>
            </a:pPr>
            <a:r>
              <a:rPr lang="ru-RU" sz="2400" dirty="0" smtClean="0">
                <a:solidFill>
                  <a:schemeClr val="tx1"/>
                </a:solidFill>
                <a:latin typeface="Times New Roman" panose="02020603050405020304" pitchFamily="18" charset="0"/>
                <a:cs typeface="Times New Roman" panose="02020603050405020304" pitchFamily="18" charset="0"/>
              </a:rPr>
              <a:t>1.1</a:t>
            </a:r>
            <a:r>
              <a:rPr lang="uk-UA" sz="2400" dirty="0" smtClean="0">
                <a:solidFill>
                  <a:schemeClr val="tx1"/>
                </a:solidFill>
                <a:latin typeface="Times New Roman" panose="02020603050405020304" pitchFamily="18" charset="0"/>
                <a:cs typeface="Times New Roman" panose="02020603050405020304" pitchFamily="18" charset="0"/>
              </a:rPr>
              <a:t>. Характеристика господарських операцій діяльності підприємств</a:t>
            </a:r>
          </a:p>
          <a:p>
            <a:pPr algn="just">
              <a:spcBef>
                <a:spcPts val="0"/>
              </a:spcBef>
            </a:pPr>
            <a:r>
              <a:rPr lang="uk-UA" sz="2400" dirty="0" smtClean="0">
                <a:solidFill>
                  <a:schemeClr val="tx1"/>
                </a:solidFill>
                <a:latin typeface="Times New Roman" panose="02020603050405020304" pitchFamily="18" charset="0"/>
                <a:cs typeface="Times New Roman" panose="02020603050405020304" pitchFamily="18" charset="0"/>
              </a:rPr>
              <a:t>1.2. Структура показників за кількісно-якісними характеристиками явищ і процесів</a:t>
            </a:r>
          </a:p>
          <a:p>
            <a:pPr algn="just">
              <a:spcBef>
                <a:spcPts val="0"/>
              </a:spcBef>
            </a:pPr>
            <a:r>
              <a:rPr lang="uk-UA" sz="2400" dirty="0" smtClean="0">
                <a:solidFill>
                  <a:schemeClr val="tx1"/>
                </a:solidFill>
                <a:latin typeface="Times New Roman" panose="02020603050405020304" pitchFamily="18" charset="0"/>
                <a:cs typeface="Times New Roman" panose="02020603050405020304" pitchFamily="18" charset="0"/>
              </a:rPr>
              <a:t>1.3. Модель побудови показників</a:t>
            </a:r>
          </a:p>
          <a:p>
            <a:pPr algn="just">
              <a:spcBef>
                <a:spcPts val="0"/>
              </a:spcBef>
            </a:pPr>
            <a:r>
              <a:rPr lang="uk-UA" sz="2400" dirty="0" smtClean="0">
                <a:solidFill>
                  <a:schemeClr val="tx1"/>
                </a:solidFill>
                <a:latin typeface="Times New Roman" panose="02020603050405020304" pitchFamily="18" charset="0"/>
                <a:cs typeface="Times New Roman" panose="02020603050405020304" pitchFamily="18" charset="0"/>
              </a:rPr>
              <a:t>1.4. Вимоги до відображення явищ і процесів за допомогою показників.</a:t>
            </a:r>
          </a:p>
          <a:p>
            <a:pPr algn="just">
              <a:spcBef>
                <a:spcPts val="0"/>
              </a:spcBef>
            </a:pPr>
            <a:endParaRPr lang="ru-RU" sz="2400" dirty="0">
              <a:solidFill>
                <a:schemeClr val="tx1"/>
              </a:solidFill>
              <a:latin typeface="Times New Roman" panose="02020603050405020304" pitchFamily="18" charset="0"/>
              <a:cs typeface="Times New Roman" panose="02020603050405020304" pitchFamily="18" charset="0"/>
            </a:endParaRPr>
          </a:p>
        </p:txBody>
      </p:sp>
      <p:sp>
        <p:nvSpPr>
          <p:cNvPr id="7" name="Прямоугольник 6"/>
          <p:cNvSpPr>
            <a:spLocks noChangeArrowheads="1"/>
          </p:cNvSpPr>
          <p:nvPr/>
        </p:nvSpPr>
        <p:spPr bwMode="auto">
          <a:xfrm>
            <a:off x="7196772" y="6193668"/>
            <a:ext cx="4055919" cy="369332"/>
          </a:xfrm>
          <a:prstGeom prst="rect">
            <a:avLst/>
          </a:prstGeom>
          <a:noFill/>
          <a:ln w="9525">
            <a:noFill/>
            <a:miter lim="800000"/>
            <a:headEnd/>
            <a:tailEnd/>
          </a:ln>
        </p:spPr>
        <p:txBody>
          <a:bodyPr wrap="none">
            <a:spAutoFit/>
          </a:bodyPr>
          <a:lstStyle/>
          <a:p>
            <a:pPr fontAlgn="auto">
              <a:spcBef>
                <a:spcPts val="0"/>
              </a:spcBef>
              <a:spcAft>
                <a:spcPts val="0"/>
              </a:spcAft>
              <a:defRPr/>
            </a:pPr>
            <a:r>
              <a:rPr lang="uk-UA" b="1" i="1" dirty="0">
                <a:latin typeface="Palatino Linotype" pitchFamily="18" charset="0"/>
                <a:cs typeface="Times New Roman" pitchFamily="18" charset="0"/>
              </a:rPr>
              <a:t>ЛЕКТОР:  </a:t>
            </a:r>
            <a:r>
              <a:rPr lang="uk-UA" b="1" i="1" dirty="0" err="1" smtClean="0">
                <a:latin typeface="Palatino Linotype" pitchFamily="18" charset="0"/>
                <a:cs typeface="Times New Roman" pitchFamily="18" charset="0"/>
              </a:rPr>
              <a:t>к.е.н</a:t>
            </a:r>
            <a:r>
              <a:rPr lang="uk-UA" b="1" i="1" dirty="0" smtClean="0">
                <a:latin typeface="Palatino Linotype" pitchFamily="18" charset="0"/>
                <a:cs typeface="Times New Roman" pitchFamily="18" charset="0"/>
              </a:rPr>
              <a:t>., доц. Мельник </a:t>
            </a:r>
            <a:r>
              <a:rPr lang="uk-UA" b="1" i="1" dirty="0">
                <a:latin typeface="Palatino Linotype" pitchFamily="18" charset="0"/>
                <a:cs typeface="Times New Roman" pitchFamily="18" charset="0"/>
              </a:rPr>
              <a:t>Т.</a:t>
            </a:r>
            <a:r>
              <a:rPr lang="en-US" b="1" i="1" dirty="0">
                <a:latin typeface="Palatino Linotype" pitchFamily="18" charset="0"/>
                <a:cs typeface="Times New Roman" pitchFamily="18" charset="0"/>
              </a:rPr>
              <a:t> </a:t>
            </a:r>
            <a:r>
              <a:rPr lang="uk-UA" b="1" i="1" dirty="0">
                <a:latin typeface="Palatino Linotype" pitchFamily="18" charset="0"/>
                <a:cs typeface="Times New Roman" pitchFamily="18" charset="0"/>
              </a:rPr>
              <a:t>Ю.</a:t>
            </a:r>
            <a:endParaRPr lang="ru-RU" b="1" i="1" dirty="0">
              <a:latin typeface="Palatino Linotype" pitchFamily="18" charset="0"/>
              <a:cs typeface="Times New Roman" pitchFamily="18" charset="0"/>
            </a:endParaRPr>
          </a:p>
        </p:txBody>
      </p:sp>
    </p:spTree>
    <p:extLst>
      <p:ext uri="{BB962C8B-B14F-4D97-AF65-F5344CB8AC3E}">
        <p14:creationId xmlns:p14="http://schemas.microsoft.com/office/powerpoint/2010/main" val="2156842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360947" y="171239"/>
            <a:ext cx="10163617" cy="642151"/>
          </a:xfrm>
        </p:spPr>
        <p:txBody>
          <a:bodyPr>
            <a:normAutofit/>
          </a:bodyPr>
          <a:lstStyle/>
          <a:p>
            <a:r>
              <a:rPr lang="uk-UA" sz="2800" b="1" dirty="0">
                <a:solidFill>
                  <a:srgbClr val="6F0000"/>
                </a:solidFill>
                <a:latin typeface="Times New Roman" panose="02020603050405020304" pitchFamily="18" charset="0"/>
                <a:ea typeface="Times New Roman" panose="02020603050405020304" pitchFamily="18" charset="0"/>
              </a:rPr>
              <a:t>ВСТУП</a:t>
            </a:r>
            <a:endParaRPr lang="uk-UA" sz="2800" dirty="0">
              <a:solidFill>
                <a:schemeClr val="tx1"/>
              </a:solidFill>
              <a:latin typeface="Arial Black" panose="020B0A04020102020204" pitchFamily="34" charset="0"/>
            </a:endParaRPr>
          </a:p>
        </p:txBody>
      </p:sp>
      <p:sp>
        <p:nvSpPr>
          <p:cNvPr id="14" name="Прямокутник 4">
            <a:extLst>
              <a:ext uri="{FF2B5EF4-FFF2-40B4-BE49-F238E27FC236}">
                <a16:creationId xmlns:a16="http://schemas.microsoft.com/office/drawing/2014/main" xmlns="" id="{24BF3DA0-4B58-4291-BCBC-A56686FCF4C4}"/>
              </a:ext>
            </a:extLst>
          </p:cNvPr>
          <p:cNvSpPr/>
          <p:nvPr/>
        </p:nvSpPr>
        <p:spPr>
          <a:xfrm>
            <a:off x="642782" y="4410014"/>
            <a:ext cx="10929625" cy="231680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uk-UA" sz="2000" dirty="0">
                <a:latin typeface="Times New Roman" panose="02020603050405020304" pitchFamily="18" charset="0"/>
                <a:ea typeface="Times New Roman" panose="02020603050405020304" pitchFamily="18" charset="0"/>
              </a:rPr>
              <a:t>Особливого значення набуває система взаємопов’язаних показників, оскільки складні економічні явища неможливо повноцінно оцінити за допомогою однієї характеристики. </a:t>
            </a:r>
          </a:p>
          <a:p>
            <a:pPr algn="just"/>
            <a:r>
              <a:rPr lang="uk-UA" sz="2000" dirty="0" smtClean="0">
                <a:latin typeface="Times New Roman" panose="02020603050405020304" pitchFamily="18" charset="0"/>
                <a:ea typeface="Times New Roman" panose="02020603050405020304" pitchFamily="18" charset="0"/>
              </a:rPr>
              <a:t>Тому, </a:t>
            </a:r>
            <a:r>
              <a:rPr lang="uk-UA" sz="2000" dirty="0">
                <a:latin typeface="Times New Roman" panose="02020603050405020304" pitchFamily="18" charset="0"/>
                <a:ea typeface="Times New Roman" panose="02020603050405020304" pitchFamily="18" charset="0"/>
              </a:rPr>
              <a:t>методологія побудови показників є основою якісного економічного аналізу. Від правильності визначення їх змісту, структури, одиниць вимірювання та методики розрахунку залежить достовірність подальших висновків. Важливо також забезпечити порівнянність показників у часі та просторі, їх повноту, інформативність і відповідність реальним економічним процесам.</a:t>
            </a:r>
          </a:p>
        </p:txBody>
      </p:sp>
      <p:sp>
        <p:nvSpPr>
          <p:cNvPr id="5" name="Прямокутник 4">
            <a:extLst>
              <a:ext uri="{FF2B5EF4-FFF2-40B4-BE49-F238E27FC236}">
                <a16:creationId xmlns:a16="http://schemas.microsoft.com/office/drawing/2014/main" xmlns="" id="{24BF3DA0-4B58-4291-BCBC-A56686FCF4C4}"/>
              </a:ext>
            </a:extLst>
          </p:cNvPr>
          <p:cNvSpPr/>
          <p:nvPr/>
        </p:nvSpPr>
        <p:spPr>
          <a:xfrm>
            <a:off x="305286" y="813390"/>
            <a:ext cx="10763765" cy="3401751"/>
          </a:xfrm>
          <a:prstGeom prst="rect">
            <a:avLst/>
          </a:prstGeom>
          <a:effectLst>
            <a:glow rad="1016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indent="431800" algn="just">
              <a:lnSpc>
                <a:spcPct val="115000"/>
              </a:lnSpc>
              <a:spcAft>
                <a:spcPts val="0"/>
              </a:spcAft>
            </a:pPr>
            <a:r>
              <a:rPr lang="uk-UA" sz="2400" dirty="0">
                <a:solidFill>
                  <a:srgbClr val="6F0000"/>
                </a:solidFill>
                <a:latin typeface="Times New Roman" panose="02020603050405020304" pitchFamily="18" charset="0"/>
                <a:ea typeface="Times New Roman" panose="02020603050405020304" pitchFamily="18" charset="0"/>
              </a:rPr>
              <a:t>У сучасних умовах господарювання ефективне управління підприємством неможливе без достовірної, своєчасної та змістовної інформації про результати його діяльності. Керівники та фахівці підприємств повинні оцінювати обсяги виробництва і реалізації продукції, використання ресурсів, доходи, витрати, прибуток, фінансовий стан та інші характеристики господарських процесів. Саме економічні показники дають змогу перетворити інформацію про діяльність підприємства на конкретні кількісні та якісні характеристики, необхідні для аналізу й прийняття управлінських рішень.</a:t>
            </a:r>
            <a:endParaRPr lang="ru-RU"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182018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кутник 6">
            <a:extLst>
              <a:ext uri="{FF2B5EF4-FFF2-40B4-BE49-F238E27FC236}">
                <a16:creationId xmlns:a16="http://schemas.microsoft.com/office/drawing/2014/main" xmlns="" id="{5597D9ED-3839-4475-A0A3-D181B75C94B6}"/>
              </a:ext>
            </a:extLst>
          </p:cNvPr>
          <p:cNvSpPr/>
          <p:nvPr/>
        </p:nvSpPr>
        <p:spPr>
          <a:xfrm>
            <a:off x="378875" y="838844"/>
            <a:ext cx="9976775" cy="221876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431800" algn="just">
              <a:spcBef>
                <a:spcPts val="900"/>
              </a:spcBef>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Для розуміння механізму формування економічних показників необхідно спочатку визначити, що саме відбувається на підприємстві та які зміни виникають у результаті здійснення господарських операцій. Саме господарські операції є первинним джерелом інформації про діяльність підприємства. Вони фіксують конкретні факти господарського життя, які згодом узагальнюються у системі бухгалтерського обліку, фінансової звітності та економічних показників.</a:t>
            </a:r>
            <a:endParaRPr lang="ru-RU" sz="2000" dirty="0">
              <a:effectLst/>
              <a:latin typeface="Aptos"/>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1145594" y="3350554"/>
            <a:ext cx="8256494"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indent="431800" algn="just">
              <a:spcBef>
                <a:spcPts val="900"/>
              </a:spcBef>
              <a:spcAft>
                <a:spcPts val="0"/>
              </a:spcAft>
            </a:pPr>
            <a:r>
              <a:rPr lang="uk-UA" smtClean="0">
                <a:latin typeface="Times New Roman" panose="02020603050405020304" pitchFamily="18" charset="0"/>
                <a:ea typeface="Times New Roman" panose="02020603050405020304" pitchFamily="18" charset="0"/>
                <a:cs typeface="Times New Roman" panose="02020603050405020304" pitchFamily="18" charset="0"/>
              </a:rPr>
              <a:t>У найзагальнішому розумінні </a:t>
            </a:r>
            <a:r>
              <a:rPr lang="uk-UA" b="1" i="1" u="sng" smtClean="0">
                <a:latin typeface="Times New Roman" panose="02020603050405020304" pitchFamily="18" charset="0"/>
                <a:ea typeface="Times New Roman" panose="02020603050405020304" pitchFamily="18" charset="0"/>
                <a:cs typeface="Times New Roman" panose="02020603050405020304" pitchFamily="18" charset="0"/>
              </a:rPr>
              <a:t>господарська операція </a:t>
            </a:r>
            <a:r>
              <a:rPr lang="uk-UA" smtClean="0">
                <a:latin typeface="Times New Roman" panose="02020603050405020304" pitchFamily="18" charset="0"/>
                <a:ea typeface="Times New Roman" panose="02020603050405020304" pitchFamily="18" charset="0"/>
                <a:cs typeface="Times New Roman" panose="02020603050405020304" pitchFamily="18" charset="0"/>
              </a:rPr>
              <a:t>– це дія або подія, яка спричиняє зміни у складі та структурі активів, зобов’язань і власного капіталу підприємства.</a:t>
            </a:r>
            <a:endParaRPr lang="ru-RU" sz="1600" dirty="0">
              <a:effectLst/>
              <a:latin typeface="Aptos"/>
              <a:ea typeface="Times New Roman" panose="02020603050405020304" pitchFamily="18" charset="0"/>
              <a:cs typeface="Times New Roman" panose="02020603050405020304" pitchFamily="18" charset="0"/>
            </a:endParaRPr>
          </a:p>
        </p:txBody>
      </p:sp>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fontScale="90000"/>
          </a:bodyPr>
          <a:lstStyle/>
          <a:p>
            <a:r>
              <a:rPr lang="uk-UA" sz="2800" b="1" dirty="0">
                <a:solidFill>
                  <a:schemeClr val="tx1"/>
                </a:solidFill>
                <a:latin typeface="Times New Roman" panose="02020603050405020304" pitchFamily="18" charset="0"/>
                <a:ea typeface="Times New Roman" panose="02020603050405020304" pitchFamily="18" charset="0"/>
              </a:rPr>
              <a:t>1.1. Характеристика господарських операцій діяльності підприємств</a:t>
            </a:r>
            <a:endParaRPr lang="uk-UA" sz="2800" dirty="0">
              <a:solidFill>
                <a:schemeClr val="tx1"/>
              </a:solidFill>
              <a:latin typeface="Arial Black" panose="020B0A04020102020204" pitchFamily="34" charset="0"/>
            </a:endParaRPr>
          </a:p>
        </p:txBody>
      </p:sp>
      <p:sp>
        <p:nvSpPr>
          <p:cNvPr id="6" name="Прямоугольник 5"/>
          <p:cNvSpPr/>
          <p:nvPr/>
        </p:nvSpPr>
        <p:spPr>
          <a:xfrm>
            <a:off x="1145594" y="4698414"/>
            <a:ext cx="8256494" cy="102245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У законодавстві України </a:t>
            </a:r>
            <a:r>
              <a:rPr lang="uk-UA" b="1" i="1" u="sng" dirty="0">
                <a:latin typeface="Times New Roman" panose="02020603050405020304" pitchFamily="18" charset="0"/>
                <a:ea typeface="Times New Roman" panose="02020603050405020304" pitchFamily="18" charset="0"/>
              </a:rPr>
              <a:t>господарські операції </a:t>
            </a:r>
            <a:r>
              <a:rPr lang="uk-UA" dirty="0">
                <a:latin typeface="Times New Roman" panose="02020603050405020304" pitchFamily="18" charset="0"/>
                <a:ea typeface="Times New Roman" panose="02020603050405020304" pitchFamily="18" charset="0"/>
              </a:rPr>
              <a:t>розглядаються як факти підприємницької та іншої діяльності, що впливають на стан майна, капіталу, зобов’язань і фінансових результатів підприємства.</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65739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кутник 6">
            <a:extLst>
              <a:ext uri="{FF2B5EF4-FFF2-40B4-BE49-F238E27FC236}">
                <a16:creationId xmlns:a16="http://schemas.microsoft.com/office/drawing/2014/main" xmlns="" id="{5597D9ED-3839-4475-A0A3-D181B75C94B6}"/>
              </a:ext>
            </a:extLst>
          </p:cNvPr>
          <p:cNvSpPr/>
          <p:nvPr/>
        </p:nvSpPr>
        <p:spPr>
          <a:xfrm>
            <a:off x="360946" y="689330"/>
            <a:ext cx="9825789" cy="426815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342900" algn="just">
              <a:spcAft>
                <a:spcPts val="0"/>
              </a:spcAft>
            </a:pPr>
            <a:r>
              <a:rPr lang="uk-UA" b="1" i="1" u="sng" dirty="0">
                <a:latin typeface="Times New Roman" panose="02020603050405020304" pitchFamily="18" charset="0"/>
                <a:ea typeface="Times New Roman" panose="02020603050405020304" pitchFamily="18" charset="0"/>
              </a:rPr>
              <a:t>До господарських операцій можна віднести:</a:t>
            </a:r>
            <a:endParaRPr lang="ru-RU" b="1" i="1" u="sng"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придбання сировини та матеріалів;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отримання товарів від постачальників;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оплату рахунків;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отримання кредиту;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внесення власниками коштів до капіталу підприємства;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виробництво продукції;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нарахування заробітної плати;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реалізацію продукції, товарів, робіт і послуг;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отримання доходу;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здійснення витрат;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сплату податків;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погашення кредиторської та дебіторської заборгованості;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нарахування амортизації; </a:t>
            </a:r>
            <a:endParaRPr lang="ru-RU"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розподіл прибутку тощо. </a:t>
            </a:r>
            <a:endParaRPr lang="ru-RU" dirty="0">
              <a:effectLst/>
              <a:latin typeface="Times New Roman" panose="02020603050405020304" pitchFamily="18" charset="0"/>
              <a:ea typeface="Times New Roman" panose="02020603050405020304" pitchFamily="18" charset="0"/>
            </a:endParaRPr>
          </a:p>
        </p:txBody>
      </p:sp>
      <p:sp>
        <p:nvSpPr>
          <p:cNvPr id="2" name="Прямоугольник 1"/>
          <p:cNvSpPr/>
          <p:nvPr/>
        </p:nvSpPr>
        <p:spPr>
          <a:xfrm>
            <a:off x="694054" y="5349096"/>
            <a:ext cx="9159572"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31800" algn="just">
              <a:spcBef>
                <a:spcPts val="900"/>
              </a:spcBef>
              <a:spcAft>
                <a:spcPts val="0"/>
              </a:spcAft>
            </a:pPr>
            <a:r>
              <a:rPr lang="uk-UA" dirty="0">
                <a:latin typeface="Times New Roman" panose="02020603050405020304" pitchFamily="18" charset="0"/>
                <a:ea typeface="Times New Roman" panose="02020603050405020304" pitchFamily="18" charset="0"/>
              </a:rPr>
              <a:t>Таким чином, </a:t>
            </a:r>
            <a:r>
              <a:rPr lang="uk-UA" b="1" i="1" u="sng" dirty="0">
                <a:latin typeface="Times New Roman" panose="02020603050405020304" pitchFamily="18" charset="0"/>
                <a:ea typeface="Times New Roman" panose="02020603050405020304" pitchFamily="18" charset="0"/>
              </a:rPr>
              <a:t>господарська операція є первинною економічною подією</a:t>
            </a:r>
            <a:r>
              <a:rPr lang="uk-UA" dirty="0">
                <a:latin typeface="Times New Roman" panose="02020603050405020304" pitchFamily="18" charset="0"/>
                <a:ea typeface="Times New Roman" panose="02020603050405020304" pitchFamily="18" charset="0"/>
              </a:rPr>
              <a:t>, яка має певний зміст, учасників, час здійснення, місце, вартісну або натуральну оцінку та наслідки для діяльності підприємства.</a:t>
            </a:r>
            <a:endParaRPr lang="ru-RU" sz="1600" dirty="0">
              <a:effectLst/>
              <a:latin typeface="Aptos"/>
              <a:ea typeface="Times New Roman" panose="02020603050405020304" pitchFamily="18" charset="0"/>
              <a:cs typeface="Times New Roman" panose="02020603050405020304" pitchFamily="18" charset="0"/>
            </a:endParaRPr>
          </a:p>
        </p:txBody>
      </p:sp>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fontScale="90000"/>
          </a:bodyPr>
          <a:lstStyle/>
          <a:p>
            <a:r>
              <a:rPr lang="uk-UA" sz="2800" b="1" dirty="0">
                <a:solidFill>
                  <a:schemeClr val="tx1"/>
                </a:solidFill>
                <a:latin typeface="Times New Roman" panose="02020603050405020304" pitchFamily="18" charset="0"/>
                <a:ea typeface="Times New Roman" panose="02020603050405020304" pitchFamily="18" charset="0"/>
              </a:rPr>
              <a:t>1.1. Характеристика господарських операцій діяльності підприємств</a:t>
            </a:r>
            <a:endParaRPr lang="uk-UA" sz="28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2574986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кутник 6">
            <a:extLst>
              <a:ext uri="{FF2B5EF4-FFF2-40B4-BE49-F238E27FC236}">
                <a16:creationId xmlns:a16="http://schemas.microsoft.com/office/drawing/2014/main" xmlns="" id="{5597D9ED-3839-4475-A0A3-D181B75C94B6}"/>
              </a:ext>
            </a:extLst>
          </p:cNvPr>
          <p:cNvSpPr/>
          <p:nvPr/>
        </p:nvSpPr>
        <p:spPr>
          <a:xfrm>
            <a:off x="360946" y="689330"/>
            <a:ext cx="10476943" cy="158917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342900" algn="just">
              <a:lnSpc>
                <a:spcPct val="115000"/>
              </a:lnSpc>
              <a:spcAft>
                <a:spcPts val="0"/>
              </a:spcAft>
            </a:pPr>
            <a:r>
              <a:rPr lang="uk-UA" sz="2400" dirty="0">
                <a:latin typeface="Times New Roman" panose="02020603050405020304" pitchFamily="18" charset="0"/>
                <a:ea typeface="Times New Roman" panose="02020603050405020304" pitchFamily="18" charset="0"/>
              </a:rPr>
              <a:t>Важливо розуміти послідовність формування інформації:</a:t>
            </a:r>
            <a:endParaRPr lang="ru-RU" sz="2400" dirty="0">
              <a:latin typeface="Times New Roman" panose="02020603050405020304" pitchFamily="18" charset="0"/>
              <a:ea typeface="Times New Roman" panose="02020603050405020304" pitchFamily="18" charset="0"/>
            </a:endParaRPr>
          </a:p>
          <a:p>
            <a:r>
              <a:rPr lang="uk-UA" sz="2400" b="1" dirty="0">
                <a:latin typeface="Times New Roman" panose="02020603050405020304" pitchFamily="18" charset="0"/>
                <a:ea typeface="Times New Roman" panose="02020603050405020304" pitchFamily="18" charset="0"/>
              </a:rPr>
              <a:t>господарська подія → господарська операція → первинна інформація → бухгалтерський облік → узагальнені показники → економічний аналіз → управлінське рішення.</a:t>
            </a:r>
            <a:endParaRPr lang="ru-RU" sz="2400" dirty="0">
              <a:effectLst/>
              <a:latin typeface="Times New Roman" panose="02020603050405020304" pitchFamily="18" charset="0"/>
              <a:ea typeface="Times New Roman" panose="02020603050405020304" pitchFamily="18" charset="0"/>
            </a:endParaRPr>
          </a:p>
        </p:txBody>
      </p:sp>
      <p:sp>
        <p:nvSpPr>
          <p:cNvPr id="2" name="Прямоугольник 1"/>
          <p:cNvSpPr/>
          <p:nvPr/>
        </p:nvSpPr>
        <p:spPr>
          <a:xfrm>
            <a:off x="1019631" y="2473631"/>
            <a:ext cx="9159572" cy="295927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342900" algn="just">
              <a:lnSpc>
                <a:spcPct val="115000"/>
              </a:lnSpc>
              <a:spcAft>
                <a:spcPts val="0"/>
              </a:spcAft>
            </a:pPr>
            <a:r>
              <a:rPr lang="uk-UA" u="sng" dirty="0">
                <a:latin typeface="Times New Roman" panose="02020603050405020304" pitchFamily="18" charset="0"/>
                <a:ea typeface="Times New Roman" panose="02020603050405020304" pitchFamily="18" charset="0"/>
              </a:rPr>
              <a:t>Наприклад, підприємство придбало 500 кг сировини за ціною 80 грн за 1 кг.</a:t>
            </a:r>
            <a:endParaRPr lang="ru-RU" sz="1600" u="sng"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dirty="0">
                <a:latin typeface="Times New Roman" panose="02020603050405020304" pitchFamily="18" charset="0"/>
                <a:ea typeface="Times New Roman" panose="02020603050405020304" pitchFamily="18" charset="0"/>
              </a:rPr>
              <a:t>Первинна господарська операція характеризується такими даними:</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об’єкт — сировина;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кількість — 500 кг;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ціна — 80 грн/кг;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вартість — 40 000 грн;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постачальник — конкретний суб’єкт господарювання;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дата операції — певна дата;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місце — підприємство або його склад. </a:t>
            </a:r>
            <a:endParaRPr lang="ru-RU" sz="1600" dirty="0">
              <a:effectLst/>
              <a:latin typeface="Times New Roman" panose="02020603050405020304" pitchFamily="18" charset="0"/>
              <a:ea typeface="Times New Roman" panose="02020603050405020304" pitchFamily="18" charset="0"/>
            </a:endParaRPr>
          </a:p>
        </p:txBody>
      </p:sp>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fontScale="90000"/>
          </a:bodyPr>
          <a:lstStyle/>
          <a:p>
            <a:r>
              <a:rPr lang="uk-UA" sz="2800" b="1" dirty="0">
                <a:solidFill>
                  <a:schemeClr val="tx1"/>
                </a:solidFill>
                <a:latin typeface="Times New Roman" panose="02020603050405020304" pitchFamily="18" charset="0"/>
                <a:ea typeface="Times New Roman" panose="02020603050405020304" pitchFamily="18" charset="0"/>
              </a:rPr>
              <a:t>1.1. Характеристика господарських операцій діяльності підприємств</a:t>
            </a:r>
            <a:endParaRPr lang="uk-UA" sz="2800" dirty="0">
              <a:solidFill>
                <a:schemeClr val="tx1"/>
              </a:solidFill>
              <a:latin typeface="Arial Black" panose="020B0A04020102020204" pitchFamily="34" charset="0"/>
            </a:endParaRPr>
          </a:p>
        </p:txBody>
      </p:sp>
      <p:sp>
        <p:nvSpPr>
          <p:cNvPr id="3" name="Прямоугольник 2"/>
          <p:cNvSpPr/>
          <p:nvPr/>
        </p:nvSpPr>
        <p:spPr>
          <a:xfrm>
            <a:off x="360946" y="5628029"/>
            <a:ext cx="10611959" cy="923330"/>
          </a:xfrm>
          <a:prstGeom prst="rect">
            <a:avLst/>
          </a:prstGeom>
        </p:spPr>
        <p:txBody>
          <a:bodyPr wrap="square">
            <a:spAutoFit/>
          </a:bodyPr>
          <a:lstStyle/>
          <a:p>
            <a:pPr indent="457200" algn="just"/>
            <a:r>
              <a:rPr lang="uk-UA" dirty="0">
                <a:latin typeface="Times New Roman" panose="02020603050405020304" pitchFamily="18" charset="0"/>
                <a:ea typeface="Times New Roman" panose="02020603050405020304" pitchFamily="18" charset="0"/>
              </a:rPr>
              <a:t>На рівні окремої операції це конкретний факт господарської діяльності. Після накопичення інформації про велику кількість аналогічних операцій можна визначити вже </a:t>
            </a:r>
            <a:r>
              <a:rPr lang="uk-UA" b="1" dirty="0">
                <a:latin typeface="Times New Roman" panose="02020603050405020304" pitchFamily="18" charset="0"/>
                <a:ea typeface="Times New Roman" panose="02020603050405020304" pitchFamily="18" charset="0"/>
              </a:rPr>
              <a:t>узагальнені економічні показники</a:t>
            </a:r>
            <a:r>
              <a:rPr lang="uk-UA" dirty="0">
                <a:latin typeface="Times New Roman" panose="02020603050405020304" pitchFamily="18" charset="0"/>
                <a:ea typeface="Times New Roman" panose="02020603050405020304" pitchFamily="18" charset="0"/>
              </a:rPr>
              <a:t>: обсяг </a:t>
            </a:r>
            <a:r>
              <a:rPr lang="uk-UA" dirty="0" err="1">
                <a:latin typeface="Times New Roman" panose="02020603050405020304" pitchFamily="18" charset="0"/>
                <a:ea typeface="Times New Roman" panose="02020603050405020304" pitchFamily="18" charset="0"/>
              </a:rPr>
              <a:t>закупівель</a:t>
            </a:r>
            <a:r>
              <a:rPr lang="uk-UA" dirty="0">
                <a:latin typeface="Times New Roman" panose="02020603050405020304" pitchFamily="18" charset="0"/>
                <a:ea typeface="Times New Roman" panose="02020603050405020304" pitchFamily="18" charset="0"/>
              </a:rPr>
              <a:t>, середню ціну сировини, матеріальні витрати, собівартість продукції тощо.</a:t>
            </a:r>
            <a:endParaRPr lang="ru-RU" dirty="0"/>
          </a:p>
        </p:txBody>
      </p:sp>
    </p:spTree>
    <p:extLst>
      <p:ext uri="{BB962C8B-B14F-4D97-AF65-F5344CB8AC3E}">
        <p14:creationId xmlns:p14="http://schemas.microsoft.com/office/powerpoint/2010/main" val="2171576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кутник 6">
            <a:extLst>
              <a:ext uri="{FF2B5EF4-FFF2-40B4-BE49-F238E27FC236}">
                <a16:creationId xmlns:a16="http://schemas.microsoft.com/office/drawing/2014/main" xmlns="" id="{5597D9ED-3839-4475-A0A3-D181B75C94B6}"/>
              </a:ext>
            </a:extLst>
          </p:cNvPr>
          <p:cNvSpPr/>
          <p:nvPr/>
        </p:nvSpPr>
        <p:spPr>
          <a:xfrm>
            <a:off x="417796" y="914401"/>
            <a:ext cx="11439424" cy="583117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431800" algn="just">
              <a:spcAft>
                <a:spcPts val="0"/>
              </a:spcAft>
            </a:pPr>
            <a:r>
              <a:rPr lang="uk-UA" sz="2000" b="1" u="sng"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Операції 1-го </a:t>
            </a:r>
            <a:r>
              <a:rPr lang="uk-UA" sz="2000" b="1" u="sng"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типу </a:t>
            </a:r>
            <a:r>
              <a:rPr lang="uk-UA" sz="2000" b="1" i="1" u="sng"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2000" b="1" dirty="0" smtClean="0">
                <a:latin typeface="Times New Roman" panose="02020603050405020304" pitchFamily="18" charset="0"/>
                <a:ea typeface="Times New Roman" panose="02020603050405020304" pitchFamily="18" charset="0"/>
              </a:rPr>
              <a:t>збільшення </a:t>
            </a:r>
            <a:r>
              <a:rPr lang="uk-UA" sz="2000" b="1" dirty="0">
                <a:latin typeface="Times New Roman" panose="02020603050405020304" pitchFamily="18" charset="0"/>
                <a:ea typeface="Times New Roman" panose="02020603050405020304" pitchFamily="18" charset="0"/>
              </a:rPr>
              <a:t>активів і збільшення джерел їх формування</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Операції цього типу характеризують </a:t>
            </a:r>
            <a:r>
              <a:rPr lang="uk-UA" sz="2000" b="1" dirty="0">
                <a:latin typeface="Times New Roman" panose="02020603050405020304" pitchFamily="18" charset="0"/>
                <a:ea typeface="Times New Roman" panose="02020603050405020304" pitchFamily="18" charset="0"/>
              </a:rPr>
              <a:t>залучення до господарської діяльності нових ресурсів</a:t>
            </a:r>
            <a:r>
              <a:rPr lang="uk-UA" sz="2000" dirty="0">
                <a:latin typeface="Times New Roman" panose="02020603050405020304" pitchFamily="18" charset="0"/>
                <a:ea typeface="Times New Roman" panose="02020603050405020304" pitchFamily="18" charset="0"/>
              </a:rPr>
              <a:t> за рахунок збільшення власного капіталу або зобов’язань.</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Наприклад, підприємство отримало від постачальника матеріали на суму </a:t>
            </a:r>
            <a:r>
              <a:rPr lang="uk-UA" sz="2000" b="1" dirty="0">
                <a:latin typeface="Times New Roman" panose="02020603050405020304" pitchFamily="18" charset="0"/>
                <a:ea typeface="Times New Roman" panose="02020603050405020304" pitchFamily="18" charset="0"/>
              </a:rPr>
              <a:t>20 тис. грн</a:t>
            </a:r>
            <a:r>
              <a:rPr lang="uk-UA" sz="2000" dirty="0">
                <a:latin typeface="Times New Roman" panose="02020603050405020304" pitchFamily="18" charset="0"/>
                <a:ea typeface="Times New Roman" panose="02020603050405020304" pitchFamily="18" charset="0"/>
              </a:rPr>
              <a:t>, але ще не оплатило їх.</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У результаті:</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активи підприємства збільшуються на 20 тис. грн; </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кредиторська заборгованість збільшується на 20 тис. грн. </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Отже</a:t>
            </a:r>
            <a:r>
              <a:rPr lang="uk-UA" sz="2000" dirty="0" smtClean="0">
                <a:latin typeface="Times New Roman" panose="02020603050405020304" pitchFamily="18" charset="0"/>
                <a:ea typeface="Times New Roman" panose="02020603050405020304" pitchFamily="18" charset="0"/>
              </a:rPr>
              <a:t>: </a:t>
            </a:r>
            <a:r>
              <a:rPr lang="uk-UA" sz="2000" b="1" dirty="0" smtClean="0">
                <a:latin typeface="Times New Roman" panose="02020603050405020304" pitchFamily="18" charset="0"/>
                <a:ea typeface="Times New Roman" panose="02020603050405020304" pitchFamily="18" charset="0"/>
              </a:rPr>
              <a:t>Актив </a:t>
            </a:r>
            <a:r>
              <a:rPr lang="uk-UA" sz="2000" b="1" dirty="0">
                <a:latin typeface="Times New Roman" panose="02020603050405020304" pitchFamily="18" charset="0"/>
                <a:ea typeface="Times New Roman" panose="02020603050405020304" pitchFamily="18" charset="0"/>
              </a:rPr>
              <a:t>+ 20 тис. грн = Пасив + 20 тис. грн</a:t>
            </a:r>
            <a:r>
              <a:rPr lang="uk-UA" sz="2000" b="1" dirty="0" smtClean="0">
                <a:latin typeface="Times New Roman" panose="02020603050405020304" pitchFamily="18" charset="0"/>
                <a:ea typeface="Times New Roman" panose="02020603050405020304" pitchFamily="18" charset="0"/>
              </a:rPr>
              <a:t>.</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Такий тип операцій може виникати також у разі:</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внесення власником коштів до капіталу; </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отримання банківського кредиту; </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отримання майна без негайної оплати; </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виникнення інших зобов’язань, що супроводжуються надходженням активів. </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Вихідний матеріал також наводить приклад залучення матеріальних цінностей без їх негайної оплати як операції першого типу. </a:t>
            </a:r>
            <a:endParaRPr lang="ru-RU" sz="20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3705223" y="252922"/>
            <a:ext cx="4551246" cy="4001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uk-UA" sz="2000" dirty="0">
                <a:solidFill>
                  <a:schemeClr val="tx1"/>
                </a:solidFill>
                <a:latin typeface="Arial Black" panose="020B0A04020102020204" pitchFamily="34" charset="0"/>
              </a:rPr>
              <a:t>Типи господарських операцій</a:t>
            </a:r>
            <a:endParaRPr lang="ru-RU" sz="2000" b="1" u="sng" dirty="0"/>
          </a:p>
        </p:txBody>
      </p:sp>
    </p:spTree>
    <p:extLst>
      <p:ext uri="{BB962C8B-B14F-4D97-AF65-F5344CB8AC3E}">
        <p14:creationId xmlns:p14="http://schemas.microsoft.com/office/powerpoint/2010/main" val="4226706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кутник 6">
            <a:extLst>
              <a:ext uri="{FF2B5EF4-FFF2-40B4-BE49-F238E27FC236}">
                <a16:creationId xmlns:a16="http://schemas.microsoft.com/office/drawing/2014/main" xmlns="" id="{5597D9ED-3839-4475-A0A3-D181B75C94B6}"/>
              </a:ext>
            </a:extLst>
          </p:cNvPr>
          <p:cNvSpPr/>
          <p:nvPr/>
        </p:nvSpPr>
        <p:spPr>
          <a:xfrm>
            <a:off x="417796" y="914401"/>
            <a:ext cx="11439424" cy="583117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342900" algn="just">
              <a:lnSpc>
                <a:spcPct val="115000"/>
              </a:lnSpc>
              <a:spcAft>
                <a:spcPts val="0"/>
              </a:spcAft>
            </a:pPr>
            <a:r>
              <a:rPr lang="uk-UA" sz="2000" b="1" u="sng" dirty="0">
                <a:latin typeface="Times New Roman" panose="02020603050405020304" pitchFamily="18" charset="0"/>
                <a:ea typeface="Times New Roman" panose="02020603050405020304" pitchFamily="18" charset="0"/>
              </a:rPr>
              <a:t>Операції другого типу</a:t>
            </a:r>
            <a:r>
              <a:rPr lang="uk-UA" sz="2000" b="1" dirty="0">
                <a:latin typeface="Times New Roman" panose="02020603050405020304" pitchFamily="18" charset="0"/>
                <a:ea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rPr>
              <a:t>– зменшення активів і зменшення джерел їх формування.</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Ці операції характеризують вибуття ресурсів підприємства та одночасне зменшення відповідного джерела їх формування.</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Наприклад, підприємство перерахувало постачальнику 15 тис. грн для погашення кредиторської заборгованості.</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У результаті:</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	грошові кошти зменшуються на 15 тис. грн; </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	кредиторська заборгованість зменшується на 15 тис. грн. </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Отже:</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Актив − 15 тис. грн = Пасив − 15 тис. грн.</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Загальна величина балансу зменшується.</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До операцій цього типу належать, зокрема:</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	погашення кредитів; </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	оплата заборгованості постачальникам; </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	погашення інших зобов’язань. </a:t>
            </a: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Приклад із погашенням заборгованості перед постачальником наведений і в матеріалі теми. </a:t>
            </a:r>
          </a:p>
        </p:txBody>
      </p:sp>
      <p:sp>
        <p:nvSpPr>
          <p:cNvPr id="3" name="Прямоугольник 2"/>
          <p:cNvSpPr/>
          <p:nvPr/>
        </p:nvSpPr>
        <p:spPr>
          <a:xfrm>
            <a:off x="3705223" y="252922"/>
            <a:ext cx="4551246" cy="4001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uk-UA" sz="2000" dirty="0">
                <a:solidFill>
                  <a:schemeClr val="tx1"/>
                </a:solidFill>
                <a:latin typeface="Arial Black" panose="020B0A04020102020204" pitchFamily="34" charset="0"/>
              </a:rPr>
              <a:t>Типи господарських операцій</a:t>
            </a:r>
            <a:endParaRPr lang="ru-RU" sz="2000" b="1" u="sng" dirty="0"/>
          </a:p>
        </p:txBody>
      </p:sp>
    </p:spTree>
    <p:extLst>
      <p:ext uri="{BB962C8B-B14F-4D97-AF65-F5344CB8AC3E}">
        <p14:creationId xmlns:p14="http://schemas.microsoft.com/office/powerpoint/2010/main" val="224664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кутник 6">
            <a:extLst>
              <a:ext uri="{FF2B5EF4-FFF2-40B4-BE49-F238E27FC236}">
                <a16:creationId xmlns:a16="http://schemas.microsoft.com/office/drawing/2014/main" xmlns="" id="{5597D9ED-3839-4475-A0A3-D181B75C94B6}"/>
              </a:ext>
            </a:extLst>
          </p:cNvPr>
          <p:cNvSpPr/>
          <p:nvPr/>
        </p:nvSpPr>
        <p:spPr>
          <a:xfrm>
            <a:off x="417796" y="914401"/>
            <a:ext cx="11439424" cy="583117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342900" algn="just">
              <a:lnSpc>
                <a:spcPct val="115000"/>
              </a:lnSpc>
              <a:spcAft>
                <a:spcPts val="0"/>
              </a:spcAft>
            </a:pPr>
            <a:r>
              <a:rPr lang="uk-UA" sz="2000" b="1" u="sng" dirty="0">
                <a:latin typeface="Times New Roman" panose="02020603050405020304" pitchFamily="18" charset="0"/>
                <a:ea typeface="Times New Roman" panose="02020603050405020304" pitchFamily="18" charset="0"/>
              </a:rPr>
              <a:t>Операції третього типу</a:t>
            </a:r>
            <a:r>
              <a:rPr lang="uk-UA" sz="2000" u="sng" dirty="0">
                <a:latin typeface="Times New Roman" panose="02020603050405020304" pitchFamily="18" charset="0"/>
                <a:ea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rPr>
              <a:t>– зміни у складі та структурі активів</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Операції третього типу не змінюють загальної величини активів, а лише змінюють їх склад або структуру.</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Наприклад, матеріали вартістю 10 тис. грн передані зі складу у виробництво.</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У результаті:</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запаси на складі зменшуються на 10 тис. грн;</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незавершене виробництво або виробничі витрати збільшуються на 10 тис. грн.</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Загальна величина активів не змінюється:</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Актив + 10 − 10 = Актив.</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Це означає, що відбулося внутрішнє переміщення ресурсів підприємства.</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До таких операцій можна віднести:</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sz="2000" dirty="0">
                <a:latin typeface="Times New Roman" panose="02020603050405020304" pitchFamily="18" charset="0"/>
                <a:ea typeface="Times New Roman" panose="02020603050405020304" pitchFamily="18" charset="0"/>
              </a:rPr>
              <a:t>передачу матеріалів у виробництво;</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sz="2000" dirty="0">
                <a:latin typeface="Times New Roman" panose="02020603050405020304" pitchFamily="18" charset="0"/>
                <a:ea typeface="Times New Roman" panose="02020603050405020304" pitchFamily="18" charset="0"/>
              </a:rPr>
              <a:t>переміщення запасів між складами;</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sz="2000" dirty="0">
                <a:latin typeface="Times New Roman" panose="02020603050405020304" pitchFamily="18" charset="0"/>
                <a:ea typeface="Times New Roman" panose="02020603050405020304" pitchFamily="18" charset="0"/>
              </a:rPr>
              <a:t>переведення активів з однієї групи до іншої;</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sz="2000" dirty="0">
                <a:latin typeface="Times New Roman" panose="02020603050405020304" pitchFamily="18" charset="0"/>
                <a:ea typeface="Times New Roman" panose="02020603050405020304" pitchFamily="18" charset="0"/>
              </a:rPr>
              <a:t>зміну форми існування активів.</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Відповідно до вихідного матеріалу, такі операції спричинюють зміни лише у складі та структурі активів.</a:t>
            </a:r>
            <a:endParaRPr lang="ru-RU" sz="20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3705223" y="252922"/>
            <a:ext cx="4551246" cy="4001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uk-UA" sz="2000" dirty="0">
                <a:solidFill>
                  <a:schemeClr val="tx1"/>
                </a:solidFill>
                <a:latin typeface="Arial Black" panose="020B0A04020102020204" pitchFamily="34" charset="0"/>
              </a:rPr>
              <a:t>Типи господарських операцій</a:t>
            </a:r>
            <a:endParaRPr lang="ru-RU" sz="2000" b="1" u="sng" dirty="0"/>
          </a:p>
        </p:txBody>
      </p:sp>
    </p:spTree>
    <p:extLst>
      <p:ext uri="{BB962C8B-B14F-4D97-AF65-F5344CB8AC3E}">
        <p14:creationId xmlns:p14="http://schemas.microsoft.com/office/powerpoint/2010/main" val="2155075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кутник 6">
            <a:extLst>
              <a:ext uri="{FF2B5EF4-FFF2-40B4-BE49-F238E27FC236}">
                <a16:creationId xmlns:a16="http://schemas.microsoft.com/office/drawing/2014/main" xmlns="" id="{5597D9ED-3839-4475-A0A3-D181B75C94B6}"/>
              </a:ext>
            </a:extLst>
          </p:cNvPr>
          <p:cNvSpPr/>
          <p:nvPr/>
        </p:nvSpPr>
        <p:spPr>
          <a:xfrm>
            <a:off x="417796" y="914401"/>
            <a:ext cx="9855757" cy="583117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342900" algn="just">
              <a:lnSpc>
                <a:spcPct val="115000"/>
              </a:lnSpc>
              <a:spcAft>
                <a:spcPts val="0"/>
              </a:spcAft>
            </a:pPr>
            <a:r>
              <a:rPr lang="uk-UA" sz="2000" b="1" u="sng" dirty="0">
                <a:latin typeface="Times New Roman" panose="02020603050405020304" pitchFamily="18" charset="0"/>
                <a:ea typeface="Times New Roman" panose="02020603050405020304" pitchFamily="18" charset="0"/>
              </a:rPr>
              <a:t>Операції четвертого типу </a:t>
            </a:r>
            <a:r>
              <a:rPr lang="uk-UA" sz="2000" b="1" dirty="0">
                <a:latin typeface="Times New Roman" panose="02020603050405020304" pitchFamily="18" charset="0"/>
                <a:ea typeface="Times New Roman" panose="02020603050405020304" pitchFamily="18" charset="0"/>
              </a:rPr>
              <a:t>— зміни у складі та структурі джерел формування активів</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Операції четвертого типу змінюють </a:t>
            </a:r>
            <a:r>
              <a:rPr lang="uk-UA" sz="2000" b="1" dirty="0">
                <a:latin typeface="Times New Roman" panose="02020603050405020304" pitchFamily="18" charset="0"/>
                <a:ea typeface="Times New Roman" panose="02020603050405020304" pitchFamily="18" charset="0"/>
              </a:rPr>
              <a:t>структуру пасиву</a:t>
            </a:r>
            <a:r>
              <a:rPr lang="uk-UA" sz="2000" dirty="0">
                <a:latin typeface="Times New Roman" panose="02020603050405020304" pitchFamily="18" charset="0"/>
                <a:ea typeface="Times New Roman" panose="02020603050405020304" pitchFamily="18" charset="0"/>
              </a:rPr>
              <a:t>, але не змінюють загальної величини активів і пасивів.</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Наприклад, підприємство має заборгованість перед постачальником у розмірі </a:t>
            </a:r>
            <a:r>
              <a:rPr lang="uk-UA" sz="2000" b="1" dirty="0">
                <a:latin typeface="Times New Roman" panose="02020603050405020304" pitchFamily="18" charset="0"/>
                <a:ea typeface="Times New Roman" panose="02020603050405020304" pitchFamily="18" charset="0"/>
              </a:rPr>
              <a:t>40 тис. грн</a:t>
            </a:r>
            <a:r>
              <a:rPr lang="uk-UA" sz="2000" dirty="0">
                <a:latin typeface="Times New Roman" panose="02020603050405020304" pitchFamily="18" charset="0"/>
                <a:ea typeface="Times New Roman" panose="02020603050405020304" pitchFamily="18" charset="0"/>
              </a:rPr>
              <a:t> і для її погашення отримує банківський кредит на таку саму суму.</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У результаті:</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заборгованість перед постачальником зменшується на 40 тис. грн; </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заборгованість перед банком збільшується на 40 тис. грн. </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Загальна сума зобов’язань не змінюється.</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dirty="0">
                <a:latin typeface="Times New Roman" panose="02020603050405020304" pitchFamily="18" charset="0"/>
                <a:ea typeface="Times New Roman" panose="02020603050405020304" pitchFamily="18" charset="0"/>
              </a:rPr>
              <a:t>Тобто відбувається </a:t>
            </a:r>
            <a:r>
              <a:rPr lang="uk-UA" sz="2000" b="1" dirty="0">
                <a:latin typeface="Times New Roman" panose="02020603050405020304" pitchFamily="18" charset="0"/>
                <a:ea typeface="Times New Roman" panose="02020603050405020304" pitchFamily="18" charset="0"/>
              </a:rPr>
              <a:t>заміна одного джерела фінансування іншим</a:t>
            </a:r>
            <a:r>
              <a:rPr lang="uk-UA" sz="2000" dirty="0">
                <a:latin typeface="Times New Roman" panose="02020603050405020304" pitchFamily="18" charset="0"/>
                <a:ea typeface="Times New Roman" panose="02020603050405020304" pitchFamily="18" charset="0"/>
              </a:rPr>
              <a:t>:</a:t>
            </a:r>
            <a:endParaRPr lang="ru-RU" sz="2000" dirty="0">
              <a:latin typeface="Times New Roman" panose="02020603050405020304" pitchFamily="18" charset="0"/>
              <a:ea typeface="Times New Roman" panose="02020603050405020304" pitchFamily="18" charset="0"/>
            </a:endParaRPr>
          </a:p>
          <a:p>
            <a:pPr indent="342900" algn="just">
              <a:lnSpc>
                <a:spcPct val="115000"/>
              </a:lnSpc>
              <a:spcAft>
                <a:spcPts val="0"/>
              </a:spcAft>
            </a:pPr>
            <a:r>
              <a:rPr lang="uk-UA" sz="2000" b="1" dirty="0">
                <a:latin typeface="Times New Roman" panose="02020603050405020304" pitchFamily="18" charset="0"/>
                <a:ea typeface="Times New Roman" panose="02020603050405020304" pitchFamily="18" charset="0"/>
              </a:rPr>
              <a:t>Пасив − 40 + 40 = Пасив.</a:t>
            </a:r>
            <a:endParaRPr lang="ru-RU" sz="2000" dirty="0">
              <a:latin typeface="Times New Roman" panose="02020603050405020304" pitchFamily="18" charset="0"/>
              <a:ea typeface="Times New Roman" panose="02020603050405020304" pitchFamily="18" charset="0"/>
            </a:endParaRPr>
          </a:p>
          <a:p>
            <a:r>
              <a:rPr lang="uk-UA" sz="2000" dirty="0">
                <a:latin typeface="Times New Roman" panose="02020603050405020304" pitchFamily="18" charset="0"/>
                <a:ea typeface="Times New Roman" panose="02020603050405020304" pitchFamily="18" charset="0"/>
              </a:rPr>
              <a:t>Приклад такого характеру операції також наведений у матеріалі теми. </a:t>
            </a:r>
            <a:endParaRPr lang="ru-RU" sz="20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3705223" y="252922"/>
            <a:ext cx="4551246" cy="4001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uk-UA" sz="2000" dirty="0">
                <a:solidFill>
                  <a:schemeClr val="tx1"/>
                </a:solidFill>
                <a:latin typeface="Arial Black" panose="020B0A04020102020204" pitchFamily="34" charset="0"/>
              </a:rPr>
              <a:t>Типи господарських операцій</a:t>
            </a:r>
            <a:endParaRPr lang="ru-RU" sz="2000" b="1" u="sng" dirty="0"/>
          </a:p>
        </p:txBody>
      </p:sp>
    </p:spTree>
    <p:extLst>
      <p:ext uri="{BB962C8B-B14F-4D97-AF65-F5344CB8AC3E}">
        <p14:creationId xmlns:p14="http://schemas.microsoft.com/office/powerpoint/2010/main" val="3011310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705223" y="252922"/>
            <a:ext cx="4551246" cy="4001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uk-UA" sz="2000" dirty="0">
                <a:solidFill>
                  <a:schemeClr val="tx1"/>
                </a:solidFill>
                <a:latin typeface="Arial Black" panose="020B0A04020102020204" pitchFamily="34" charset="0"/>
              </a:rPr>
              <a:t>Типи господарських операцій</a:t>
            </a:r>
            <a:endParaRPr lang="ru-RU" sz="2000" b="1" u="sng" dirty="0"/>
          </a:p>
        </p:txBody>
      </p:sp>
      <p:graphicFrame>
        <p:nvGraphicFramePr>
          <p:cNvPr id="2" name="Таблица 1"/>
          <p:cNvGraphicFramePr>
            <a:graphicFrameLocks noGrp="1"/>
          </p:cNvGraphicFramePr>
          <p:nvPr>
            <p:extLst>
              <p:ext uri="{D42A27DB-BD31-4B8C-83A1-F6EECF244321}">
                <p14:modId xmlns:p14="http://schemas.microsoft.com/office/powerpoint/2010/main" val="224720673"/>
              </p:ext>
            </p:extLst>
          </p:nvPr>
        </p:nvGraphicFramePr>
        <p:xfrm>
          <a:off x="421148" y="1780828"/>
          <a:ext cx="11119396" cy="4023360"/>
        </p:xfrm>
        <a:graphic>
          <a:graphicData uri="http://schemas.openxmlformats.org/drawingml/2006/table">
            <a:tbl>
              <a:tblPr firstRow="1" firstCol="1" bandRow="1">
                <a:tableStyleId>{5C22544A-7EE6-4342-B048-85BDC9FD1C3A}</a:tableStyleId>
              </a:tblPr>
              <a:tblGrid>
                <a:gridCol w="2779849"/>
                <a:gridCol w="2779849"/>
                <a:gridCol w="2779849"/>
                <a:gridCol w="2779849"/>
              </a:tblGrid>
              <a:tr h="723526">
                <a:tc>
                  <a:txBody>
                    <a:bodyPr/>
                    <a:lstStyle/>
                    <a:p>
                      <a:pPr algn="ctr">
                        <a:spcAft>
                          <a:spcPts val="0"/>
                        </a:spcAft>
                      </a:pPr>
                      <a:r>
                        <a:rPr lang="uk-UA" sz="2400">
                          <a:solidFill>
                            <a:schemeClr val="tx1"/>
                          </a:solidFill>
                          <a:effectLst/>
                          <a:latin typeface="Times New Roman" panose="02020603050405020304" pitchFamily="18" charset="0"/>
                          <a:cs typeface="Times New Roman" panose="02020603050405020304" pitchFamily="18" charset="0"/>
                        </a:rPr>
                        <a:t>Тип операції</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dirty="0">
                          <a:solidFill>
                            <a:schemeClr val="tx1"/>
                          </a:solidFill>
                          <a:effectLst/>
                          <a:latin typeface="Times New Roman" panose="02020603050405020304" pitchFamily="18" charset="0"/>
                          <a:cs typeface="Times New Roman" panose="02020603050405020304" pitchFamily="18" charset="0"/>
                        </a:rPr>
                        <a:t>Актив</a:t>
                      </a:r>
                      <a:endPar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a:solidFill>
                            <a:schemeClr val="tx1"/>
                          </a:solidFill>
                          <a:effectLst/>
                          <a:latin typeface="Times New Roman" panose="02020603050405020304" pitchFamily="18" charset="0"/>
                          <a:cs typeface="Times New Roman" panose="02020603050405020304" pitchFamily="18" charset="0"/>
                        </a:rPr>
                        <a:t>Пасив</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a:solidFill>
                            <a:schemeClr val="tx1"/>
                          </a:solidFill>
                          <a:effectLst/>
                          <a:latin typeface="Times New Roman" panose="02020603050405020304" pitchFamily="18" charset="0"/>
                          <a:cs typeface="Times New Roman" panose="02020603050405020304" pitchFamily="18" charset="0"/>
                        </a:rPr>
                        <a:t>Загальна величина балансу</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723526">
                <a:tc>
                  <a:txBody>
                    <a:bodyPr/>
                    <a:lstStyle/>
                    <a:p>
                      <a:pPr>
                        <a:spcAft>
                          <a:spcPts val="0"/>
                        </a:spcAft>
                      </a:pPr>
                      <a:r>
                        <a:rPr lang="uk-UA" sz="2400">
                          <a:solidFill>
                            <a:schemeClr val="tx1"/>
                          </a:solidFill>
                          <a:effectLst/>
                          <a:latin typeface="Times New Roman" panose="02020603050405020304" pitchFamily="18" charset="0"/>
                          <a:cs typeface="Times New Roman" panose="02020603050405020304" pitchFamily="18" charset="0"/>
                        </a:rPr>
                        <a:t>1-й — залучення нових ресурсів</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dirty="0">
                          <a:solidFill>
                            <a:schemeClr val="tx1"/>
                          </a:solidFill>
                          <a:effectLst/>
                          <a:latin typeface="Times New Roman" panose="02020603050405020304" pitchFamily="18" charset="0"/>
                          <a:cs typeface="Times New Roman" panose="02020603050405020304" pitchFamily="18" charset="0"/>
                        </a:rPr>
                        <a:t>↑</a:t>
                      </a:r>
                      <a:endPar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dirty="0">
                          <a:solidFill>
                            <a:schemeClr val="tx1"/>
                          </a:solidFill>
                          <a:effectLst/>
                          <a:latin typeface="Times New Roman" panose="02020603050405020304" pitchFamily="18" charset="0"/>
                          <a:cs typeface="Times New Roman" panose="02020603050405020304" pitchFamily="18" charset="0"/>
                        </a:rPr>
                        <a:t>↑</a:t>
                      </a:r>
                      <a:endPar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a:solidFill>
                            <a:schemeClr val="tx1"/>
                          </a:solidFill>
                          <a:effectLst/>
                          <a:latin typeface="Times New Roman" panose="02020603050405020304" pitchFamily="18" charset="0"/>
                          <a:cs typeface="Times New Roman" panose="02020603050405020304" pitchFamily="18" charset="0"/>
                        </a:rPr>
                        <a:t>Збільшується</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61763">
                <a:tc>
                  <a:txBody>
                    <a:bodyPr/>
                    <a:lstStyle/>
                    <a:p>
                      <a:pPr>
                        <a:spcAft>
                          <a:spcPts val="0"/>
                        </a:spcAft>
                      </a:pPr>
                      <a:r>
                        <a:rPr lang="uk-UA" sz="2400">
                          <a:solidFill>
                            <a:schemeClr val="tx1"/>
                          </a:solidFill>
                          <a:effectLst/>
                          <a:latin typeface="Times New Roman" panose="02020603050405020304" pitchFamily="18" charset="0"/>
                          <a:cs typeface="Times New Roman" panose="02020603050405020304" pitchFamily="18" charset="0"/>
                        </a:rPr>
                        <a:t>2-й — вибуття ресурсів</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a:solidFill>
                            <a:schemeClr val="tx1"/>
                          </a:solidFill>
                          <a:effectLst/>
                          <a:latin typeface="Times New Roman" panose="02020603050405020304" pitchFamily="18" charset="0"/>
                          <a:cs typeface="Times New Roman" panose="02020603050405020304" pitchFamily="18" charset="0"/>
                        </a:rPr>
                        <a:t>↓</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dirty="0">
                          <a:solidFill>
                            <a:schemeClr val="tx1"/>
                          </a:solidFill>
                          <a:effectLst/>
                          <a:latin typeface="Times New Roman" panose="02020603050405020304" pitchFamily="18" charset="0"/>
                          <a:cs typeface="Times New Roman" panose="02020603050405020304" pitchFamily="18" charset="0"/>
                        </a:rPr>
                        <a:t>↓</a:t>
                      </a:r>
                      <a:endPar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a:solidFill>
                            <a:schemeClr val="tx1"/>
                          </a:solidFill>
                          <a:effectLst/>
                          <a:latin typeface="Times New Roman" panose="02020603050405020304" pitchFamily="18" charset="0"/>
                          <a:cs typeface="Times New Roman" panose="02020603050405020304" pitchFamily="18" charset="0"/>
                        </a:rPr>
                        <a:t>Зменшується</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723526">
                <a:tc>
                  <a:txBody>
                    <a:bodyPr/>
                    <a:lstStyle/>
                    <a:p>
                      <a:pPr>
                        <a:spcAft>
                          <a:spcPts val="0"/>
                        </a:spcAft>
                      </a:pPr>
                      <a:r>
                        <a:rPr lang="uk-UA" sz="2400">
                          <a:solidFill>
                            <a:schemeClr val="tx1"/>
                          </a:solidFill>
                          <a:effectLst/>
                          <a:latin typeface="Times New Roman" panose="02020603050405020304" pitchFamily="18" charset="0"/>
                          <a:cs typeface="Times New Roman" panose="02020603050405020304" pitchFamily="18" charset="0"/>
                        </a:rPr>
                        <a:t>3-й — внутрішня зміна активів</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a:solidFill>
                            <a:schemeClr val="tx1"/>
                          </a:solidFill>
                          <a:effectLst/>
                          <a:latin typeface="Times New Roman" panose="02020603050405020304" pitchFamily="18" charset="0"/>
                          <a:cs typeface="Times New Roman" panose="02020603050405020304" pitchFamily="18" charset="0"/>
                        </a:rPr>
                        <a:t>↑ ↓</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a:solidFill>
                            <a:schemeClr val="tx1"/>
                          </a:solidFill>
                          <a:effectLst/>
                          <a:latin typeface="Times New Roman" panose="02020603050405020304" pitchFamily="18" charset="0"/>
                          <a:cs typeface="Times New Roman" panose="02020603050405020304" pitchFamily="18" charset="0"/>
                        </a:rPr>
                        <a:t>—</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dirty="0">
                          <a:solidFill>
                            <a:schemeClr val="tx1"/>
                          </a:solidFill>
                          <a:effectLst/>
                          <a:latin typeface="Times New Roman" panose="02020603050405020304" pitchFamily="18" charset="0"/>
                          <a:cs typeface="Times New Roman" panose="02020603050405020304" pitchFamily="18" charset="0"/>
                        </a:rPr>
                        <a:t>Не змінюється</a:t>
                      </a:r>
                      <a:endPar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723526">
                <a:tc>
                  <a:txBody>
                    <a:bodyPr/>
                    <a:lstStyle/>
                    <a:p>
                      <a:pPr>
                        <a:spcAft>
                          <a:spcPts val="0"/>
                        </a:spcAft>
                      </a:pPr>
                      <a:r>
                        <a:rPr lang="uk-UA" sz="2400">
                          <a:solidFill>
                            <a:schemeClr val="tx1"/>
                          </a:solidFill>
                          <a:effectLst/>
                          <a:latin typeface="Times New Roman" panose="02020603050405020304" pitchFamily="18" charset="0"/>
                          <a:cs typeface="Times New Roman" panose="02020603050405020304" pitchFamily="18" charset="0"/>
                        </a:rPr>
                        <a:t>4-й — зміна джерел формування</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a:solidFill>
                            <a:schemeClr val="tx1"/>
                          </a:solidFill>
                          <a:effectLst/>
                          <a:latin typeface="Times New Roman" panose="02020603050405020304" pitchFamily="18" charset="0"/>
                          <a:cs typeface="Times New Roman" panose="02020603050405020304" pitchFamily="18" charset="0"/>
                        </a:rPr>
                        <a:t>—</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a:solidFill>
                            <a:schemeClr val="tx1"/>
                          </a:solidFill>
                          <a:effectLst/>
                          <a:latin typeface="Times New Roman" panose="02020603050405020304" pitchFamily="18" charset="0"/>
                          <a:cs typeface="Times New Roman" panose="02020603050405020304" pitchFamily="18" charset="0"/>
                        </a:rPr>
                        <a:t>↑ ↓</a:t>
                      </a:r>
                      <a:endParaRPr lang="ru-RU" sz="2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2400" dirty="0">
                          <a:solidFill>
                            <a:schemeClr val="tx1"/>
                          </a:solidFill>
                          <a:effectLst/>
                          <a:latin typeface="Times New Roman" panose="02020603050405020304" pitchFamily="18" charset="0"/>
                          <a:cs typeface="Times New Roman" panose="02020603050405020304" pitchFamily="18" charset="0"/>
                        </a:rPr>
                        <a:t>Не змінюється</a:t>
                      </a:r>
                      <a:endParaRPr lang="ru-RU"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4" name="Прямоугольник 3"/>
          <p:cNvSpPr/>
          <p:nvPr/>
        </p:nvSpPr>
        <p:spPr>
          <a:xfrm>
            <a:off x="1924522" y="942880"/>
            <a:ext cx="7413569" cy="548099"/>
          </a:xfrm>
          <a:prstGeom prst="rect">
            <a:avLst/>
          </a:prstGeom>
        </p:spPr>
        <p:txBody>
          <a:bodyPr wrap="none">
            <a:spAutoFit/>
          </a:bodyPr>
          <a:lstStyle/>
          <a:p>
            <a:pPr algn="ctr">
              <a:lnSpc>
                <a:spcPct val="115000"/>
              </a:lnSpc>
              <a:spcAft>
                <a:spcPts val="0"/>
              </a:spcAft>
            </a:pPr>
            <a:r>
              <a:rPr lang="uk-UA" sz="2800" b="1" dirty="0">
                <a:latin typeface="Times New Roman" panose="02020603050405020304" pitchFamily="18" charset="0"/>
                <a:ea typeface="Times New Roman" panose="02020603050405020304" pitchFamily="18" charset="0"/>
              </a:rPr>
              <a:t>Узагальнення типів господарських операцій</a:t>
            </a:r>
            <a:endParaRPr lang="ru-RU"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51926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кутник 6">
            <a:extLst>
              <a:ext uri="{FF2B5EF4-FFF2-40B4-BE49-F238E27FC236}">
                <a16:creationId xmlns:a16="http://schemas.microsoft.com/office/drawing/2014/main" xmlns="" id="{5597D9ED-3839-4475-A0A3-D181B75C94B6}"/>
              </a:ext>
            </a:extLst>
          </p:cNvPr>
          <p:cNvSpPr/>
          <p:nvPr/>
        </p:nvSpPr>
        <p:spPr>
          <a:xfrm>
            <a:off x="515967" y="869431"/>
            <a:ext cx="10929758" cy="583117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450215" algn="just">
              <a:lnSpc>
                <a:spcPct val="115000"/>
              </a:lnSpc>
              <a:spcAft>
                <a:spcPts val="0"/>
              </a:spcAft>
            </a:pPr>
            <a:r>
              <a:rPr lang="uk-UA" sz="2400" dirty="0">
                <a:latin typeface="Times New Roman" panose="02020603050405020304" pitchFamily="18" charset="0"/>
                <a:ea typeface="Times New Roman" panose="02020603050405020304" pitchFamily="18" charset="0"/>
              </a:rPr>
              <a:t>Господарська операція характеризує </a:t>
            </a:r>
            <a:r>
              <a:rPr lang="uk-UA" sz="2400" b="1" dirty="0">
                <a:latin typeface="Times New Roman" panose="02020603050405020304" pitchFamily="18" charset="0"/>
                <a:ea typeface="Times New Roman" panose="02020603050405020304" pitchFamily="18" charset="0"/>
              </a:rPr>
              <a:t>конкретний факт господарської діяльності</a:t>
            </a:r>
            <a:r>
              <a:rPr lang="uk-UA" sz="2400" dirty="0">
                <a:latin typeface="Times New Roman" panose="02020603050405020304" pitchFamily="18" charset="0"/>
                <a:ea typeface="Times New Roman" panose="02020603050405020304" pitchFamily="18" charset="0"/>
              </a:rPr>
              <a:t>, тоді як економічний показник узагальнює інформацію про певне явище або процес.</a:t>
            </a:r>
            <a:endParaRPr lang="uk-UA" sz="2400" dirty="0" smtClean="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sz="2400" dirty="0" smtClean="0">
                <a:latin typeface="Times New Roman" panose="02020603050405020304" pitchFamily="18" charset="0"/>
                <a:ea typeface="Times New Roman" panose="02020603050405020304" pitchFamily="18" charset="0"/>
              </a:rPr>
              <a:t>Таким </a:t>
            </a:r>
            <a:r>
              <a:rPr lang="uk-UA" sz="2400" dirty="0">
                <a:latin typeface="Times New Roman" panose="02020603050405020304" pitchFamily="18" charset="0"/>
                <a:ea typeface="Times New Roman" panose="02020603050405020304" pitchFamily="18" charset="0"/>
              </a:rPr>
              <a:t>чином, </a:t>
            </a:r>
            <a:r>
              <a:rPr lang="uk-UA" sz="2400" b="1" dirty="0">
                <a:latin typeface="Times New Roman" panose="02020603050405020304" pitchFamily="18" charset="0"/>
                <a:ea typeface="Times New Roman" panose="02020603050405020304" pitchFamily="18" charset="0"/>
              </a:rPr>
              <a:t>первинні господарські операції є основою для формування масиву економічної інформації, а її подальше узагальнення забезпечує побудову системи показників</a:t>
            </a:r>
            <a:r>
              <a:rPr lang="uk-UA" sz="2400" dirty="0">
                <a:latin typeface="Times New Roman" panose="02020603050405020304" pitchFamily="18" charset="0"/>
                <a:ea typeface="Times New Roman" panose="02020603050405020304" pitchFamily="18" charset="0"/>
              </a:rPr>
              <a:t>.</a:t>
            </a:r>
            <a:endParaRPr lang="ru-RU" sz="20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sz="2400" dirty="0">
                <a:latin typeface="Times New Roman" panose="02020603050405020304" pitchFamily="18" charset="0"/>
                <a:ea typeface="Times New Roman" panose="02020603050405020304" pitchFamily="18" charset="0"/>
              </a:rPr>
              <a:t>Це особливо важливо для подальшого вивчення теми, оскільки правильна побудова показника залежить від того, наскільки точно визначено </a:t>
            </a:r>
            <a:r>
              <a:rPr lang="uk-UA" sz="2400" b="1" dirty="0">
                <a:latin typeface="Times New Roman" panose="02020603050405020304" pitchFamily="18" charset="0"/>
                <a:ea typeface="Times New Roman" panose="02020603050405020304" pitchFamily="18" charset="0"/>
              </a:rPr>
              <a:t>економічне явище, яке необхідно виміряти, його об’єкт, часові та просторові межі, одиницю вимірювання та методику розрахунку</a:t>
            </a:r>
            <a:r>
              <a:rPr lang="uk-UA" sz="2400" dirty="0">
                <a:latin typeface="Times New Roman" panose="02020603050405020304" pitchFamily="18" charset="0"/>
                <a:ea typeface="Times New Roman" panose="02020603050405020304" pitchFamily="18" charset="0"/>
              </a:rPr>
              <a:t>.</a:t>
            </a:r>
            <a:endParaRPr lang="ru-RU" sz="2000" dirty="0">
              <a:latin typeface="Times New Roman" panose="02020603050405020304" pitchFamily="18" charset="0"/>
              <a:ea typeface="Times New Roman" panose="02020603050405020304" pitchFamily="18" charset="0"/>
            </a:endParaRPr>
          </a:p>
          <a:p>
            <a:pPr indent="432000" algn="just"/>
            <a:r>
              <a:rPr lang="uk-UA" sz="2400" dirty="0" smtClean="0">
                <a:latin typeface="Times New Roman" panose="02020603050405020304" pitchFamily="18" charset="0"/>
                <a:ea typeface="Times New Roman" panose="02020603050405020304" pitchFamily="18" charset="0"/>
              </a:rPr>
              <a:t>Якщо господарські операції є первинними фактами діяльності, то наступним завданням є з’ясування </a:t>
            </a:r>
            <a:r>
              <a:rPr lang="ru-RU" sz="2400" dirty="0" smtClean="0">
                <a:latin typeface="Times New Roman" panose="02020603050405020304" pitchFamily="18" charset="0"/>
                <a:ea typeface="Times New Roman" panose="02020603050405020304" pitchFamily="18" charset="0"/>
              </a:rPr>
              <a:t>того</a:t>
            </a:r>
            <a:r>
              <a:rPr lang="ru-RU" sz="2400" dirty="0">
                <a:latin typeface="Times New Roman" panose="02020603050405020304" pitchFamily="18" charset="0"/>
                <a:ea typeface="Times New Roman" panose="02020603050405020304" pitchFamily="18" charset="0"/>
              </a:rPr>
              <a:t>, </a:t>
            </a:r>
            <a:r>
              <a:rPr lang="ru-RU" sz="2400" b="1" dirty="0">
                <a:latin typeface="Times New Roman" panose="02020603050405020304" pitchFamily="18" charset="0"/>
                <a:ea typeface="Times New Roman" panose="02020603050405020304" pitchFamily="18" charset="0"/>
              </a:rPr>
              <a:t>як </a:t>
            </a:r>
            <a:r>
              <a:rPr lang="ru-RU" sz="2400" b="1" dirty="0" err="1">
                <a:latin typeface="Times New Roman" panose="02020603050405020304" pitchFamily="18" charset="0"/>
                <a:ea typeface="Times New Roman" panose="02020603050405020304" pitchFamily="18" charset="0"/>
              </a:rPr>
              <a:t>інформація</a:t>
            </a:r>
            <a:r>
              <a:rPr lang="ru-RU" sz="2400" b="1" dirty="0">
                <a:latin typeface="Times New Roman" panose="02020603050405020304" pitchFamily="18" charset="0"/>
                <a:ea typeface="Times New Roman" panose="02020603050405020304" pitchFamily="18" charset="0"/>
              </a:rPr>
              <a:t> про </a:t>
            </a:r>
            <a:r>
              <a:rPr lang="ru-RU" sz="2400" b="1" dirty="0" err="1">
                <a:latin typeface="Times New Roman" panose="02020603050405020304" pitchFamily="18" charset="0"/>
                <a:ea typeface="Times New Roman" panose="02020603050405020304" pitchFamily="18" charset="0"/>
              </a:rPr>
              <a:t>окремі</a:t>
            </a:r>
            <a:r>
              <a:rPr lang="ru-RU" sz="2400" b="1" dirty="0">
                <a:latin typeface="Times New Roman" panose="02020603050405020304" pitchFamily="18" charset="0"/>
                <a:ea typeface="Times New Roman" panose="02020603050405020304" pitchFamily="18" charset="0"/>
              </a:rPr>
              <a:t> </a:t>
            </a:r>
            <a:r>
              <a:rPr lang="ru-RU" sz="2400" b="1" dirty="0" err="1">
                <a:latin typeface="Times New Roman" panose="02020603050405020304" pitchFamily="18" charset="0"/>
                <a:ea typeface="Times New Roman" panose="02020603050405020304" pitchFamily="18" charset="0"/>
              </a:rPr>
              <a:t>факти</a:t>
            </a:r>
            <a:r>
              <a:rPr lang="ru-RU" sz="2400" b="1" dirty="0">
                <a:latin typeface="Times New Roman" panose="02020603050405020304" pitchFamily="18" charset="0"/>
                <a:ea typeface="Times New Roman" panose="02020603050405020304" pitchFamily="18" charset="0"/>
              </a:rPr>
              <a:t> та про</a:t>
            </a:r>
            <a:r>
              <a:rPr lang="uk-UA" sz="2400" b="1" dirty="0" err="1">
                <a:latin typeface="Times New Roman" panose="02020603050405020304" pitchFamily="18" charset="0"/>
                <a:ea typeface="Times New Roman" panose="02020603050405020304" pitchFamily="18" charset="0"/>
              </a:rPr>
              <a:t>цеси</a:t>
            </a:r>
            <a:r>
              <a:rPr lang="uk-UA" sz="2400" b="1" dirty="0">
                <a:latin typeface="Times New Roman" panose="02020603050405020304" pitchFamily="18" charset="0"/>
                <a:ea typeface="Times New Roman" panose="02020603050405020304" pitchFamily="18" charset="0"/>
              </a:rPr>
              <a:t> перетворюється на економічні показники і як показники структуруються за кількісними та якісними характеристиками</a:t>
            </a:r>
            <a:r>
              <a:rPr lang="uk-UA" sz="2400" dirty="0">
                <a:latin typeface="Times New Roman" panose="02020603050405020304" pitchFamily="18" charset="0"/>
                <a:ea typeface="Times New Roman" panose="02020603050405020304" pitchFamily="18" charset="0"/>
              </a:rPr>
              <a:t>.</a:t>
            </a:r>
            <a:endParaRPr lang="ru-RU" sz="2400" dirty="0">
              <a:effectLst/>
              <a:latin typeface="Times New Roman" panose="02020603050405020304" pitchFamily="18" charset="0"/>
              <a:ea typeface="Times New Roman" panose="02020603050405020304" pitchFamily="18" charset="0"/>
            </a:endParaRPr>
          </a:p>
        </p:txBody>
      </p:sp>
      <p:sp>
        <p:nvSpPr>
          <p:cNvPr id="4"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fontScale="90000"/>
          </a:bodyPr>
          <a:lstStyle/>
          <a:p>
            <a:r>
              <a:rPr lang="uk-UA" sz="2800" b="1" dirty="0">
                <a:solidFill>
                  <a:schemeClr val="tx1"/>
                </a:solidFill>
                <a:latin typeface="Times New Roman" panose="02020603050405020304" pitchFamily="18" charset="0"/>
                <a:ea typeface="Times New Roman" panose="02020603050405020304" pitchFamily="18" charset="0"/>
              </a:rPr>
              <a:t>1.1. Характеристика господарських операцій діяльності підприємств</a:t>
            </a:r>
            <a:endParaRPr lang="uk-UA" sz="28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3905473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кутник 6">
            <a:extLst>
              <a:ext uri="{FF2B5EF4-FFF2-40B4-BE49-F238E27FC236}">
                <a16:creationId xmlns:a16="http://schemas.microsoft.com/office/drawing/2014/main" xmlns="" id="{5597D9ED-3839-4475-A0A3-D181B75C94B6}"/>
              </a:ext>
            </a:extLst>
          </p:cNvPr>
          <p:cNvSpPr/>
          <p:nvPr/>
        </p:nvSpPr>
        <p:spPr>
          <a:xfrm>
            <a:off x="360946" y="1106480"/>
            <a:ext cx="9825789" cy="523538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rPr>
              <a:t>Якщо </a:t>
            </a:r>
            <a:r>
              <a:rPr lang="uk-UA" sz="2000" b="1" dirty="0">
                <a:latin typeface="Times New Roman" panose="02020603050405020304" pitchFamily="18" charset="0"/>
                <a:ea typeface="Times New Roman" panose="02020603050405020304" pitchFamily="18" charset="0"/>
              </a:rPr>
              <a:t>господарська операція є фактом економічної діяльності</a:t>
            </a:r>
            <a:r>
              <a:rPr lang="uk-UA" sz="2000" dirty="0">
                <a:latin typeface="Times New Roman" panose="02020603050405020304" pitchFamily="18" charset="0"/>
                <a:ea typeface="Times New Roman" panose="02020603050405020304" pitchFamily="18" charset="0"/>
              </a:rPr>
              <a:t>, то економічний показник є способом її </a:t>
            </a:r>
            <a:r>
              <a:rPr lang="uk-UA" sz="2000" b="1" dirty="0">
                <a:latin typeface="Times New Roman" panose="02020603050405020304" pitchFamily="18" charset="0"/>
                <a:ea typeface="Times New Roman" panose="02020603050405020304" pitchFamily="18" charset="0"/>
              </a:rPr>
              <a:t>кількісного та/або якісного вимірювання, узагальнення і представлення</a:t>
            </a:r>
            <a:r>
              <a:rPr lang="uk-UA" sz="2000" dirty="0">
                <a:latin typeface="Times New Roman" panose="02020603050405020304" pitchFamily="18" charset="0"/>
                <a:ea typeface="Times New Roman" panose="02020603050405020304" pitchFamily="18" charset="0"/>
              </a:rPr>
              <a:t>.</a:t>
            </a:r>
            <a:endParaRPr lang="ru-RU" sz="20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rPr>
              <a:t>Наприклад, придбання підприємством сировини є господарською операцією. У результаті її здійснення може бути сформовано низку економічних показників: кількість придбаної сировини — 500 кг, ціна — 80 грн за 1 кг, вартість придбаної сировини — 40 000 грн. У подальшому інформація про окремі операції може узагальнюватися: місячний обсяг </a:t>
            </a:r>
            <a:r>
              <a:rPr lang="uk-UA" sz="2000" dirty="0" err="1">
                <a:latin typeface="Times New Roman" panose="02020603050405020304" pitchFamily="18" charset="0"/>
                <a:ea typeface="Times New Roman" panose="02020603050405020304" pitchFamily="18" charset="0"/>
              </a:rPr>
              <a:t>закупівель</a:t>
            </a:r>
            <a:r>
              <a:rPr lang="uk-UA" sz="2000" dirty="0">
                <a:latin typeface="Times New Roman" panose="02020603050405020304" pitchFamily="18" charset="0"/>
                <a:ea typeface="Times New Roman" panose="02020603050405020304" pitchFamily="18" charset="0"/>
              </a:rPr>
              <a:t>, середня ціна придбаної сировини, загальна вартість матеріальних ресурсів тощо.</a:t>
            </a:r>
            <a:endParaRPr lang="ru-RU" sz="20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rPr>
              <a:t>Таким чином, між господарською операцією та економічним показником існує безпосередній інформаційний зв’язок:</a:t>
            </a:r>
            <a:endParaRPr lang="ru-RU" sz="20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b="1" dirty="0">
                <a:latin typeface="Times New Roman" panose="02020603050405020304" pitchFamily="18" charset="0"/>
                <a:ea typeface="Times New Roman" panose="02020603050405020304" pitchFamily="18" charset="0"/>
              </a:rPr>
              <a:t>господарська операція → первинна інформація → економічний показник → система показників → економічний аналіз → управлінське рішення.</a:t>
            </a:r>
            <a:endParaRPr lang="ru-RU" sz="2000" dirty="0">
              <a:effectLst/>
              <a:latin typeface="Times New Roman" panose="02020603050405020304" pitchFamily="18" charset="0"/>
              <a:ea typeface="Times New Roman" panose="02020603050405020304" pitchFamily="18" charset="0"/>
            </a:endParaRPr>
          </a:p>
        </p:txBody>
      </p:sp>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fontScale="90000"/>
          </a:bodyPr>
          <a:lstStyle/>
          <a:p>
            <a:r>
              <a:rPr lang="ru-RU" sz="2800" b="1" dirty="0">
                <a:solidFill>
                  <a:schemeClr val="tx1"/>
                </a:solidFill>
                <a:latin typeface="Times New Roman" panose="02020603050405020304" pitchFamily="18" charset="0"/>
                <a:cs typeface="Times New Roman" panose="02020603050405020304" pitchFamily="18" charset="0"/>
              </a:rPr>
              <a:t>1.2. </a:t>
            </a:r>
            <a:r>
              <a:rPr lang="uk-UA" sz="2800" b="1" dirty="0" smtClean="0">
                <a:solidFill>
                  <a:schemeClr val="tx1"/>
                </a:solidFill>
                <a:latin typeface="Times New Roman" panose="02020603050405020304" pitchFamily="18" charset="0"/>
                <a:cs typeface="Times New Roman" panose="02020603050405020304" pitchFamily="18" charset="0"/>
              </a:rPr>
              <a:t>Структура показників за кількісно-якісними характеристиками явищ і процесів</a:t>
            </a:r>
            <a:endParaRPr lang="uk-UA" sz="2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0760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кутник 6">
            <a:extLst>
              <a:ext uri="{FF2B5EF4-FFF2-40B4-BE49-F238E27FC236}">
                <a16:creationId xmlns:a16="http://schemas.microsoft.com/office/drawing/2014/main" xmlns="" id="{5597D9ED-3839-4475-A0A3-D181B75C94B6}"/>
              </a:ext>
            </a:extLst>
          </p:cNvPr>
          <p:cNvSpPr/>
          <p:nvPr/>
        </p:nvSpPr>
        <p:spPr>
          <a:xfrm>
            <a:off x="930572" y="1556185"/>
            <a:ext cx="9825789" cy="154677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rPr>
              <a:t>У найзагальнішому розумінні </a:t>
            </a:r>
            <a:r>
              <a:rPr lang="uk-UA" sz="2400" b="1" u="sng" dirty="0">
                <a:latin typeface="Times New Roman" panose="02020603050405020304" pitchFamily="18" charset="0"/>
                <a:ea typeface="Times New Roman" panose="02020603050405020304" pitchFamily="18" charset="0"/>
              </a:rPr>
              <a:t>економічний показник</a:t>
            </a:r>
            <a:r>
              <a:rPr lang="uk-UA" sz="2400" u="sng" dirty="0">
                <a:latin typeface="Times New Roman" panose="02020603050405020304" pitchFamily="18" charset="0"/>
                <a:ea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rPr>
              <a:t>— це кількісна або кількісно-якісна характеристика економічного явища, процесу, об'єкта чи результату діяльності, яка має певний економічний зміст, одиницю вимірювання та просторово-часову визначеність.</a:t>
            </a:r>
            <a:endParaRPr lang="ru-RU" sz="2000" dirty="0">
              <a:effectLst/>
              <a:latin typeface="Times New Roman" panose="02020603050405020304" pitchFamily="18" charset="0"/>
              <a:ea typeface="Times New Roman" panose="02020603050405020304" pitchFamily="18" charset="0"/>
            </a:endParaRPr>
          </a:p>
        </p:txBody>
      </p:sp>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fontScale="90000"/>
          </a:bodyPr>
          <a:lstStyle/>
          <a:p>
            <a:r>
              <a:rPr lang="ru-RU" sz="2800" b="1" dirty="0">
                <a:solidFill>
                  <a:schemeClr val="tx1"/>
                </a:solidFill>
                <a:latin typeface="Times New Roman" panose="02020603050405020304" pitchFamily="18" charset="0"/>
                <a:cs typeface="Times New Roman" panose="02020603050405020304" pitchFamily="18" charset="0"/>
              </a:rPr>
              <a:t>1.2. </a:t>
            </a:r>
            <a:r>
              <a:rPr lang="uk-UA" sz="2800" b="1" dirty="0" smtClean="0">
                <a:solidFill>
                  <a:schemeClr val="tx1"/>
                </a:solidFill>
                <a:latin typeface="Times New Roman" panose="02020603050405020304" pitchFamily="18" charset="0"/>
                <a:cs typeface="Times New Roman" panose="02020603050405020304" pitchFamily="18" charset="0"/>
              </a:rPr>
              <a:t>Структура показників за кількісно-якісними характеристиками явищ і процесів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270410" y="1006700"/>
            <a:ext cx="1540461" cy="46166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uk-UA" sz="2400" b="1" dirty="0" smtClean="0">
                <a:latin typeface="Times New Roman" panose="02020603050405020304" pitchFamily="18" charset="0"/>
                <a:cs typeface="Times New Roman" panose="02020603050405020304" pitchFamily="18" charset="0"/>
              </a:rPr>
              <a:t>Поняття </a:t>
            </a:r>
            <a:endParaRPr lang="ru-RU" sz="2400"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930572" y="3482961"/>
            <a:ext cx="9825789" cy="164968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sz="2400" b="1" u="sng" dirty="0" smtClean="0">
                <a:solidFill>
                  <a:schemeClr val="dk1"/>
                </a:solidFill>
                <a:latin typeface="Times New Roman" panose="02020603050405020304" pitchFamily="18" charset="0"/>
                <a:ea typeface="Times New Roman" panose="02020603050405020304" pitchFamily="18" charset="0"/>
              </a:rPr>
              <a:t>Система статистичних показників діяльності господарюючих суб’єктів </a:t>
            </a:r>
            <a:r>
              <a:rPr lang="uk-UA" dirty="0" smtClean="0">
                <a:latin typeface="Times New Roman" panose="02020603050405020304" pitchFamily="18" charset="0"/>
                <a:ea typeface="Times New Roman" panose="02020603050405020304" pitchFamily="18" charset="0"/>
              </a:rPr>
              <a:t>– </a:t>
            </a:r>
            <a:r>
              <a:rPr lang="uk-UA" sz="2000" dirty="0" smtClean="0">
                <a:latin typeface="Times New Roman" panose="02020603050405020304" pitchFamily="18" charset="0"/>
                <a:ea typeface="Times New Roman" panose="02020603050405020304" pitchFamily="18" charset="0"/>
              </a:rPr>
              <a:t>це перелік органічно взаємопов’язаних показників, кожний з яких різнобічно відтворює лише одну грань предмета пізнання, а в сукупності саме вони створюють єдиний комплекс характеристик складного явища чи процесу.</a:t>
            </a:r>
            <a:endParaRPr lang="ru-RU"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1201122" y="5405063"/>
            <a:ext cx="9429733" cy="1047979"/>
          </a:xfrm>
          <a:prstGeom prst="rect">
            <a:avLst/>
          </a:prstGeom>
        </p:spPr>
        <p:txBody>
          <a:bodyPr wrap="square">
            <a:spAutoFit/>
          </a:bodyPr>
          <a:lstStyle/>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оцінка ефективності виробничої діяльності може передбачати аналіз таких показників:</a:t>
            </a:r>
            <a:endParaRPr lang="ru-RU" sz="16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dirty="0">
                <a:latin typeface="Times New Roman" panose="02020603050405020304" pitchFamily="18" charset="0"/>
                <a:ea typeface="Times New Roman" panose="02020603050405020304" pitchFamily="18" charset="0"/>
              </a:rPr>
              <a:t>обсяг виробництва → витрати → собівартість → дохід → прибуток → рентабельність.</a:t>
            </a:r>
            <a:endParaRPr lang="ru-RU" sz="1600" dirty="0">
              <a:effectLst/>
              <a:latin typeface="Times New Roman" panose="02020603050405020304" pitchFamily="18" charset="0"/>
              <a:ea typeface="Times New Roman" panose="02020603050405020304" pitchFamily="18" charset="0"/>
            </a:endParaRPr>
          </a:p>
        </p:txBody>
      </p:sp>
      <p:sp>
        <p:nvSpPr>
          <p:cNvPr id="6" name="Стрелка вниз 5"/>
          <p:cNvSpPr/>
          <p:nvPr/>
        </p:nvSpPr>
        <p:spPr>
          <a:xfrm rot="19138829">
            <a:off x="385482" y="1521745"/>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rot="19138829">
            <a:off x="385481" y="3312989"/>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801022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fontScale="90000"/>
          </a:bodyPr>
          <a:lstStyle/>
          <a:p>
            <a:r>
              <a:rPr lang="ru-RU" sz="2800" b="1" dirty="0">
                <a:solidFill>
                  <a:schemeClr val="tx1"/>
                </a:solidFill>
                <a:latin typeface="Times New Roman" panose="02020603050405020304" pitchFamily="18" charset="0"/>
                <a:cs typeface="Times New Roman" panose="02020603050405020304" pitchFamily="18" charset="0"/>
              </a:rPr>
              <a:t>1.2. </a:t>
            </a:r>
            <a:r>
              <a:rPr lang="uk-UA" sz="2800" b="1" dirty="0" smtClean="0">
                <a:solidFill>
                  <a:schemeClr val="tx1"/>
                </a:solidFill>
                <a:latin typeface="Times New Roman" panose="02020603050405020304" pitchFamily="18" charset="0"/>
                <a:cs typeface="Times New Roman" panose="02020603050405020304" pitchFamily="18" charset="0"/>
              </a:rPr>
              <a:t>Структура показників за кількісно-якісними характеристиками явищ і процесів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712032" y="1423705"/>
            <a:ext cx="9429733" cy="104797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оцінка ефективності виробничої діяльності може передбачати аналіз таких показників:</a:t>
            </a:r>
            <a:endParaRPr lang="ru-RU" sz="16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dirty="0">
                <a:latin typeface="Times New Roman" panose="02020603050405020304" pitchFamily="18" charset="0"/>
                <a:ea typeface="Times New Roman" panose="02020603050405020304" pitchFamily="18" charset="0"/>
              </a:rPr>
              <a:t>обсяг виробництва → витрати → собівартість → дохід → прибуток → рентабельність.</a:t>
            </a:r>
            <a:endParaRPr lang="ru-RU" sz="1600" dirty="0">
              <a:effectLst/>
              <a:latin typeface="Times New Roman" panose="02020603050405020304" pitchFamily="18" charset="0"/>
              <a:ea typeface="Times New Roman" panose="02020603050405020304" pitchFamily="18" charset="0"/>
            </a:endParaRPr>
          </a:p>
        </p:txBody>
      </p:sp>
      <p:sp>
        <p:nvSpPr>
          <p:cNvPr id="6" name="Прямоугольник 5"/>
          <p:cNvSpPr/>
          <p:nvPr/>
        </p:nvSpPr>
        <p:spPr>
          <a:xfrm>
            <a:off x="712032" y="2755078"/>
            <a:ext cx="9429733" cy="295927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Зміна одного показника може впливати на інші.</a:t>
            </a:r>
            <a:endParaRPr lang="ru-RU" sz="16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збільшення обсягу виробництва може призвести до зростання витрат. Водночас, якщо витрати зростають повільніше за обсяг реалізації, може підвищитися прибуток і рентабельність.</a:t>
            </a:r>
            <a:endParaRPr lang="ru-RU" sz="16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Інший приклад системи:</a:t>
            </a:r>
            <a:endParaRPr lang="ru-RU" sz="16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dirty="0">
                <a:latin typeface="Times New Roman" panose="02020603050405020304" pitchFamily="18" charset="0"/>
                <a:ea typeface="Times New Roman" panose="02020603050405020304" pitchFamily="18" charset="0"/>
              </a:rPr>
              <a:t>активи → власний капітал і зобов’язання → доходи → витрати → фінансовий результат → показники ефективності.</a:t>
            </a:r>
            <a:endParaRPr lang="ru-RU" sz="16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Тому в економічному аналізі важливо розглядати показники </a:t>
            </a:r>
            <a:r>
              <a:rPr lang="uk-UA" b="1" dirty="0">
                <a:latin typeface="Times New Roman" panose="02020603050405020304" pitchFamily="18" charset="0"/>
                <a:ea typeface="Times New Roman" panose="02020603050405020304" pitchFamily="18" charset="0"/>
              </a:rPr>
              <a:t>не ізольовано, а як елементи єдиної системи</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15808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fontScale="90000"/>
          </a:bodyPr>
          <a:lstStyle/>
          <a:p>
            <a:r>
              <a:rPr lang="ru-RU" sz="2800" b="1" dirty="0">
                <a:solidFill>
                  <a:schemeClr val="tx1"/>
                </a:solidFill>
                <a:latin typeface="Times New Roman" panose="02020603050405020304" pitchFamily="18" charset="0"/>
                <a:cs typeface="Times New Roman" panose="02020603050405020304" pitchFamily="18" charset="0"/>
              </a:rPr>
              <a:t>1.2. </a:t>
            </a:r>
            <a:r>
              <a:rPr lang="uk-UA" sz="2800" b="1" dirty="0" smtClean="0">
                <a:solidFill>
                  <a:schemeClr val="tx1"/>
                </a:solidFill>
                <a:latin typeface="Times New Roman" panose="02020603050405020304" pitchFamily="18" charset="0"/>
                <a:cs typeface="Times New Roman" panose="02020603050405020304" pitchFamily="18" charset="0"/>
              </a:rPr>
              <a:t>Структура показників за кількісно-якісними характеристиками явищ і процесів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99607" y="1199825"/>
            <a:ext cx="7809875" cy="4552015"/>
          </a:xfrm>
          <a:prstGeom prst="rect">
            <a:avLst/>
          </a:prstGeom>
        </p:spPr>
        <p:txBody>
          <a:bodyPr wrap="square">
            <a:spAutoFit/>
          </a:bodyPr>
          <a:lstStyle/>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Показники повинні відображати реальний світ процесів і явищ, використовуючи при цьому зрозумілу користувачеві мову, та бути для них своєчасними, корисними та необхідними.</a:t>
            </a:r>
            <a:endParaRPr lang="ru-RU" sz="16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b="1" i="1" u="sng" dirty="0">
                <a:latin typeface="Times New Roman" panose="02020603050405020304" pitchFamily="18" charset="0"/>
                <a:ea typeface="Times New Roman" panose="02020603050405020304" pitchFamily="18" charset="0"/>
              </a:rPr>
              <a:t>Економічні показники дають змогу:</a:t>
            </a:r>
            <a:endParaRPr lang="ru-RU" b="1" i="1" u="sng"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вимірювати масштаби та результати діяльності;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характеризувати використання ресурсів;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визначати рівень витрат і доходів;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оцінювати ефективність діяльності;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порівнювати результати підприємства в динаміці;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здійснювати порівняння між підприємствами або структурними підрозділами;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виявляти відхилення від планових, нормативних або базових значень;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визначати фактори зміни результатів;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формувати інформаційну основу для прийняття управлінських рішень.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4872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fontScale="90000"/>
          </a:bodyPr>
          <a:lstStyle/>
          <a:p>
            <a:r>
              <a:rPr lang="ru-RU" sz="2800" b="1" dirty="0">
                <a:solidFill>
                  <a:schemeClr val="tx1"/>
                </a:solidFill>
                <a:latin typeface="Times New Roman" panose="02020603050405020304" pitchFamily="18" charset="0"/>
                <a:cs typeface="Times New Roman" panose="02020603050405020304" pitchFamily="18" charset="0"/>
              </a:rPr>
              <a:t>1.2. </a:t>
            </a:r>
            <a:r>
              <a:rPr lang="uk-UA" sz="2800" b="1" dirty="0" smtClean="0">
                <a:solidFill>
                  <a:schemeClr val="tx1"/>
                </a:solidFill>
                <a:latin typeface="Times New Roman" panose="02020603050405020304" pitchFamily="18" charset="0"/>
                <a:cs typeface="Times New Roman" panose="02020603050405020304" pitchFamily="18" charset="0"/>
              </a:rPr>
              <a:t>Структура показників за кількісно-якісними характеристиками явищ і процесів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26748" y="1001230"/>
            <a:ext cx="8951967" cy="1685077"/>
          </a:xfrm>
          <a:prstGeom prst="rect">
            <a:avLst/>
          </a:prstGeom>
        </p:spPr>
        <p:txBody>
          <a:bodyPr wrap="square">
            <a:spAutoFit/>
          </a:bodyPr>
          <a:lstStyle/>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Для правильного розуміння та використання економічного показника необхідно враховувати його основні характеристики.</a:t>
            </a:r>
            <a:endParaRPr lang="ru-RU" sz="16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У загальному вигляді показник можна представити як сукупність таких елементів:</a:t>
            </a:r>
            <a:endParaRPr lang="ru-RU" sz="1600"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dirty="0">
                <a:latin typeface="Times New Roman" panose="02020603050405020304" pitchFamily="18" charset="0"/>
                <a:ea typeface="Times New Roman" panose="02020603050405020304" pitchFamily="18" charset="0"/>
              </a:rPr>
              <a:t>Економічний показник = економічний зміст + об’єкт вимірювання + числове значення + одиниця вимірювання + часові межі + методика розрахунку</a:t>
            </a:r>
            <a:r>
              <a:rPr lang="uk-UA" b="1" dirty="0" smtClean="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545491169"/>
              </p:ext>
            </p:extLst>
          </p:nvPr>
        </p:nvGraphicFramePr>
        <p:xfrm>
          <a:off x="677863" y="2686307"/>
          <a:ext cx="9677787" cy="3840480"/>
        </p:xfrm>
        <a:graphic>
          <a:graphicData uri="http://schemas.openxmlformats.org/drawingml/2006/table">
            <a:tbl>
              <a:tblPr firstRow="1" firstCol="1" bandRow="1">
                <a:tableStyleId>{5C22544A-7EE6-4342-B048-85BDC9FD1C3A}</a:tableStyleId>
              </a:tblPr>
              <a:tblGrid>
                <a:gridCol w="3225929"/>
                <a:gridCol w="3225929"/>
                <a:gridCol w="3225929"/>
              </a:tblGrid>
              <a:tr h="266534">
                <a:tc>
                  <a:txBody>
                    <a:bodyPr/>
                    <a:lstStyle/>
                    <a:p>
                      <a:pPr algn="ctr">
                        <a:spcAft>
                          <a:spcPts val="0"/>
                        </a:spcAft>
                      </a:pPr>
                      <a:r>
                        <a:rPr lang="uk-UA" sz="1800">
                          <a:solidFill>
                            <a:schemeClr val="tx1"/>
                          </a:solidFill>
                          <a:effectLst/>
                          <a:latin typeface="Times New Roman" panose="02020603050405020304" pitchFamily="18" charset="0"/>
                          <a:cs typeface="Times New Roman" panose="02020603050405020304" pitchFamily="18" charset="0"/>
                        </a:rPr>
                        <a:t>Елемент</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1800">
                          <a:solidFill>
                            <a:schemeClr val="tx1"/>
                          </a:solidFill>
                          <a:effectLst/>
                          <a:latin typeface="Times New Roman" panose="02020603050405020304" pitchFamily="18" charset="0"/>
                          <a:cs typeface="Times New Roman" panose="02020603050405020304" pitchFamily="18" charset="0"/>
                        </a:rPr>
                        <a:t>Характеристика</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uk-UA" sz="1800">
                          <a:solidFill>
                            <a:schemeClr val="tx1"/>
                          </a:solidFill>
                          <a:effectLst/>
                          <a:latin typeface="Times New Roman" panose="02020603050405020304" pitchFamily="18" charset="0"/>
                          <a:cs typeface="Times New Roman" panose="02020603050405020304" pitchFamily="18" charset="0"/>
                        </a:rPr>
                        <a:t>Приклад</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33068">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Економічний зміст</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Що саме характеризує показник</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Виручка від реалізації</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33068">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Об’єкт</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Явище, процес або ресурс, який вимірюється</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Реалізація продукції</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266534">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Числове значення</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Кількісне значення показника</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5 000 000</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266534">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Одиниця вимірювання</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У чому вимірюється</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грн</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33068">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Часові межі</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На яку дату або за який період визначається</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За 2025 рік</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266534">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Методика розрахунку</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Спосіб отримання показника</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Сума доходів від реалізації</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33068">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Інформаційна база</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Джерела інформації для розрахунку</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Дані бухгалтерського обліку, звітності</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33068">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База порівняння</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a:solidFill>
                            <a:schemeClr val="tx1"/>
                          </a:solidFill>
                          <a:effectLst/>
                          <a:latin typeface="Times New Roman" panose="02020603050405020304" pitchFamily="18" charset="0"/>
                          <a:cs typeface="Times New Roman" panose="02020603050405020304" pitchFamily="18" charset="0"/>
                        </a:rPr>
                        <a:t>Значення, з яким здійснюється порівняння</a:t>
                      </a:r>
                      <a:endPar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uk-UA" sz="1800" dirty="0">
                          <a:solidFill>
                            <a:schemeClr val="tx1"/>
                          </a:solidFill>
                          <a:effectLst/>
                          <a:latin typeface="Times New Roman" panose="02020603050405020304" pitchFamily="18" charset="0"/>
                          <a:cs typeface="Times New Roman" panose="02020603050405020304" pitchFamily="18" charset="0"/>
                        </a:rPr>
                        <a:t>2024 рік, план, норматив</a:t>
                      </a:r>
                      <a:endPar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709466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fontScale="90000"/>
          </a:bodyPr>
          <a:lstStyle/>
          <a:p>
            <a:r>
              <a:rPr lang="ru-RU" sz="2800" b="1" dirty="0">
                <a:solidFill>
                  <a:schemeClr val="tx1"/>
                </a:solidFill>
                <a:latin typeface="Times New Roman" panose="02020603050405020304" pitchFamily="18" charset="0"/>
                <a:cs typeface="Times New Roman" panose="02020603050405020304" pitchFamily="18" charset="0"/>
              </a:rPr>
              <a:t>1.2. </a:t>
            </a:r>
            <a:r>
              <a:rPr lang="uk-UA" sz="2800" b="1" dirty="0" smtClean="0">
                <a:solidFill>
                  <a:schemeClr val="tx1"/>
                </a:solidFill>
                <a:latin typeface="Times New Roman" panose="02020603050405020304" pitchFamily="18" charset="0"/>
                <a:cs typeface="Times New Roman" panose="02020603050405020304" pitchFamily="18" charset="0"/>
              </a:rPr>
              <a:t>Структура показників за кількісно-якісними характеристиками явищ і процесів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2033" y="1188622"/>
            <a:ext cx="10025865" cy="1862048"/>
          </a:xfrm>
          <a:prstGeom prst="rect">
            <a:avLst/>
          </a:prstGeom>
        </p:spPr>
        <p:txBody>
          <a:bodyPr wrap="square">
            <a:spAutoFit/>
          </a:bodyPr>
          <a:lstStyle/>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rPr>
              <a:t>Загальний вид показника може бути представлений наступним чином:</a:t>
            </a:r>
            <a:endParaRPr lang="ru-RU" sz="1200" dirty="0">
              <a:latin typeface="Times New Roman" panose="02020603050405020304" pitchFamily="18" charset="0"/>
              <a:ea typeface="Times New Roman" panose="02020603050405020304" pitchFamily="18" charset="0"/>
            </a:endParaRPr>
          </a:p>
          <a:p>
            <a:pPr algn="ctr">
              <a:lnSpc>
                <a:spcPct val="115000"/>
              </a:lnSpc>
              <a:spcAft>
                <a:spcPts val="0"/>
              </a:spcAft>
            </a:pPr>
            <a:r>
              <a:rPr lang="uk-UA" sz="2000" i="1" dirty="0">
                <a:highlight>
                  <a:srgbClr val="C0C0C0"/>
                </a:highlight>
                <a:latin typeface="Times New Roman" panose="02020603050405020304" pitchFamily="18" charset="0"/>
                <a:ea typeface="Times New Roman" panose="02020603050405020304" pitchFamily="18" charset="0"/>
              </a:rPr>
              <a:t>П → (Р</a:t>
            </a:r>
            <a:r>
              <a:rPr lang="uk-UA" sz="2000" i="1" baseline="-25000" dirty="0">
                <a:highlight>
                  <a:srgbClr val="C0C0C0"/>
                </a:highlight>
                <a:latin typeface="Times New Roman" panose="02020603050405020304" pitchFamily="18" charset="0"/>
                <a:ea typeface="Times New Roman" panose="02020603050405020304" pitchFamily="18" charset="0"/>
              </a:rPr>
              <a:t>1</a:t>
            </a:r>
            <a:r>
              <a:rPr lang="uk-UA" sz="2000" i="1" dirty="0">
                <a:highlight>
                  <a:srgbClr val="C0C0C0"/>
                </a:highlight>
                <a:latin typeface="Times New Roman" panose="02020603050405020304" pitchFamily="18" charset="0"/>
                <a:ea typeface="Times New Roman" panose="02020603050405020304" pitchFamily="18" charset="0"/>
              </a:rPr>
              <a:t>, Р</a:t>
            </a:r>
            <a:r>
              <a:rPr lang="uk-UA" sz="2000" i="1" baseline="-25000" dirty="0">
                <a:highlight>
                  <a:srgbClr val="C0C0C0"/>
                </a:highlight>
                <a:latin typeface="Times New Roman" panose="02020603050405020304" pitchFamily="18" charset="0"/>
                <a:ea typeface="Times New Roman" panose="02020603050405020304" pitchFamily="18" charset="0"/>
              </a:rPr>
              <a:t>2</a:t>
            </a:r>
            <a:r>
              <a:rPr lang="uk-UA" sz="2000" i="1" dirty="0">
                <a:highlight>
                  <a:srgbClr val="C0C0C0"/>
                </a:highlight>
                <a:latin typeface="Times New Roman" panose="02020603050405020304" pitchFamily="18" charset="0"/>
                <a:ea typeface="Times New Roman" panose="02020603050405020304" pitchFamily="18" charset="0"/>
              </a:rPr>
              <a:t>, Р</a:t>
            </a:r>
            <a:r>
              <a:rPr lang="uk-UA" sz="2000" i="1" baseline="-25000" dirty="0">
                <a:highlight>
                  <a:srgbClr val="C0C0C0"/>
                </a:highlight>
                <a:latin typeface="Times New Roman" panose="02020603050405020304" pitchFamily="18" charset="0"/>
                <a:ea typeface="Times New Roman" panose="02020603050405020304" pitchFamily="18" charset="0"/>
              </a:rPr>
              <a:t>3</a:t>
            </a:r>
            <a:r>
              <a:rPr lang="uk-UA" sz="2000" i="1" dirty="0">
                <a:highlight>
                  <a:srgbClr val="C0C0C0"/>
                </a:highlight>
                <a:latin typeface="Times New Roman" panose="02020603050405020304" pitchFamily="18" charset="0"/>
                <a:ea typeface="Times New Roman" panose="02020603050405020304" pitchFamily="18" charset="0"/>
              </a:rPr>
              <a:t>,..., </a:t>
            </a:r>
            <a:r>
              <a:rPr lang="uk-UA" sz="2000" i="1" dirty="0" err="1">
                <a:highlight>
                  <a:srgbClr val="C0C0C0"/>
                </a:highlight>
                <a:latin typeface="Times New Roman" panose="02020603050405020304" pitchFamily="18" charset="0"/>
                <a:ea typeface="Times New Roman" panose="02020603050405020304" pitchFamily="18" charset="0"/>
              </a:rPr>
              <a:t>Р</a:t>
            </a:r>
            <a:r>
              <a:rPr lang="uk-UA" sz="2000" i="1" baseline="-25000" dirty="0" err="1">
                <a:highlight>
                  <a:srgbClr val="C0C0C0"/>
                </a:highlight>
                <a:latin typeface="Times New Roman" panose="02020603050405020304" pitchFamily="18" charset="0"/>
                <a:ea typeface="Times New Roman" panose="02020603050405020304" pitchFamily="18" charset="0"/>
              </a:rPr>
              <a:t>п</a:t>
            </a:r>
            <a:r>
              <a:rPr lang="uk-UA" sz="2000" i="1" dirty="0">
                <a:highlight>
                  <a:srgbClr val="C0C0C0"/>
                </a:highlight>
                <a:latin typeface="Times New Roman" panose="02020603050405020304" pitchFamily="18" charset="0"/>
                <a:ea typeface="Times New Roman" panose="02020603050405020304" pitchFamily="18" charset="0"/>
              </a:rPr>
              <a:t>), Q,</a:t>
            </a:r>
            <a:endParaRPr lang="ru-RU"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a:latin typeface="Times New Roman" panose="02020603050405020304" pitchFamily="18" charset="0"/>
                <a:ea typeface="Times New Roman" panose="02020603050405020304" pitchFamily="18" charset="0"/>
              </a:rPr>
              <a:t>де </a:t>
            </a:r>
            <a:r>
              <a:rPr lang="uk-UA" sz="2000" i="1" dirty="0">
                <a:latin typeface="Times New Roman" panose="02020603050405020304" pitchFamily="18" charset="0"/>
                <a:ea typeface="Times New Roman" panose="02020603050405020304" pitchFamily="18" charset="0"/>
              </a:rPr>
              <a:t>Р</a:t>
            </a:r>
            <a:r>
              <a:rPr lang="uk-UA" sz="2000" i="1" baseline="-25000" dirty="0">
                <a:latin typeface="Times New Roman" panose="02020603050405020304" pitchFamily="18" charset="0"/>
                <a:ea typeface="Times New Roman" panose="02020603050405020304" pitchFamily="18" charset="0"/>
              </a:rPr>
              <a:t>1</a:t>
            </a:r>
            <a:r>
              <a:rPr lang="uk-UA" sz="2000" i="1" dirty="0">
                <a:latin typeface="Times New Roman" panose="02020603050405020304" pitchFamily="18" charset="0"/>
                <a:ea typeface="Times New Roman" panose="02020603050405020304" pitchFamily="18" charset="0"/>
              </a:rPr>
              <a:t>, Р</a:t>
            </a:r>
            <a:r>
              <a:rPr lang="uk-UA" sz="2000" i="1" baseline="-25000" dirty="0">
                <a:latin typeface="Times New Roman" panose="02020603050405020304" pitchFamily="18" charset="0"/>
                <a:ea typeface="Times New Roman" panose="02020603050405020304" pitchFamily="18" charset="0"/>
              </a:rPr>
              <a:t>2</a:t>
            </a:r>
            <a:r>
              <a:rPr lang="uk-UA" sz="2000" i="1" dirty="0">
                <a:latin typeface="Times New Roman" panose="02020603050405020304" pitchFamily="18" charset="0"/>
                <a:ea typeface="Times New Roman" panose="02020603050405020304" pitchFamily="18" charset="0"/>
              </a:rPr>
              <a:t>, Р</a:t>
            </a:r>
            <a:r>
              <a:rPr lang="uk-UA" sz="2000" i="1" baseline="-25000" dirty="0">
                <a:latin typeface="Times New Roman" panose="02020603050405020304" pitchFamily="18" charset="0"/>
                <a:ea typeface="Times New Roman" panose="02020603050405020304" pitchFamily="18" charset="0"/>
              </a:rPr>
              <a:t>3</a:t>
            </a:r>
            <a:r>
              <a:rPr lang="uk-UA" sz="2000" i="1" dirty="0">
                <a:latin typeface="Times New Roman" panose="02020603050405020304" pitchFamily="18" charset="0"/>
                <a:ea typeface="Times New Roman" panose="02020603050405020304" pitchFamily="18" charset="0"/>
              </a:rPr>
              <a:t>,..., </a:t>
            </a:r>
            <a:r>
              <a:rPr lang="uk-UA" sz="2000" i="1" dirty="0" err="1">
                <a:latin typeface="Times New Roman" panose="02020603050405020304" pitchFamily="18" charset="0"/>
                <a:ea typeface="Times New Roman" panose="02020603050405020304" pitchFamily="18" charset="0"/>
              </a:rPr>
              <a:t>Р</a:t>
            </a:r>
            <a:r>
              <a:rPr lang="uk-UA" sz="2000" i="1" baseline="-25000" dirty="0" err="1">
                <a:latin typeface="Times New Roman" panose="02020603050405020304" pitchFamily="18" charset="0"/>
                <a:ea typeface="Times New Roman" panose="02020603050405020304" pitchFamily="18" charset="0"/>
              </a:rPr>
              <a:t>п</a:t>
            </a:r>
            <a:r>
              <a:rPr lang="uk-UA" sz="2000" i="1" dirty="0">
                <a:latin typeface="Times New Roman" panose="02020603050405020304" pitchFamily="18" charset="0"/>
                <a:ea typeface="Times New Roman" panose="02020603050405020304" pitchFamily="18" charset="0"/>
              </a:rPr>
              <a:t>, – </a:t>
            </a:r>
            <a:r>
              <a:rPr lang="uk-UA" sz="2000" dirty="0">
                <a:latin typeface="Times New Roman" panose="02020603050405020304" pitchFamily="18" charset="0"/>
                <a:ea typeface="Times New Roman" panose="02020603050405020304" pitchFamily="18" charset="0"/>
              </a:rPr>
              <a:t>реквізити-ознаки показника; </a:t>
            </a:r>
            <a:endParaRPr lang="uk-UA" sz="2000" dirty="0" smtClean="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i="1" dirty="0" smtClean="0">
                <a:latin typeface="Times New Roman" panose="02020603050405020304" pitchFamily="18" charset="0"/>
                <a:ea typeface="Times New Roman" panose="02020603050405020304" pitchFamily="18" charset="0"/>
              </a:rPr>
              <a:t>Q</a:t>
            </a:r>
            <a:r>
              <a:rPr lang="uk-UA" sz="2000" dirty="0" smtClean="0">
                <a:latin typeface="Times New Roman" panose="02020603050405020304" pitchFamily="18" charset="0"/>
                <a:ea typeface="Times New Roman" panose="02020603050405020304" pitchFamily="18" charset="0"/>
              </a:rPr>
              <a:t> </a:t>
            </a:r>
            <a:r>
              <a:rPr lang="uk-UA" sz="2000" dirty="0">
                <a:latin typeface="Times New Roman" panose="02020603050405020304" pitchFamily="18" charset="0"/>
                <a:ea typeface="Times New Roman" panose="02020603050405020304" pitchFamily="18" charset="0"/>
              </a:rPr>
              <a:t>– реквізит-основа показника. </a:t>
            </a:r>
            <a:endParaRPr lang="ru-RU" dirty="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sz="2000" dirty="0" smtClean="0">
                <a:latin typeface="Times New Roman" panose="02020603050405020304" pitchFamily="18" charset="0"/>
                <a:ea typeface="Times New Roman" panose="02020603050405020304" pitchFamily="18" charset="0"/>
              </a:rPr>
              <a:t>Такий підхід побудови показників знаходить своє застосування і у фінансовій звітності.</a:t>
            </a:r>
            <a:endParaRPr lang="ru-RU"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434714" y="3159813"/>
            <a:ext cx="9638675" cy="264072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198120" algn="just">
              <a:lnSpc>
                <a:spcPct val="115000"/>
              </a:lnSpc>
              <a:spcAft>
                <a:spcPts val="0"/>
              </a:spcAft>
            </a:pPr>
            <a:r>
              <a:rPr lang="uk-UA" spc="-20" dirty="0">
                <a:latin typeface="Times New Roman" panose="02020603050405020304" pitchFamily="18" charset="0"/>
                <a:ea typeface="Times New Roman" panose="02020603050405020304" pitchFamily="18" charset="0"/>
              </a:rPr>
              <a:t>В статистичному показнику необхідно розмежовувати його </a:t>
            </a:r>
            <a:r>
              <a:rPr lang="uk-UA" dirty="0">
                <a:latin typeface="Times New Roman" panose="02020603050405020304" pitchFamily="18" charset="0"/>
                <a:ea typeface="Times New Roman" panose="02020603050405020304" pitchFamily="18" charset="0"/>
              </a:rPr>
              <a:t>зміст і конкретні розміри. </a:t>
            </a:r>
            <a:endParaRPr lang="uk-UA" dirty="0" smtClean="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dirty="0" smtClean="0">
                <a:highlight>
                  <a:srgbClr val="C0C0C0"/>
                </a:highlight>
                <a:latin typeface="Times New Roman" panose="02020603050405020304" pitchFamily="18" charset="0"/>
                <a:ea typeface="Times New Roman" panose="02020603050405020304" pitchFamily="18" charset="0"/>
              </a:rPr>
              <a:t>Якісна </a:t>
            </a:r>
            <a:r>
              <a:rPr lang="uk-UA" b="1" dirty="0">
                <a:highlight>
                  <a:srgbClr val="C0C0C0"/>
                </a:highlight>
                <a:latin typeface="Times New Roman" panose="02020603050405020304" pitchFamily="18" charset="0"/>
                <a:ea typeface="Times New Roman" panose="02020603050405020304" pitchFamily="18" charset="0"/>
              </a:rPr>
              <a:t>характеристика</a:t>
            </a:r>
            <a:r>
              <a:rPr lang="uk-UA" dirty="0">
                <a:latin typeface="Times New Roman" panose="02020603050405020304" pitchFamily="18" charset="0"/>
                <a:ea typeface="Times New Roman" panose="02020603050405020304" pitchFamily="18" charset="0"/>
              </a:rPr>
              <a:t>, тобто зміст визначається тим, що статистичні показники завжди відображають економічні категорії. Наприклад, чистий дохід, валовий прибуток, чистий прибуток, власний капітал тощо. Статистичні показники дають кількісне (цифрове) відбиття економічним категоріям. </a:t>
            </a:r>
            <a:endParaRPr lang="uk-UA" dirty="0" smtClean="0">
              <a:latin typeface="Times New Roman" panose="02020603050405020304" pitchFamily="18" charset="0"/>
              <a:ea typeface="Times New Roman" panose="02020603050405020304" pitchFamily="18" charset="0"/>
            </a:endParaRPr>
          </a:p>
          <a:p>
            <a:pPr indent="198120" algn="just">
              <a:lnSpc>
                <a:spcPct val="115000"/>
              </a:lnSpc>
              <a:spcAft>
                <a:spcPts val="0"/>
              </a:spcAft>
            </a:pPr>
            <a:r>
              <a:rPr lang="uk-UA" b="1" dirty="0" smtClean="0">
                <a:highlight>
                  <a:srgbClr val="C0C0C0"/>
                </a:highlight>
                <a:latin typeface="Times New Roman" panose="02020603050405020304" pitchFamily="18" charset="0"/>
                <a:ea typeface="Times New Roman" panose="02020603050405020304" pitchFamily="18" charset="0"/>
              </a:rPr>
              <a:t>Кількісне </a:t>
            </a:r>
            <a:r>
              <a:rPr lang="uk-UA" b="1" dirty="0">
                <a:highlight>
                  <a:srgbClr val="C0C0C0"/>
                </a:highlight>
                <a:latin typeface="Times New Roman" panose="02020603050405020304" pitchFamily="18" charset="0"/>
                <a:ea typeface="Times New Roman" panose="02020603050405020304" pitchFamily="18" charset="0"/>
              </a:rPr>
              <a:t>визначення</a:t>
            </a:r>
            <a:r>
              <a:rPr lang="uk-UA" dirty="0">
                <a:latin typeface="Times New Roman" panose="02020603050405020304" pitchFamily="18" charset="0"/>
                <a:ea typeface="Times New Roman" panose="02020603050405020304" pitchFamily="18" charset="0"/>
              </a:rPr>
              <a:t> характеризує обсяг господарських явищ у вигляді об’єктивних показників, відображає середній рівень явищ, показує різноманітні співвідношення і зв’язки за допомогою відносних величин.</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80843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3" y="90557"/>
            <a:ext cx="10163617" cy="519043"/>
          </a:xfrm>
        </p:spPr>
        <p:txBody>
          <a:bodyPr>
            <a:normAutofit fontScale="90000"/>
          </a:bodyPr>
          <a:lstStyle/>
          <a:p>
            <a:r>
              <a:rPr lang="ru-RU" sz="2800" b="1" dirty="0">
                <a:solidFill>
                  <a:schemeClr val="tx1"/>
                </a:solidFill>
                <a:latin typeface="Times New Roman" panose="02020603050405020304" pitchFamily="18" charset="0"/>
                <a:cs typeface="Times New Roman" panose="02020603050405020304" pitchFamily="18" charset="0"/>
              </a:rPr>
              <a:t>1.2. </a:t>
            </a:r>
            <a:r>
              <a:rPr lang="uk-UA" sz="2800" b="1" dirty="0" smtClean="0">
                <a:solidFill>
                  <a:schemeClr val="tx1"/>
                </a:solidFill>
                <a:latin typeface="Times New Roman" panose="02020603050405020304" pitchFamily="18" charset="0"/>
                <a:cs typeface="Times New Roman" panose="02020603050405020304" pitchFamily="18" charset="0"/>
              </a:rPr>
              <a:t>Структура показників за кількісно-якісними характеристиками явищ і процесів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34715" y="3270361"/>
            <a:ext cx="8431379" cy="295927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198120" algn="just">
              <a:lnSpc>
                <a:spcPct val="115000"/>
              </a:lnSpc>
              <a:spcAft>
                <a:spcPts val="0"/>
              </a:spcAft>
            </a:pPr>
            <a:r>
              <a:rPr lang="uk-UA" dirty="0">
                <a:latin typeface="Times New Roman" panose="02020603050405020304" pitchFamily="18" charset="0"/>
                <a:ea typeface="Times New Roman" panose="02020603050405020304" pitchFamily="18" charset="0"/>
              </a:rPr>
              <a:t>В усіх випадках повне формування статистичного показника за фінансовою звітністю повинно давати відповідь на наступні запитання:</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об’єкт оцінювання (активи, зобов’язання, власний капітал, доходи, витрати, фінансовий результат);</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найменування показника для оцінювання об’єкта і алгоритм розрахунку;</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об’єкт спостереження (класифікаційні ознаки господарюючих суб’єктів);</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час, часовий період;</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одиниця виміру;</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математичний результат показника.</a:t>
            </a:r>
            <a:endParaRPr lang="ru-RU" sz="11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434715" y="1143059"/>
            <a:ext cx="8431379" cy="168507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198120" algn="just">
              <a:lnSpc>
                <a:spcPct val="115000"/>
              </a:lnSpc>
              <a:spcAft>
                <a:spcPts val="0"/>
              </a:spcAft>
            </a:pPr>
            <a:r>
              <a:rPr lang="uk-UA" b="1" i="1" dirty="0">
                <a:latin typeface="Times New Roman" panose="02020603050405020304" pitchFamily="18" charset="0"/>
                <a:ea typeface="Times New Roman" panose="02020603050405020304" pitchFamily="18" charset="0"/>
              </a:rPr>
              <a:t>Кількісна характеристика </a:t>
            </a:r>
            <a:r>
              <a:rPr lang="uk-UA" dirty="0">
                <a:latin typeface="Times New Roman" panose="02020603050405020304" pitchFamily="18" charset="0"/>
                <a:ea typeface="Times New Roman" panose="02020603050405020304" pitchFamily="18" charset="0"/>
              </a:rPr>
              <a:t>статистичних показників залежить від методології відображення економічних категорій статистичною мовою. “Величина статистичного показника визначається в результаті виміру об’єктів (елементів) і змінюється в залежності від методологічних особливостей його побудови, обумовлених, в свою чергу, рівнем охоплення процесів, що вивчаються”. </a:t>
            </a:r>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1926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4" y="90557"/>
            <a:ext cx="5789042" cy="519043"/>
          </a:xfrm>
        </p:spPr>
        <p:txBody>
          <a:bodyPr>
            <a:normAutofit/>
          </a:bodyPr>
          <a:lstStyle/>
          <a:p>
            <a:r>
              <a:rPr lang="uk-UA" sz="2800" b="1" dirty="0" smtClean="0">
                <a:solidFill>
                  <a:schemeClr val="tx1"/>
                </a:solidFill>
                <a:latin typeface="Times New Roman" panose="02020603050405020304" pitchFamily="18" charset="0"/>
                <a:cs typeface="Times New Roman" panose="02020603050405020304" pitchFamily="18" charset="0"/>
              </a:rPr>
              <a:t>1.3. Модель побудови показників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374754" y="963738"/>
            <a:ext cx="8679305" cy="4516621"/>
          </a:xfrm>
          <a:prstGeom prst="rect">
            <a:avLst/>
          </a:prstGeom>
        </p:spPr>
        <p:txBody>
          <a:bodyPr wrap="square">
            <a:spAutoFit/>
          </a:bodyPr>
          <a:lstStyle/>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rPr>
              <a:t>Економічний показник не завжди безпосередньо міститься в первинній інформації. У багатьох випадках його необхідно </a:t>
            </a:r>
            <a:r>
              <a:rPr lang="uk-UA" sz="2000" b="1" dirty="0">
                <a:latin typeface="Times New Roman" panose="02020603050405020304" pitchFamily="18" charset="0"/>
                <a:ea typeface="Times New Roman" panose="02020603050405020304" pitchFamily="18" charset="0"/>
              </a:rPr>
              <a:t>розрахувати на основі декількох взаємопов’язаних величин</a:t>
            </a:r>
            <a:r>
              <a:rPr lang="uk-UA" sz="2000" dirty="0">
                <a:latin typeface="Times New Roman" panose="02020603050405020304" pitchFamily="18" charset="0"/>
                <a:ea typeface="Times New Roman" panose="02020603050405020304" pitchFamily="18" charset="0"/>
              </a:rPr>
              <a:t>. Саме тому важливо розуміти логіку побудови показника, визначати його складові та встановлювати математичний зв’язок між ними.</a:t>
            </a:r>
            <a:endParaRPr lang="ru-RU"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rPr>
              <a:t>Побудова економічного показника передбачає послідовне перетворення інформації про господарську діяльність у показник, який може бути використаний для оцінювання, порівняння та аналізу.</a:t>
            </a:r>
            <a:endParaRPr lang="ru-RU"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rPr>
              <a:t>У загальному вигляді цей процес можна представити так:</a:t>
            </a:r>
            <a:endParaRPr lang="ru-RU"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sz="2400" b="1" dirty="0">
                <a:latin typeface="Times New Roman" panose="02020603050405020304" pitchFamily="18" charset="0"/>
                <a:ea typeface="Times New Roman" panose="02020603050405020304" pitchFamily="18" charset="0"/>
              </a:rPr>
              <a:t>первинна інформація → вихідні величини → встановлення взаємозв’язку → математична модель → розрахунок показника → економічна інтерпретація.</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93406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4" y="90557"/>
            <a:ext cx="5789042" cy="519043"/>
          </a:xfrm>
        </p:spPr>
        <p:txBody>
          <a:bodyPr>
            <a:normAutofit/>
          </a:bodyPr>
          <a:lstStyle/>
          <a:p>
            <a:r>
              <a:rPr lang="uk-UA" sz="2800" b="1" dirty="0" smtClean="0">
                <a:solidFill>
                  <a:schemeClr val="tx1"/>
                </a:solidFill>
                <a:latin typeface="Times New Roman" panose="02020603050405020304" pitchFamily="18" charset="0"/>
                <a:cs typeface="Times New Roman" panose="02020603050405020304" pitchFamily="18" charset="0"/>
              </a:rPr>
              <a:t>1.3. Модель побудови показників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2034" y="790846"/>
            <a:ext cx="8951966" cy="5507662"/>
          </a:xfrm>
          <a:prstGeom prst="rect">
            <a:avLst/>
          </a:prstGeom>
        </p:spPr>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Модель побудови економічного показника</a:t>
            </a:r>
            <a:r>
              <a:rPr lang="uk-UA" dirty="0">
                <a:latin typeface="Times New Roman" panose="02020603050405020304" pitchFamily="18" charset="0"/>
                <a:ea typeface="Times New Roman" panose="02020603050405020304" pitchFamily="18" charset="0"/>
              </a:rPr>
              <a:t> — це формалізоване представлення взаємозв’язку між величинами, на основі яких визначається значення показника.</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Математично модель може мати вигляд:</a:t>
            </a:r>
            <a:endParaRPr lang="ru-RU" sz="1600" dirty="0">
              <a:latin typeface="Times New Roman" panose="02020603050405020304" pitchFamily="18" charset="0"/>
              <a:ea typeface="Times New Roman" panose="02020603050405020304" pitchFamily="18" charset="0"/>
            </a:endParaRPr>
          </a:p>
          <a:p>
            <a:pPr indent="450215" algn="ctr">
              <a:lnSpc>
                <a:spcPct val="115000"/>
              </a:lnSpc>
              <a:spcAft>
                <a:spcPts val="0"/>
              </a:spcAft>
            </a:pPr>
            <a:r>
              <a:rPr lang="uk-UA" i="1" dirty="0">
                <a:latin typeface="Times New Roman" panose="02020603050405020304" pitchFamily="18" charset="0"/>
                <a:ea typeface="Times New Roman" panose="02020603050405020304" pitchFamily="18" charset="0"/>
              </a:rPr>
              <a:t>Y=f(X1,X2,…,</a:t>
            </a:r>
            <a:r>
              <a:rPr lang="uk-UA" i="1" dirty="0" err="1">
                <a:latin typeface="Times New Roman" panose="02020603050405020304" pitchFamily="18" charset="0"/>
                <a:ea typeface="Times New Roman" panose="02020603050405020304" pitchFamily="18" charset="0"/>
              </a:rPr>
              <a:t>Xn</a:t>
            </a:r>
            <a:r>
              <a:rPr lang="uk-UA" i="1"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де Y — результативний економічний показник;</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X1,X2,…,</a:t>
            </a:r>
            <a:r>
              <a:rPr lang="uk-UA" dirty="0" err="1">
                <a:latin typeface="Times New Roman" panose="02020603050405020304" pitchFamily="18" charset="0"/>
                <a:ea typeface="Times New Roman" panose="02020603050405020304" pitchFamily="18" charset="0"/>
              </a:rPr>
              <a:t>Xn</a:t>
            </a:r>
            <a:r>
              <a:rPr lang="uk-UA" dirty="0">
                <a:latin typeface="Times New Roman" panose="02020603050405020304" pitchFamily="18" charset="0"/>
                <a:ea typeface="Times New Roman" panose="02020603050405020304" pitchFamily="18" charset="0"/>
              </a:rPr>
              <a:t> — фактори або вихідні величини;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i="1" dirty="0">
                <a:latin typeface="Times New Roman" panose="02020603050405020304" pitchFamily="18" charset="0"/>
                <a:ea typeface="Times New Roman" panose="02020603050405020304" pitchFamily="18" charset="0"/>
              </a:rPr>
              <a:t>f</a:t>
            </a:r>
            <a:r>
              <a:rPr lang="uk-UA" dirty="0">
                <a:latin typeface="Times New Roman" panose="02020603050405020304" pitchFamily="18" charset="0"/>
                <a:ea typeface="Times New Roman" panose="02020603050405020304" pitchFamily="18" charset="0"/>
              </a:rPr>
              <a:t> — функціональна залежність між ними.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 якщо необхідно визначити виручку від реалізації продукції, вона залежить від кількості реалізованої продукції та ціни одиниці:</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В=Q×P,</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Де ВВ — виручка;</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Q — кількість реалізованої продукції;</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P — ціна одиниці продукції.</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Якщо підприємство реалізувало 5000 одиниць продукції за ціною 200 грн:</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В=5000×200=1 000 000 грн</a:t>
            </a:r>
            <a:r>
              <a:rPr lang="uk-UA" dirty="0" smtClean="0">
                <a:latin typeface="Times New Roman" panose="02020603050405020304" pitchFamily="18" charset="0"/>
                <a:ea typeface="Times New Roman" panose="02020603050405020304" pitchFamily="18" charset="0"/>
              </a:rPr>
              <a:t>. </a:t>
            </a:r>
          </a:p>
          <a:p>
            <a:pPr indent="450215" algn="just">
              <a:lnSpc>
                <a:spcPct val="115000"/>
              </a:lnSpc>
              <a:spcAft>
                <a:spcPts val="0"/>
              </a:spcAft>
            </a:pPr>
            <a:r>
              <a:rPr lang="uk-UA" dirty="0" smtClean="0">
                <a:latin typeface="Times New Roman" panose="02020603050405020304" pitchFamily="18" charset="0"/>
                <a:ea typeface="Times New Roman" panose="02020603050405020304" pitchFamily="18" charset="0"/>
              </a:rPr>
              <a:t>Отже</a:t>
            </a:r>
            <a:r>
              <a:rPr lang="uk-UA" dirty="0">
                <a:latin typeface="Times New Roman" panose="02020603050405020304" pitchFamily="18" charset="0"/>
                <a:ea typeface="Times New Roman" panose="02020603050405020304" pitchFamily="18" charset="0"/>
              </a:rPr>
              <a:t>, показник виручки побудований на основі двох вихідних величин — </a:t>
            </a:r>
            <a:r>
              <a:rPr lang="uk-UA" b="1" dirty="0">
                <a:latin typeface="Times New Roman" panose="02020603050405020304" pitchFamily="18" charset="0"/>
                <a:ea typeface="Times New Roman" panose="02020603050405020304" pitchFamily="18" charset="0"/>
              </a:rPr>
              <a:t>обсягу реалізації та ціни</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3452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4" y="90557"/>
            <a:ext cx="5789042" cy="519043"/>
          </a:xfrm>
        </p:spPr>
        <p:txBody>
          <a:bodyPr>
            <a:normAutofit/>
          </a:bodyPr>
          <a:lstStyle/>
          <a:p>
            <a:r>
              <a:rPr lang="uk-UA" sz="2800" b="1" dirty="0" smtClean="0">
                <a:solidFill>
                  <a:schemeClr val="tx1"/>
                </a:solidFill>
                <a:latin typeface="Times New Roman" panose="02020603050405020304" pitchFamily="18" charset="0"/>
                <a:cs typeface="Times New Roman" panose="02020603050405020304" pitchFamily="18" charset="0"/>
              </a:rPr>
              <a:t>1.3. Модель побудови показників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64695" y="1276668"/>
            <a:ext cx="8544393" cy="3914918"/>
          </a:xfrm>
          <a:prstGeom prst="rect">
            <a:avLst/>
          </a:prstGeom>
        </p:spPr>
        <p:txBody>
          <a:bodyPr wrap="square">
            <a:spAutoFit/>
          </a:bodyPr>
          <a:lstStyle/>
          <a:p>
            <a:pPr indent="450215" algn="just">
              <a:lnSpc>
                <a:spcPct val="115000"/>
              </a:lnSpc>
              <a:spcBef>
                <a:spcPts val="1200"/>
              </a:spcBef>
              <a:spcAft>
                <a:spcPts val="0"/>
              </a:spcAft>
            </a:pPr>
            <a:r>
              <a:rPr lang="uk-UA" sz="2400" b="1" i="1" dirty="0">
                <a:latin typeface="Times New Roman" panose="02020603050405020304" pitchFamily="18" charset="0"/>
                <a:cs typeface="Times New Roman" panose="02020603050405020304" pitchFamily="18" charset="0"/>
              </a:rPr>
              <a:t>Основні елементи моделі показника</a:t>
            </a:r>
            <a:endParaRPr lang="ru-RU" sz="2400" b="1" i="1" dirty="0">
              <a:latin typeface="Calibri Light" panose="020F0302020204030204" pitchFamily="34" charset="0"/>
              <a:cs typeface="Times New Roman" panose="02020603050405020304" pitchFamily="18" charset="0"/>
            </a:endParaRPr>
          </a:p>
          <a:p>
            <a:pPr indent="450215" algn="just">
              <a:lnSpc>
                <a:spcPct val="115000"/>
              </a:lnSpc>
              <a:spcAft>
                <a:spcPts val="0"/>
              </a:spcAft>
            </a:pPr>
            <a:r>
              <a:rPr lang="uk-UA" sz="2400" dirty="0">
                <a:latin typeface="Times New Roman" panose="02020603050405020304" pitchFamily="18" charset="0"/>
                <a:ea typeface="Times New Roman" panose="02020603050405020304" pitchFamily="18" charset="0"/>
              </a:rPr>
              <a:t>Для побудови економічного показника необхідно визначити:</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sz="2400" b="1" dirty="0">
                <a:latin typeface="Times New Roman" panose="02020603050405020304" pitchFamily="18" charset="0"/>
                <a:ea typeface="Times New Roman" panose="02020603050405020304" pitchFamily="18" charset="0"/>
              </a:rPr>
              <a:t>результативний показник</a:t>
            </a:r>
            <a:r>
              <a:rPr lang="uk-UA" sz="2400" dirty="0">
                <a:latin typeface="Times New Roman" panose="02020603050405020304" pitchFamily="18" charset="0"/>
                <a:ea typeface="Times New Roman" panose="02020603050405020304" pitchFamily="18" charset="0"/>
              </a:rPr>
              <a:t> — що саме необхідно визначити; </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sz="2400" b="1" dirty="0">
                <a:latin typeface="Times New Roman" panose="02020603050405020304" pitchFamily="18" charset="0"/>
                <a:ea typeface="Times New Roman" panose="02020603050405020304" pitchFamily="18" charset="0"/>
              </a:rPr>
              <a:t>вихідні величини</a:t>
            </a:r>
            <a:r>
              <a:rPr lang="uk-UA" sz="2400" dirty="0">
                <a:latin typeface="Times New Roman" panose="02020603050405020304" pitchFamily="18" charset="0"/>
                <a:ea typeface="Times New Roman" panose="02020603050405020304" pitchFamily="18" charset="0"/>
              </a:rPr>
              <a:t> — які дані необхідні для його розрахунку; </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sz="2400" b="1" dirty="0">
                <a:latin typeface="Times New Roman" panose="02020603050405020304" pitchFamily="18" charset="0"/>
                <a:ea typeface="Times New Roman" panose="02020603050405020304" pitchFamily="18" charset="0"/>
              </a:rPr>
              <a:t>фактори</a:t>
            </a:r>
            <a:r>
              <a:rPr lang="uk-UA" sz="2400" dirty="0">
                <a:latin typeface="Times New Roman" panose="02020603050405020304" pitchFamily="18" charset="0"/>
                <a:ea typeface="Times New Roman" panose="02020603050405020304" pitchFamily="18" charset="0"/>
              </a:rPr>
              <a:t> — які величини впливають на результат; </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sz="2400" b="1" dirty="0">
                <a:latin typeface="Times New Roman" panose="02020603050405020304" pitchFamily="18" charset="0"/>
                <a:ea typeface="Times New Roman" panose="02020603050405020304" pitchFamily="18" charset="0"/>
              </a:rPr>
              <a:t>вид взаємозв’язку</a:t>
            </a:r>
            <a:r>
              <a:rPr lang="uk-UA" sz="2400" dirty="0">
                <a:latin typeface="Times New Roman" panose="02020603050405020304" pitchFamily="18" charset="0"/>
                <a:ea typeface="Times New Roman" panose="02020603050405020304" pitchFamily="18" charset="0"/>
              </a:rPr>
              <a:t> між величинами; </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sz="2400" b="1" dirty="0">
                <a:latin typeface="Times New Roman" panose="02020603050405020304" pitchFamily="18" charset="0"/>
                <a:ea typeface="Times New Roman" panose="02020603050405020304" pitchFamily="18" charset="0"/>
              </a:rPr>
              <a:t>формулу розрахунку</a:t>
            </a:r>
            <a:r>
              <a:rPr lang="uk-UA" sz="2400" dirty="0">
                <a:latin typeface="Times New Roman" panose="02020603050405020304" pitchFamily="18" charset="0"/>
                <a:ea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sz="2400" b="1" dirty="0">
                <a:latin typeface="Times New Roman" panose="02020603050405020304" pitchFamily="18" charset="0"/>
                <a:ea typeface="Times New Roman" panose="02020603050405020304" pitchFamily="18" charset="0"/>
              </a:rPr>
              <a:t>одиницю вимірювання результату</a:t>
            </a:r>
            <a:r>
              <a:rPr lang="uk-UA" sz="2400" dirty="0">
                <a:latin typeface="Times New Roman" panose="02020603050405020304" pitchFamily="18" charset="0"/>
                <a:ea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sz="2400" b="1" dirty="0">
                <a:latin typeface="Times New Roman" panose="02020603050405020304" pitchFamily="18" charset="0"/>
                <a:ea typeface="Times New Roman" panose="02020603050405020304" pitchFamily="18" charset="0"/>
              </a:rPr>
              <a:t>економічний зміст отриманого значення</a:t>
            </a:r>
            <a:r>
              <a:rPr lang="uk-UA" sz="2400" dirty="0">
                <a:latin typeface="Times New Roman" panose="02020603050405020304" pitchFamily="18" charset="0"/>
                <a:ea typeface="Times New Roman" panose="02020603050405020304" pitchFamily="18" charset="0"/>
              </a:rPr>
              <a:t>.</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12793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7127" y="724044"/>
            <a:ext cx="7924349" cy="523220"/>
          </a:xfrm>
          <a:prstGeom prst="rect">
            <a:avLst/>
          </a:prstGeom>
        </p:spPr>
        <p:txBody>
          <a:bodyPr wrap="none">
            <a:spAutoFit/>
          </a:bodyPr>
          <a:lstStyle/>
          <a:p>
            <a:r>
              <a:rPr lang="uk-UA" sz="2800" b="1" i="1" u="sng" dirty="0">
                <a:latin typeface="Times New Roman" panose="02020603050405020304" pitchFamily="18" charset="0"/>
                <a:ea typeface="Times New Roman" panose="02020603050405020304" pitchFamily="18" charset="0"/>
              </a:rPr>
              <a:t>Послідовність побудови економічного показника</a:t>
            </a:r>
            <a:endParaRPr lang="ru-RU" sz="2800" dirty="0"/>
          </a:p>
        </p:txBody>
      </p:sp>
      <p:sp>
        <p:nvSpPr>
          <p:cNvPr id="3" name="Прямоугольник 2"/>
          <p:cNvSpPr/>
          <p:nvPr/>
        </p:nvSpPr>
        <p:spPr>
          <a:xfrm>
            <a:off x="341934" y="1390437"/>
            <a:ext cx="9138885"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31800" algn="just">
              <a:spcBef>
                <a:spcPts val="800"/>
              </a:spcBef>
              <a:spcAft>
                <a:spcPts val="0"/>
              </a:spcAft>
            </a:pPr>
            <a:r>
              <a:rPr lang="uk-UA" b="1"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Етап 1. Визначення мети розрахунку</a:t>
            </a:r>
            <a:endParaRPr lang="uk-UA" sz="1600" dirty="0">
              <a:effectLst/>
              <a:latin typeface="Aptos"/>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614711" y="1945911"/>
            <a:ext cx="9138885"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31800" algn="just">
              <a:spcBef>
                <a:spcPts val="800"/>
              </a:spcBef>
              <a:spcAft>
                <a:spcPts val="0"/>
              </a:spcAft>
            </a:pPr>
            <a:r>
              <a:rPr lang="uk-UA" b="1"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Етап 2. Визначення економічного змісту показника</a:t>
            </a:r>
            <a:endParaRPr lang="uk-UA" sz="1600" dirty="0">
              <a:effectLst/>
              <a:latin typeface="Aptos"/>
              <a:ea typeface="Times New Roman" panose="02020603050405020304" pitchFamily="18" charset="0"/>
              <a:cs typeface="Symbol" panose="05050102010706020507" pitchFamily="18" charset="2"/>
            </a:endParaRPr>
          </a:p>
        </p:txBody>
      </p:sp>
      <p:sp>
        <p:nvSpPr>
          <p:cNvPr id="5" name="Прямоугольник 4"/>
          <p:cNvSpPr/>
          <p:nvPr/>
        </p:nvSpPr>
        <p:spPr>
          <a:xfrm>
            <a:off x="845805" y="2584900"/>
            <a:ext cx="9024630" cy="36933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31800" algn="just">
              <a:spcBef>
                <a:spcPts val="800"/>
              </a:spcBef>
              <a:spcAft>
                <a:spcPts val="0"/>
              </a:spcAft>
            </a:pPr>
            <a:r>
              <a:rPr lang="uk-UA" b="1"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Етап 3. Визначення вихідних величин</a:t>
            </a:r>
            <a:endParaRPr lang="uk-UA" sz="1600" dirty="0">
              <a:effectLst/>
              <a:latin typeface="Aptos"/>
              <a:ea typeface="Times New Roman" panose="02020603050405020304" pitchFamily="18" charset="0"/>
              <a:cs typeface="Symbol" panose="05050102010706020507" pitchFamily="18" charset="2"/>
            </a:endParaRPr>
          </a:p>
        </p:txBody>
      </p:sp>
      <p:sp>
        <p:nvSpPr>
          <p:cNvPr id="9" name="Прямоугольник 8"/>
          <p:cNvSpPr/>
          <p:nvPr/>
        </p:nvSpPr>
        <p:spPr>
          <a:xfrm>
            <a:off x="1060007" y="3223726"/>
            <a:ext cx="8977524"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indent="431800" algn="just">
              <a:spcBef>
                <a:spcPts val="800"/>
              </a:spcBef>
              <a:spcAft>
                <a:spcPts val="0"/>
              </a:spcAft>
            </a:pPr>
            <a:r>
              <a:rPr lang="uk-UA" b="1"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Етап 4. Встановлення взаємозв’язку</a:t>
            </a:r>
            <a:endParaRPr lang="ru-RU" sz="1600" dirty="0">
              <a:effectLst/>
              <a:latin typeface="Aptos"/>
              <a:ea typeface="Times New Roman" panose="02020603050405020304" pitchFamily="18" charset="0"/>
              <a:cs typeface="Times New Roman" panose="02020603050405020304" pitchFamily="18" charset="0"/>
            </a:endParaRPr>
          </a:p>
        </p:txBody>
      </p:sp>
      <p:sp>
        <p:nvSpPr>
          <p:cNvPr id="10" name="Прямоугольник 9"/>
          <p:cNvSpPr/>
          <p:nvPr/>
        </p:nvSpPr>
        <p:spPr>
          <a:xfrm>
            <a:off x="1697398" y="4574034"/>
            <a:ext cx="8807197"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indent="431800" algn="just">
              <a:spcBef>
                <a:spcPts val="800"/>
              </a:spcBef>
              <a:spcAft>
                <a:spcPts val="0"/>
              </a:spcAft>
            </a:pPr>
            <a:r>
              <a:rPr lang="uk-UA" b="1"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Етап 6. Розрахунок показника</a:t>
            </a:r>
            <a:endParaRPr lang="ru-RU" sz="1600" dirty="0">
              <a:effectLst/>
              <a:latin typeface="Aptos"/>
              <a:ea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371195" y="3931396"/>
            <a:ext cx="8809474" cy="36933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indent="431800" algn="just">
              <a:spcBef>
                <a:spcPts val="800"/>
              </a:spcBef>
              <a:spcAft>
                <a:spcPts val="0"/>
              </a:spcAft>
            </a:pPr>
            <a:r>
              <a:rPr lang="uk-UA" b="1"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Етап 5. Формування математичної моделі</a:t>
            </a:r>
            <a:endParaRPr lang="uk-UA" sz="1600" dirty="0">
              <a:effectLst/>
              <a:latin typeface="Aptos"/>
              <a:ea typeface="Times New Roman" panose="02020603050405020304" pitchFamily="18" charset="0"/>
              <a:cs typeface="Symbol" panose="05050102010706020507" pitchFamily="18" charset="2"/>
            </a:endParaRPr>
          </a:p>
        </p:txBody>
      </p:sp>
      <p:sp>
        <p:nvSpPr>
          <p:cNvPr id="12"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4" y="90557"/>
            <a:ext cx="5789042" cy="519043"/>
          </a:xfrm>
        </p:spPr>
        <p:txBody>
          <a:bodyPr>
            <a:normAutofit/>
          </a:bodyPr>
          <a:lstStyle/>
          <a:p>
            <a:r>
              <a:rPr lang="uk-UA" sz="2800" b="1" dirty="0" smtClean="0">
                <a:solidFill>
                  <a:schemeClr val="tx1"/>
                </a:solidFill>
                <a:latin typeface="Times New Roman" panose="02020603050405020304" pitchFamily="18" charset="0"/>
                <a:cs typeface="Times New Roman" panose="02020603050405020304" pitchFamily="18" charset="0"/>
              </a:rPr>
              <a:t>1.3. Модель побудови показників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1999701" y="5216672"/>
            <a:ext cx="8807197"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indent="431800" algn="just">
              <a:spcBef>
                <a:spcPts val="800"/>
              </a:spcBef>
              <a:spcAft>
                <a:spcPts val="0"/>
              </a:spcAft>
            </a:pPr>
            <a:r>
              <a:rPr lang="uk-UA" b="1"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Етап 7. Перевірка результату</a:t>
            </a:r>
            <a:endParaRPr lang="ru-RU" sz="1600" dirty="0">
              <a:effectLst/>
              <a:latin typeface="Aptos"/>
              <a:ea typeface="Times New Roman" panose="02020603050405020304" pitchFamily="18" charset="0"/>
              <a:cs typeface="Times New Roman" panose="02020603050405020304" pitchFamily="18" charset="0"/>
            </a:endParaRPr>
          </a:p>
        </p:txBody>
      </p:sp>
      <p:sp>
        <p:nvSpPr>
          <p:cNvPr id="14" name="Прямоугольник 13"/>
          <p:cNvSpPr/>
          <p:nvPr/>
        </p:nvSpPr>
        <p:spPr>
          <a:xfrm>
            <a:off x="2346972" y="5834861"/>
            <a:ext cx="8807197"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indent="431800" algn="just">
              <a:spcBef>
                <a:spcPts val="800"/>
              </a:spcBef>
              <a:spcAft>
                <a:spcPts val="0"/>
              </a:spcAft>
            </a:pPr>
            <a:r>
              <a:rPr lang="uk-UA" b="1"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Етап 8. Економічна інтерпретація</a:t>
            </a:r>
            <a:endParaRPr lang="ru-RU" sz="1600" dirty="0">
              <a:effectLst/>
              <a:latin typeface="Aptos"/>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2305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2034" y="90557"/>
            <a:ext cx="5789042" cy="519043"/>
          </a:xfrm>
        </p:spPr>
        <p:txBody>
          <a:bodyPr>
            <a:normAutofit/>
          </a:bodyPr>
          <a:lstStyle/>
          <a:p>
            <a:r>
              <a:rPr lang="uk-UA" sz="2800" b="1" dirty="0" smtClean="0">
                <a:solidFill>
                  <a:schemeClr val="tx1"/>
                </a:solidFill>
                <a:latin typeface="Times New Roman" panose="02020603050405020304" pitchFamily="18" charset="0"/>
                <a:cs typeface="Times New Roman" panose="02020603050405020304" pitchFamily="18" charset="0"/>
              </a:rPr>
              <a:t>1.3. Модель побудови показників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84617" y="828726"/>
            <a:ext cx="4072328" cy="295927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nSpc>
                <a:spcPct val="115000"/>
              </a:lnSpc>
              <a:spcBef>
                <a:spcPts val="1200"/>
              </a:spcBef>
              <a:spcAft>
                <a:spcPts val="0"/>
              </a:spcAft>
            </a:pPr>
            <a:r>
              <a:rPr lang="uk-UA" b="1" i="1" dirty="0" smtClean="0">
                <a:latin typeface="Times New Roman" panose="02020603050405020304" pitchFamily="18" charset="0"/>
                <a:cs typeface="Times New Roman" panose="02020603050405020304" pitchFamily="18" charset="0"/>
              </a:rPr>
              <a:t>Мікрорівень — підприємство</a:t>
            </a:r>
            <a:endParaRPr lang="ru-RU" b="1" i="1" dirty="0" smtClean="0">
              <a:latin typeface="Calibri Light" panose="020F0302020204030204" pitchFamily="34" charset="0"/>
              <a:cs typeface="Times New Roman" panose="02020603050405020304" pitchFamily="18" charset="0"/>
            </a:endParaRPr>
          </a:p>
          <a:p>
            <a:pPr>
              <a:lnSpc>
                <a:spcPct val="115000"/>
              </a:lnSpc>
              <a:spcAft>
                <a:spcPts val="0"/>
              </a:spcAft>
            </a:pPr>
            <a:r>
              <a:rPr lang="uk-UA" dirty="0" smtClean="0">
                <a:latin typeface="Times New Roman" panose="02020603050405020304" pitchFamily="18" charset="0"/>
                <a:ea typeface="Times New Roman" panose="02020603050405020304" pitchFamily="18" charset="0"/>
              </a:rPr>
              <a:t>Наприклад:</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дохід; </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витрати; </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прибуток; </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рентабельність; </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продуктивність; </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ліквідність; </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фінансова стійкість. </a:t>
            </a: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849521" y="3985121"/>
            <a:ext cx="3652603" cy="264072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nSpc>
                <a:spcPct val="115000"/>
              </a:lnSpc>
              <a:spcBef>
                <a:spcPts val="1200"/>
              </a:spcBef>
              <a:spcAft>
                <a:spcPts val="0"/>
              </a:spcAft>
            </a:pPr>
            <a:r>
              <a:rPr lang="uk-UA" b="1" i="1" dirty="0" err="1" smtClean="0">
                <a:latin typeface="Times New Roman" panose="02020603050405020304" pitchFamily="18" charset="0"/>
                <a:cs typeface="Times New Roman" panose="02020603050405020304" pitchFamily="18" charset="0"/>
              </a:rPr>
              <a:t>Мезорівень</a:t>
            </a:r>
            <a:r>
              <a:rPr lang="uk-UA" b="1" i="1" dirty="0" smtClean="0">
                <a:latin typeface="Times New Roman" panose="02020603050405020304" pitchFamily="18" charset="0"/>
                <a:cs typeface="Times New Roman" panose="02020603050405020304" pitchFamily="18" charset="0"/>
              </a:rPr>
              <a:t> — галузь або регіон</a:t>
            </a:r>
            <a:endParaRPr lang="ru-RU" b="1" i="1" dirty="0" smtClean="0">
              <a:latin typeface="Calibri Light" panose="020F0302020204030204" pitchFamily="34" charset="0"/>
              <a:cs typeface="Times New Roman" panose="02020603050405020304" pitchFamily="18" charset="0"/>
            </a:endParaRPr>
          </a:p>
          <a:p>
            <a:pPr>
              <a:lnSpc>
                <a:spcPct val="115000"/>
              </a:lnSpc>
              <a:spcAft>
                <a:spcPts val="0"/>
              </a:spcAft>
              <a:tabLst>
                <a:tab pos="1493520" algn="l"/>
              </a:tabLst>
            </a:pPr>
            <a:r>
              <a:rPr lang="uk-UA" dirty="0" smtClean="0">
                <a:latin typeface="Times New Roman" panose="02020603050405020304" pitchFamily="18" charset="0"/>
                <a:ea typeface="Times New Roman" panose="02020603050405020304" pitchFamily="18" charset="0"/>
              </a:rPr>
              <a:t>Наприклад:	</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обсяг виробництва галузі; </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кількість підприємств; </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середня заробітна плата; </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зайнятість; </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інвестиції; </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Times New Roman" panose="02020603050405020304" pitchFamily="18" charset="0"/>
              </a:rPr>
              <a:t>обсяг реалізації. </a:t>
            </a:r>
            <a:endParaRPr lang="ru-RU" sz="16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5611318" y="828726"/>
            <a:ext cx="4492052" cy="286232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spcBef>
                <a:spcPts val="1200"/>
              </a:spcBef>
              <a:spcAft>
                <a:spcPts val="0"/>
              </a:spcAft>
            </a:pPr>
            <a:r>
              <a:rPr lang="uk-UA" b="1" i="1" dirty="0">
                <a:latin typeface="Times New Roman" panose="02020603050405020304" pitchFamily="18" charset="0"/>
                <a:cs typeface="Times New Roman" panose="02020603050405020304" pitchFamily="18" charset="0"/>
              </a:rPr>
              <a:t>Макрорівень — національна економіка</a:t>
            </a:r>
            <a:endParaRPr lang="ru-RU" b="1" i="1" dirty="0">
              <a:latin typeface="Calibri Light" panose="020F0302020204030204" pitchFamily="34" charset="0"/>
              <a:cs typeface="Times New Roman" panose="02020603050405020304" pitchFamily="18" charset="0"/>
            </a:endParaRPr>
          </a:p>
          <a:p>
            <a:pPr>
              <a:spcAft>
                <a:spcPts val="0"/>
              </a:spcAft>
            </a:pPr>
            <a:r>
              <a:rPr lang="uk-UA" dirty="0">
                <a:latin typeface="Times New Roman" panose="02020603050405020304" pitchFamily="18" charset="0"/>
                <a:ea typeface="Times New Roman" panose="02020603050405020304" pitchFamily="18" charset="0"/>
              </a:rPr>
              <a:t>Наприклад:</a:t>
            </a:r>
            <a:endParaRPr lang="ru-RU" sz="1600"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ВВП; </a:t>
            </a:r>
            <a:endParaRPr lang="ru-RU" sz="1600"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інфляція; </a:t>
            </a:r>
            <a:endParaRPr lang="ru-RU" sz="1600"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безробіття; </a:t>
            </a:r>
            <a:endParaRPr lang="ru-RU" sz="1600"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державний борг; </a:t>
            </a:r>
            <a:endParaRPr lang="ru-RU" sz="1600"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експорт; </a:t>
            </a:r>
            <a:endParaRPr lang="ru-RU" sz="1600"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імпорт; </a:t>
            </a:r>
            <a:endParaRPr lang="ru-RU" sz="1600"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доходи населення; </a:t>
            </a:r>
            <a:endParaRPr lang="ru-RU" sz="1600"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інвестиції. </a:t>
            </a:r>
            <a:endParaRPr lang="ru-RU" sz="1600"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7509484" y="3981047"/>
            <a:ext cx="4132289" cy="264072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nSpc>
                <a:spcPct val="115000"/>
              </a:lnSpc>
              <a:spcBef>
                <a:spcPts val="1200"/>
              </a:spcBef>
              <a:spcAft>
                <a:spcPts val="0"/>
              </a:spcAft>
            </a:pPr>
            <a:r>
              <a:rPr lang="uk-UA" b="1" i="1" dirty="0">
                <a:latin typeface="Times New Roman" panose="02020603050405020304" pitchFamily="18" charset="0"/>
                <a:cs typeface="Times New Roman" panose="02020603050405020304" pitchFamily="18" charset="0"/>
              </a:rPr>
              <a:t>Міжнародний рівень</a:t>
            </a:r>
            <a:endParaRPr lang="ru-RU" b="1" i="1" dirty="0">
              <a:latin typeface="Calibri Light" panose="020F0302020204030204" pitchFamily="34" charset="0"/>
              <a:cs typeface="Times New Roman" panose="02020603050405020304" pitchFamily="18" charset="0"/>
            </a:endParaRPr>
          </a:p>
          <a:p>
            <a:pPr>
              <a:lnSpc>
                <a:spcPct val="115000"/>
              </a:lnSpc>
              <a:spcAft>
                <a:spcPts val="0"/>
              </a:spcAft>
            </a:pPr>
            <a:r>
              <a:rPr lang="uk-UA" dirty="0">
                <a:latin typeface="Times New Roman" panose="02020603050405020304" pitchFamily="18" charset="0"/>
                <a:ea typeface="Times New Roman" panose="02020603050405020304" pitchFamily="18" charset="0"/>
              </a:rPr>
              <a:t>Наприклад:</a:t>
            </a:r>
            <a:endParaRPr lang="ru-RU" sz="1600" dirty="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ВВП на душу населення; </a:t>
            </a:r>
            <a:endParaRPr lang="ru-RU" sz="1600" dirty="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індекси конкурентоспроможності; </a:t>
            </a:r>
            <a:endParaRPr lang="ru-RU" sz="1600" dirty="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рівень інфляції; </a:t>
            </a:r>
            <a:endParaRPr lang="ru-RU" sz="1600" dirty="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продуктивність праці; </a:t>
            </a:r>
            <a:endParaRPr lang="ru-RU" sz="1600" dirty="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індекси </a:t>
            </a:r>
            <a:r>
              <a:rPr lang="uk-UA" dirty="0" err="1">
                <a:latin typeface="Times New Roman" panose="02020603050405020304" pitchFamily="18" charset="0"/>
                <a:ea typeface="Times New Roman" panose="02020603050405020304" pitchFamily="18" charset="0"/>
              </a:rPr>
              <a:t>цифровізації</a:t>
            </a:r>
            <a:r>
              <a:rPr lang="uk-UA"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індикатори сталого розвитку.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68101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26341" y="140615"/>
            <a:ext cx="10795756" cy="519043"/>
          </a:xfrm>
        </p:spPr>
        <p:txBody>
          <a:bodyPr>
            <a:normAutofit fontScale="90000"/>
          </a:bodyPr>
          <a:lstStyle/>
          <a:p>
            <a:r>
              <a:rPr lang="uk-UA" sz="2800" b="1" dirty="0" smtClean="0">
                <a:solidFill>
                  <a:schemeClr val="tx1"/>
                </a:solidFill>
                <a:latin typeface="Times New Roman" panose="02020603050405020304" pitchFamily="18" charset="0"/>
                <a:cs typeface="Times New Roman" panose="02020603050405020304" pitchFamily="18" charset="0"/>
              </a:rPr>
              <a:t>1.4. Вимоги до відображення явищ і процесів за допомогою показників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709534" y="683935"/>
            <a:ext cx="4027357" cy="2640723"/>
          </a:xfrm>
          <a:prstGeom prst="rect">
            <a:avLst/>
          </a:prstGeom>
        </p:spPr>
        <p:txBody>
          <a:bodyPr wrap="square">
            <a:spAutoFit/>
          </a:bodyPr>
          <a:lstStyle/>
          <a:p>
            <a:pPr indent="198120" algn="just">
              <a:lnSpc>
                <a:spcPct val="115000"/>
              </a:lnSpc>
              <a:spcAft>
                <a:spcPts val="0"/>
              </a:spcAft>
            </a:pPr>
            <a:r>
              <a:rPr lang="uk-UA" b="1" i="1" u="sng" dirty="0">
                <a:latin typeface="Times New Roman" panose="02020603050405020304" pitchFamily="18" charset="0"/>
                <a:ea typeface="Times New Roman" panose="02020603050405020304" pitchFamily="18" charset="0"/>
              </a:rPr>
              <a:t>До основних вимог належать:</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достовірність;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порівнянність;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своєчасність;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повнота;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інформативність;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об'єктивність; </a:t>
            </a:r>
            <a:endParaRPr lang="ru-RU" sz="11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системність. </a:t>
            </a:r>
            <a:endParaRPr lang="ru-RU" sz="11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6153314" y="3989775"/>
            <a:ext cx="5115321" cy="227754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0215" algn="just">
              <a:spcAft>
                <a:spcPts val="0"/>
              </a:spcAft>
            </a:pPr>
            <a:r>
              <a:rPr lang="uk-UA" b="1" i="1" u="sng" kern="1800" dirty="0">
                <a:latin typeface="Times New Roman" panose="02020603050405020304" pitchFamily="18" charset="0"/>
                <a:ea typeface="Times New Roman" panose="02020603050405020304" pitchFamily="18" charset="0"/>
              </a:rPr>
              <a:t>Достовірність</a:t>
            </a:r>
            <a:r>
              <a:rPr lang="uk-UA" dirty="0">
                <a:latin typeface="Times New Roman" panose="02020603050405020304" pitchFamily="18" charset="0"/>
                <a:ea typeface="Times New Roman" panose="02020603050405020304" pitchFamily="18" charset="0"/>
              </a:rPr>
              <a:t> означає відповідність показника реальному економічному явищу.</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rPr>
              <a:t>Наприклад, якщо підприємство фактично реалізувало продукції на 50 млн грн, але у вихідній інформації зазначено 55 млн грн, усі подальші розрахунки будуть спотвореними.</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uk-UA" dirty="0" smtClean="0">
                <a:latin typeface="Times New Roman" panose="02020603050405020304" pitchFamily="18" charset="0"/>
                <a:ea typeface="Times New Roman" panose="02020603050405020304" pitchFamily="18" charset="0"/>
              </a:rPr>
              <a:t>Тому: </a:t>
            </a:r>
            <a:r>
              <a:rPr lang="uk-UA" sz="1600" b="1" dirty="0" smtClean="0">
                <a:latin typeface="Times New Roman" panose="02020603050405020304" pitchFamily="18" charset="0"/>
                <a:ea typeface="Times New Roman" panose="02020603050405020304" pitchFamily="18" charset="0"/>
              </a:rPr>
              <a:t>Якість </a:t>
            </a:r>
            <a:r>
              <a:rPr lang="uk-UA" sz="1600" b="1" dirty="0">
                <a:latin typeface="Times New Roman" panose="02020603050405020304" pitchFamily="18" charset="0"/>
                <a:ea typeface="Times New Roman" panose="02020603050405020304" pitchFamily="18" charset="0"/>
              </a:rPr>
              <a:t>аналізу не може бути вищою за якість вихідної інформації</a:t>
            </a:r>
            <a:r>
              <a:rPr lang="uk-UA" sz="1600" b="1" dirty="0" smtClean="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532591" y="3989775"/>
            <a:ext cx="4911777" cy="230832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0215" algn="just">
              <a:spcAft>
                <a:spcPts val="0"/>
              </a:spcAft>
            </a:pPr>
            <a:r>
              <a:rPr lang="uk-UA" b="1" i="1" u="sng" kern="1800" dirty="0">
                <a:latin typeface="Times New Roman" panose="02020603050405020304" pitchFamily="18" charset="0"/>
                <a:ea typeface="Times New Roman" panose="02020603050405020304" pitchFamily="18" charset="0"/>
              </a:rPr>
              <a:t>Порівнянність</a:t>
            </a:r>
            <a:endParaRPr lang="ru-RU" sz="1600" i="1" u="sng" dirty="0">
              <a:latin typeface="Times New Roman" panose="02020603050405020304" pitchFamily="18" charset="0"/>
              <a:ea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rPr>
              <a:t>Показники повинні бути порівнянними.</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rPr>
              <a:t>Порівнювати можна:</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однакові періоди; </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однакові одиниці вимірювання; </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однакові методики розрахунку; </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однакові об'єкти; </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Times New Roman" panose="02020603050405020304" pitchFamily="18" charset="0"/>
              </a:rPr>
              <a:t>однакові ціни або зіставні ціни. </a:t>
            </a:r>
            <a:endParaRPr lang="ru-RU" sz="1600" dirty="0">
              <a:effectLst/>
              <a:latin typeface="Times New Roman" panose="02020603050405020304" pitchFamily="18" charset="0"/>
              <a:ea typeface="Times New Roman" panose="02020603050405020304" pitchFamily="18" charset="0"/>
            </a:endParaRPr>
          </a:p>
        </p:txBody>
      </p:sp>
      <p:sp>
        <p:nvSpPr>
          <p:cNvPr id="8" name="Прямоугольник 7"/>
          <p:cNvSpPr/>
          <p:nvPr/>
        </p:nvSpPr>
        <p:spPr>
          <a:xfrm>
            <a:off x="3975682" y="3324658"/>
            <a:ext cx="3723199" cy="4001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uk-UA" sz="2000" b="1" u="sng" dirty="0">
                <a:latin typeface="Times New Roman" panose="02020603050405020304" pitchFamily="18" charset="0"/>
                <a:ea typeface="Times New Roman" panose="02020603050405020304" pitchFamily="18" charset="0"/>
              </a:rPr>
              <a:t>Основні </a:t>
            </a:r>
            <a:r>
              <a:rPr lang="uk-UA" sz="2000" b="1" u="sng" dirty="0" smtClean="0">
                <a:latin typeface="Times New Roman" panose="02020603050405020304" pitchFamily="18" charset="0"/>
                <a:ea typeface="Times New Roman" panose="02020603050405020304" pitchFamily="18" charset="0"/>
              </a:rPr>
              <a:t>вимоги до показників</a:t>
            </a:r>
            <a:endParaRPr lang="ru-RU" sz="2000" b="1" u="sng" dirty="0"/>
          </a:p>
        </p:txBody>
      </p:sp>
      <p:sp>
        <p:nvSpPr>
          <p:cNvPr id="9" name="Стрелка вправо 8"/>
          <p:cNvSpPr/>
          <p:nvPr/>
        </p:nvSpPr>
        <p:spPr>
          <a:xfrm rot="9509228">
            <a:off x="3141684" y="3581501"/>
            <a:ext cx="708212" cy="2680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rot="1541196">
            <a:off x="7819367" y="3581501"/>
            <a:ext cx="708212" cy="2680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88574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кутник 6">
            <a:extLst>
              <a:ext uri="{FF2B5EF4-FFF2-40B4-BE49-F238E27FC236}">
                <a16:creationId xmlns:a16="http://schemas.microsoft.com/office/drawing/2014/main" xmlns="" id="{5597D9ED-3839-4475-A0A3-D181B75C94B6}"/>
              </a:ext>
            </a:extLst>
          </p:cNvPr>
          <p:cNvSpPr/>
          <p:nvPr/>
        </p:nvSpPr>
        <p:spPr>
          <a:xfrm>
            <a:off x="360946" y="1164503"/>
            <a:ext cx="6039853" cy="501675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lvl="0" indent="431800" algn="just">
              <a:spcBef>
                <a:spcPts val="800"/>
              </a:spcBef>
            </a:pPr>
            <a:r>
              <a:rPr lang="uk-UA" sz="2000" b="1" i="1" u="sng"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Повнота</a:t>
            </a:r>
            <a:endParaRPr lang="ru-RU" sz="2000" b="1" i="1" u="sng"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endParaRPr>
          </a:p>
          <a:p>
            <a:pPr lvl="0" indent="450215" algn="just"/>
            <a:r>
              <a:rPr lang="uk-UA" dirty="0">
                <a:solidFill>
                  <a:prstClr val="black"/>
                </a:solidFill>
                <a:latin typeface="Times New Roman" panose="02020603050405020304" pitchFamily="18" charset="0"/>
                <a:ea typeface="Times New Roman" panose="02020603050405020304" pitchFamily="18" charset="0"/>
              </a:rPr>
              <a:t>Для правильного висновку необхідно мати достатню кількість інформації.</a:t>
            </a:r>
            <a:endParaRPr lang="ru-RU" sz="1600" dirty="0">
              <a:solidFill>
                <a:prstClr val="black"/>
              </a:solidFill>
              <a:latin typeface="Times New Roman" panose="02020603050405020304" pitchFamily="18" charset="0"/>
              <a:ea typeface="Times New Roman" panose="02020603050405020304" pitchFamily="18" charset="0"/>
            </a:endParaRPr>
          </a:p>
          <a:p>
            <a:pPr lvl="0" indent="450215" algn="just"/>
            <a:r>
              <a:rPr lang="uk-UA" dirty="0">
                <a:solidFill>
                  <a:prstClr val="black"/>
                </a:solidFill>
                <a:latin typeface="Times New Roman" panose="02020603050405020304" pitchFamily="18" charset="0"/>
                <a:ea typeface="Times New Roman" panose="02020603050405020304" pitchFamily="18" charset="0"/>
              </a:rPr>
              <a:t>Наприклад, якщо ми знаємо тільки:</a:t>
            </a:r>
            <a:endParaRPr lang="ru-RU" sz="1600" dirty="0">
              <a:solidFill>
                <a:prstClr val="black"/>
              </a:solidFill>
              <a:latin typeface="Times New Roman" panose="02020603050405020304" pitchFamily="18" charset="0"/>
              <a:ea typeface="Times New Roman" panose="02020603050405020304" pitchFamily="18" charset="0"/>
            </a:endParaRPr>
          </a:p>
          <a:p>
            <a:pPr lvl="0" indent="450215" algn="just"/>
            <a:r>
              <a:rPr lang="uk-UA" dirty="0">
                <a:solidFill>
                  <a:prstClr val="black"/>
                </a:solidFill>
                <a:latin typeface="Times New Roman" panose="02020603050405020304" pitchFamily="18" charset="0"/>
                <a:ea typeface="Times New Roman" panose="02020603050405020304" pitchFamily="18" charset="0"/>
              </a:rPr>
              <a:t>прибуток підприємства = 10 млн грн, цього недостатньо для повноцінної оцінки його діяльності.</a:t>
            </a:r>
            <a:endParaRPr lang="ru-RU" sz="1600" dirty="0">
              <a:solidFill>
                <a:prstClr val="black"/>
              </a:solidFill>
              <a:latin typeface="Times New Roman" panose="02020603050405020304" pitchFamily="18" charset="0"/>
              <a:ea typeface="Times New Roman" panose="02020603050405020304" pitchFamily="18" charset="0"/>
            </a:endParaRPr>
          </a:p>
          <a:p>
            <a:pPr lvl="0" indent="450215" algn="just"/>
            <a:r>
              <a:rPr lang="uk-UA" dirty="0">
                <a:solidFill>
                  <a:prstClr val="black"/>
                </a:solidFill>
                <a:latin typeface="Times New Roman" panose="02020603050405020304" pitchFamily="18" charset="0"/>
                <a:ea typeface="Times New Roman" panose="02020603050405020304" pitchFamily="18" charset="0"/>
              </a:rPr>
              <a:t>Необхідно також знати:</a:t>
            </a:r>
            <a:endParaRPr lang="ru-RU" sz="1600" dirty="0">
              <a:solidFill>
                <a:prstClr val="black"/>
              </a:solidFill>
              <a:latin typeface="Times New Roman" panose="02020603050405020304" pitchFamily="18" charset="0"/>
              <a:ea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uk-UA" dirty="0">
                <a:solidFill>
                  <a:prstClr val="black"/>
                </a:solidFill>
                <a:latin typeface="Times New Roman" panose="02020603050405020304" pitchFamily="18" charset="0"/>
                <a:ea typeface="Times New Roman" panose="02020603050405020304" pitchFamily="18" charset="0"/>
              </a:rPr>
              <a:t>дохід; </a:t>
            </a:r>
            <a:endParaRPr lang="ru-RU" sz="1600" dirty="0">
              <a:solidFill>
                <a:prstClr val="black"/>
              </a:solidFill>
              <a:latin typeface="Times New Roman" panose="02020603050405020304" pitchFamily="18" charset="0"/>
              <a:ea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uk-UA" dirty="0">
                <a:solidFill>
                  <a:prstClr val="black"/>
                </a:solidFill>
                <a:latin typeface="Times New Roman" panose="02020603050405020304" pitchFamily="18" charset="0"/>
                <a:ea typeface="Times New Roman" panose="02020603050405020304" pitchFamily="18" charset="0"/>
              </a:rPr>
              <a:t>витрати; </a:t>
            </a:r>
            <a:endParaRPr lang="ru-RU" sz="1600" dirty="0">
              <a:solidFill>
                <a:prstClr val="black"/>
              </a:solidFill>
              <a:latin typeface="Times New Roman" panose="02020603050405020304" pitchFamily="18" charset="0"/>
              <a:ea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uk-UA" dirty="0">
                <a:solidFill>
                  <a:prstClr val="black"/>
                </a:solidFill>
                <a:latin typeface="Times New Roman" panose="02020603050405020304" pitchFamily="18" charset="0"/>
                <a:ea typeface="Times New Roman" panose="02020603050405020304" pitchFamily="18" charset="0"/>
              </a:rPr>
              <a:t>активи; </a:t>
            </a:r>
            <a:endParaRPr lang="ru-RU" sz="1600" dirty="0">
              <a:solidFill>
                <a:prstClr val="black"/>
              </a:solidFill>
              <a:latin typeface="Times New Roman" panose="02020603050405020304" pitchFamily="18" charset="0"/>
              <a:ea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uk-UA" dirty="0">
                <a:solidFill>
                  <a:prstClr val="black"/>
                </a:solidFill>
                <a:latin typeface="Times New Roman" panose="02020603050405020304" pitchFamily="18" charset="0"/>
                <a:ea typeface="Times New Roman" panose="02020603050405020304" pitchFamily="18" charset="0"/>
              </a:rPr>
              <a:t>капітал; </a:t>
            </a:r>
            <a:endParaRPr lang="ru-RU" sz="1600" dirty="0">
              <a:solidFill>
                <a:prstClr val="black"/>
              </a:solidFill>
              <a:latin typeface="Times New Roman" panose="02020603050405020304" pitchFamily="18" charset="0"/>
              <a:ea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uk-UA" dirty="0">
                <a:solidFill>
                  <a:prstClr val="black"/>
                </a:solidFill>
                <a:latin typeface="Times New Roman" panose="02020603050405020304" pitchFamily="18" charset="0"/>
                <a:ea typeface="Times New Roman" panose="02020603050405020304" pitchFamily="18" charset="0"/>
              </a:rPr>
              <a:t>кількість працівників; </a:t>
            </a:r>
            <a:endParaRPr lang="ru-RU" sz="1600" dirty="0">
              <a:solidFill>
                <a:prstClr val="black"/>
              </a:solidFill>
              <a:latin typeface="Times New Roman" panose="02020603050405020304" pitchFamily="18" charset="0"/>
              <a:ea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uk-UA" dirty="0">
                <a:solidFill>
                  <a:prstClr val="black"/>
                </a:solidFill>
                <a:latin typeface="Times New Roman" panose="02020603050405020304" pitchFamily="18" charset="0"/>
                <a:ea typeface="Times New Roman" panose="02020603050405020304" pitchFamily="18" charset="0"/>
              </a:rPr>
              <a:t>обсяг виробництва; </a:t>
            </a:r>
            <a:endParaRPr lang="ru-RU" sz="1600" dirty="0">
              <a:solidFill>
                <a:prstClr val="black"/>
              </a:solidFill>
              <a:latin typeface="Times New Roman" panose="02020603050405020304" pitchFamily="18" charset="0"/>
              <a:ea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uk-UA" dirty="0">
                <a:solidFill>
                  <a:prstClr val="black"/>
                </a:solidFill>
                <a:latin typeface="Times New Roman" panose="02020603050405020304" pitchFamily="18" charset="0"/>
                <a:ea typeface="Times New Roman" panose="02020603050405020304" pitchFamily="18" charset="0"/>
              </a:rPr>
              <a:t>попередні значення показників; </a:t>
            </a:r>
            <a:endParaRPr lang="ru-RU" sz="1600" dirty="0">
              <a:solidFill>
                <a:prstClr val="black"/>
              </a:solidFill>
              <a:latin typeface="Times New Roman" panose="02020603050405020304" pitchFamily="18" charset="0"/>
              <a:ea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uk-UA" dirty="0">
                <a:solidFill>
                  <a:prstClr val="black"/>
                </a:solidFill>
                <a:latin typeface="Times New Roman" panose="02020603050405020304" pitchFamily="18" charset="0"/>
                <a:ea typeface="Times New Roman" panose="02020603050405020304" pitchFamily="18" charset="0"/>
              </a:rPr>
              <a:t>показники конкурентів або галузі. </a:t>
            </a:r>
            <a:endParaRPr lang="ru-RU" sz="1600" dirty="0">
              <a:solidFill>
                <a:prstClr val="black"/>
              </a:solidFill>
              <a:latin typeface="Times New Roman" panose="02020603050405020304" pitchFamily="18" charset="0"/>
              <a:ea typeface="Times New Roman" panose="02020603050405020304" pitchFamily="18" charset="0"/>
            </a:endParaRPr>
          </a:p>
          <a:p>
            <a:pPr lvl="0" indent="450215" algn="just"/>
            <a:r>
              <a:rPr lang="uk-UA" dirty="0">
                <a:solidFill>
                  <a:prstClr val="black"/>
                </a:solidFill>
                <a:latin typeface="Times New Roman" panose="02020603050405020304" pitchFamily="18" charset="0"/>
                <a:ea typeface="Times New Roman" panose="02020603050405020304" pitchFamily="18" charset="0"/>
              </a:rPr>
              <a:t>Саме тому дисципліна вивчає </a:t>
            </a:r>
            <a:r>
              <a:rPr lang="uk-UA" b="1" dirty="0">
                <a:solidFill>
                  <a:prstClr val="black"/>
                </a:solidFill>
                <a:latin typeface="Times New Roman" panose="02020603050405020304" pitchFamily="18" charset="0"/>
                <a:ea typeface="Times New Roman" panose="02020603050405020304" pitchFamily="18" charset="0"/>
              </a:rPr>
              <a:t>систему показників</a:t>
            </a:r>
            <a:r>
              <a:rPr lang="uk-UA" dirty="0">
                <a:solidFill>
                  <a:prstClr val="black"/>
                </a:solidFill>
                <a:latin typeface="Times New Roman" panose="02020603050405020304" pitchFamily="18" charset="0"/>
                <a:ea typeface="Times New Roman" panose="02020603050405020304" pitchFamily="18" charset="0"/>
              </a:rPr>
              <a:t>, а не окремі показники.</a:t>
            </a:r>
            <a:endParaRPr lang="ru-RU" sz="1600" dirty="0">
              <a:solidFill>
                <a:prstClr val="black"/>
              </a:solidFill>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3570311" y="582706"/>
            <a:ext cx="3723199" cy="4001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uk-UA" sz="2000" b="1" u="sng" dirty="0">
                <a:latin typeface="Times New Roman" panose="02020603050405020304" pitchFamily="18" charset="0"/>
                <a:ea typeface="Times New Roman" panose="02020603050405020304" pitchFamily="18" charset="0"/>
              </a:rPr>
              <a:t>Основні </a:t>
            </a:r>
            <a:r>
              <a:rPr lang="uk-UA" sz="2000" b="1" u="sng" dirty="0" smtClean="0">
                <a:latin typeface="Times New Roman" panose="02020603050405020304" pitchFamily="18" charset="0"/>
                <a:ea typeface="Times New Roman" panose="02020603050405020304" pitchFamily="18" charset="0"/>
              </a:rPr>
              <a:t>вимоги до показників</a:t>
            </a:r>
            <a:endParaRPr lang="ru-RU" sz="2000" b="1" u="sng" dirty="0"/>
          </a:p>
        </p:txBody>
      </p:sp>
      <p:sp>
        <p:nvSpPr>
          <p:cNvPr id="4" name="Прямоугольник 3"/>
          <p:cNvSpPr/>
          <p:nvPr/>
        </p:nvSpPr>
        <p:spPr>
          <a:xfrm>
            <a:off x="6866965" y="1164502"/>
            <a:ext cx="4554071" cy="501675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31800" algn="just">
              <a:spcBef>
                <a:spcPts val="800"/>
              </a:spcBef>
              <a:spcAft>
                <a:spcPts val="0"/>
              </a:spcAft>
            </a:pPr>
            <a:r>
              <a:rPr lang="uk-UA" sz="2000" b="1" i="1" u="sng"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Інформативність</a:t>
            </a:r>
            <a:endParaRPr lang="ru-RU" sz="2000" b="1" i="1" u="sng"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spcAft>
                <a:spcPts val="0"/>
              </a:spcAft>
            </a:pPr>
            <a:r>
              <a:rPr lang="uk-UA" sz="2000" dirty="0">
                <a:latin typeface="Times New Roman" panose="02020603050405020304" pitchFamily="18" charset="0"/>
                <a:ea typeface="Times New Roman" panose="02020603050405020304" pitchFamily="18" charset="0"/>
              </a:rPr>
              <a:t>Показник повинен містити інформацію, яка допомагає зробити економічний висновок.</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uk-UA" sz="2000" dirty="0">
                <a:latin typeface="Times New Roman" panose="02020603050405020304" pitchFamily="18" charset="0"/>
                <a:ea typeface="Times New Roman" panose="02020603050405020304" pitchFamily="18" charset="0"/>
              </a:rPr>
              <a:t>Наприклад:</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uk-UA" sz="2000" dirty="0">
                <a:latin typeface="Times New Roman" panose="02020603050405020304" pitchFamily="18" charset="0"/>
                <a:ea typeface="Times New Roman" panose="02020603050405020304" pitchFamily="18" charset="0"/>
              </a:rPr>
              <a:t>«Дохід підприємства — 100 млн грн»</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uk-UA" sz="2000" dirty="0">
                <a:latin typeface="Times New Roman" panose="02020603050405020304" pitchFamily="18" charset="0"/>
                <a:ea typeface="Times New Roman" panose="02020603050405020304" pitchFamily="18" charset="0"/>
              </a:rPr>
              <a:t>є певною інформацією.</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uk-UA" sz="2000" dirty="0">
                <a:latin typeface="Times New Roman" panose="02020603050405020304" pitchFamily="18" charset="0"/>
                <a:ea typeface="Times New Roman" panose="02020603050405020304" pitchFamily="18" charset="0"/>
              </a:rPr>
              <a:t>Але:</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uk-UA" sz="2000" dirty="0">
                <a:latin typeface="Times New Roman" panose="02020603050405020304" pitchFamily="18" charset="0"/>
                <a:ea typeface="Times New Roman" panose="02020603050405020304" pitchFamily="18" charset="0"/>
              </a:rPr>
              <a:t>«Дохід підприємства — 100 млн грн, що на 15% більше, ніж минулого року, при зростанні витрат лише на 8%» є значно більш інформативним.</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uk-UA" sz="2000" dirty="0">
                <a:latin typeface="Times New Roman" panose="02020603050405020304" pitchFamily="18" charset="0"/>
                <a:ea typeface="Times New Roman" panose="02020603050405020304" pitchFamily="18" charset="0"/>
              </a:rPr>
              <a:t>Отже, економічний аналіз перетворює </a:t>
            </a:r>
            <a:r>
              <a:rPr lang="uk-UA" sz="2000" b="1" dirty="0">
                <a:latin typeface="Times New Roman" panose="02020603050405020304" pitchFamily="18" charset="0"/>
                <a:ea typeface="Times New Roman" panose="02020603050405020304" pitchFamily="18" charset="0"/>
              </a:rPr>
              <a:t>масив числових даних на економічну інформацію</a:t>
            </a:r>
            <a:endParaRPr lang="ru-RU" dirty="0">
              <a:effectLst/>
              <a:latin typeface="Aptos"/>
              <a:ea typeface="Times New Roman" panose="02020603050405020304" pitchFamily="18" charset="0"/>
              <a:cs typeface="Times New Roman" panose="02020603050405020304" pitchFamily="18" charset="0"/>
            </a:endParaRPr>
          </a:p>
        </p:txBody>
      </p:sp>
      <p:sp>
        <p:nvSpPr>
          <p:cNvPr id="5" name="Стрелка вправо 4"/>
          <p:cNvSpPr/>
          <p:nvPr/>
        </p:nvSpPr>
        <p:spPr>
          <a:xfrm rot="9509228">
            <a:off x="2823823" y="775953"/>
            <a:ext cx="708212" cy="2680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p:cNvSpPr/>
          <p:nvPr/>
        </p:nvSpPr>
        <p:spPr>
          <a:xfrm rot="1309797">
            <a:off x="7598825" y="777500"/>
            <a:ext cx="708212" cy="2680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71165" y="74049"/>
            <a:ext cx="10795756" cy="417814"/>
          </a:xfrm>
        </p:spPr>
        <p:txBody>
          <a:bodyPr>
            <a:normAutofit fontScale="90000"/>
          </a:bodyPr>
          <a:lstStyle/>
          <a:p>
            <a:r>
              <a:rPr lang="uk-UA" sz="2800" b="1" dirty="0" smtClean="0">
                <a:solidFill>
                  <a:schemeClr val="tx1"/>
                </a:solidFill>
                <a:latin typeface="Times New Roman" panose="02020603050405020304" pitchFamily="18" charset="0"/>
                <a:cs typeface="Times New Roman" panose="02020603050405020304" pitchFamily="18" charset="0"/>
              </a:rPr>
              <a:t>1.4. Вимоги до відображення явищ і процесів за допомогою показників</a:t>
            </a:r>
            <a:endParaRPr lang="uk-UA" sz="2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5743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кутник 6">
            <a:extLst>
              <a:ext uri="{FF2B5EF4-FFF2-40B4-BE49-F238E27FC236}">
                <a16:creationId xmlns:a16="http://schemas.microsoft.com/office/drawing/2014/main" xmlns="" id="{5597D9ED-3839-4475-A0A3-D181B75C94B6}"/>
              </a:ext>
            </a:extLst>
          </p:cNvPr>
          <p:cNvSpPr/>
          <p:nvPr/>
        </p:nvSpPr>
        <p:spPr>
          <a:xfrm>
            <a:off x="360947" y="1164503"/>
            <a:ext cx="5286818" cy="443843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indent="431800" algn="just">
              <a:spcBef>
                <a:spcPts val="800"/>
              </a:spcBef>
            </a:pPr>
            <a:r>
              <a:rPr lang="uk-UA" sz="2000" b="1" i="1" u="sng"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Комплексність і системність</a:t>
            </a:r>
            <a:endParaRPr lang="ru-RU" sz="2000" b="1" i="1" u="sng"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spcAft>
                <a:spcPts val="0"/>
              </a:spcAft>
            </a:pPr>
            <a:r>
              <a:rPr lang="uk-UA" sz="2000" dirty="0">
                <a:latin typeface="Times New Roman" panose="02020603050405020304" pitchFamily="18" charset="0"/>
                <a:ea typeface="Times New Roman" panose="02020603050405020304" pitchFamily="18" charset="0"/>
              </a:rPr>
              <a:t>Окремий показник не завжди дозволяє оцінити економічний процес.</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uk-UA" sz="2000" dirty="0">
                <a:latin typeface="Times New Roman" panose="02020603050405020304" pitchFamily="18" charset="0"/>
                <a:ea typeface="Times New Roman" panose="02020603050405020304" pitchFamily="18" charset="0"/>
              </a:rPr>
              <a:t>Наприклад, зростання прибутку може бути позитивним явищем.</a:t>
            </a:r>
            <a:endParaRPr lang="ru-RU" sz="2000" dirty="0">
              <a:latin typeface="Times New Roman" panose="02020603050405020304" pitchFamily="18" charset="0"/>
              <a:ea typeface="Times New Roman" panose="02020603050405020304" pitchFamily="18" charset="0"/>
            </a:endParaRPr>
          </a:p>
          <a:p>
            <a:pPr indent="450215" algn="just">
              <a:spcAft>
                <a:spcPts val="0"/>
              </a:spcAft>
            </a:pPr>
            <a:r>
              <a:rPr lang="uk-UA" sz="2000" dirty="0">
                <a:latin typeface="Times New Roman" panose="02020603050405020304" pitchFamily="18" charset="0"/>
                <a:ea typeface="Times New Roman" panose="02020603050405020304" pitchFamily="18" charset="0"/>
              </a:rPr>
              <a:t>Але необхідно з'ясувати:</a:t>
            </a:r>
            <a:endParaRPr lang="ru-RU" sz="20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чи зросли активи; </a:t>
            </a:r>
            <a:endParaRPr lang="ru-RU" sz="20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чи збільшився капітал; </a:t>
            </a:r>
            <a:endParaRPr lang="ru-RU" sz="20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чи зросли витрати; </a:t>
            </a:r>
            <a:endParaRPr lang="ru-RU" sz="20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чи збільшився обсяг продажів; </a:t>
            </a:r>
            <a:endParaRPr lang="ru-RU" sz="20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чи змінилися ціни; </a:t>
            </a:r>
            <a:endParaRPr lang="ru-RU" sz="20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чи підвищилася продуктивність; </a:t>
            </a:r>
            <a:endParaRPr lang="ru-RU" sz="2000" dirty="0">
              <a:latin typeface="Times New Roman" panose="02020603050405020304" pitchFamily="18" charset="0"/>
              <a:ea typeface="Times New Roman" panose="02020603050405020304" pitchFamily="18" charset="0"/>
            </a:endParaRPr>
          </a:p>
          <a:p>
            <a:pPr marL="342900" lvl="0" indent="-342900" algn="just">
              <a:spcAft>
                <a:spcPts val="0"/>
              </a:spcAft>
              <a:buSzPts val="1000"/>
              <a:buFont typeface="Symbol" panose="05050102010706020507" pitchFamily="18" charset="2"/>
              <a:buChar char=""/>
              <a:tabLst>
                <a:tab pos="457200" algn="l"/>
              </a:tabLst>
            </a:pPr>
            <a:r>
              <a:rPr lang="uk-UA" sz="2000" dirty="0">
                <a:latin typeface="Times New Roman" panose="02020603050405020304" pitchFamily="18" charset="0"/>
                <a:ea typeface="Times New Roman" panose="02020603050405020304" pitchFamily="18" charset="0"/>
              </a:rPr>
              <a:t>чи покращилася рентабельність. </a:t>
            </a:r>
            <a:endParaRPr lang="ru-RU" sz="2000" dirty="0">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3570311" y="582706"/>
            <a:ext cx="3723199" cy="4001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uk-UA" sz="2000" b="1" u="sng" dirty="0">
                <a:latin typeface="Times New Roman" panose="02020603050405020304" pitchFamily="18" charset="0"/>
                <a:ea typeface="Times New Roman" panose="02020603050405020304" pitchFamily="18" charset="0"/>
              </a:rPr>
              <a:t>Основні </a:t>
            </a:r>
            <a:r>
              <a:rPr lang="uk-UA" sz="2000" b="1" u="sng" dirty="0" smtClean="0">
                <a:latin typeface="Times New Roman" panose="02020603050405020304" pitchFamily="18" charset="0"/>
                <a:ea typeface="Times New Roman" panose="02020603050405020304" pitchFamily="18" charset="0"/>
              </a:rPr>
              <a:t>вимоги до показників</a:t>
            </a:r>
            <a:endParaRPr lang="ru-RU" sz="2000" b="1" u="sng" dirty="0"/>
          </a:p>
        </p:txBody>
      </p:sp>
      <p:sp>
        <p:nvSpPr>
          <p:cNvPr id="5" name="Стрелка вправо 4"/>
          <p:cNvSpPr/>
          <p:nvPr/>
        </p:nvSpPr>
        <p:spPr>
          <a:xfrm rot="9509228">
            <a:off x="2823823" y="775953"/>
            <a:ext cx="708212" cy="2680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право 7"/>
          <p:cNvSpPr/>
          <p:nvPr/>
        </p:nvSpPr>
        <p:spPr>
          <a:xfrm rot="1309797">
            <a:off x="7598825" y="777500"/>
            <a:ext cx="708212" cy="2680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71165" y="74049"/>
            <a:ext cx="10795756" cy="417814"/>
          </a:xfrm>
        </p:spPr>
        <p:txBody>
          <a:bodyPr>
            <a:normAutofit fontScale="90000"/>
          </a:bodyPr>
          <a:lstStyle/>
          <a:p>
            <a:r>
              <a:rPr lang="uk-UA" sz="2800" b="1" dirty="0" smtClean="0">
                <a:solidFill>
                  <a:schemeClr val="tx1"/>
                </a:solidFill>
                <a:latin typeface="Times New Roman" panose="02020603050405020304" pitchFamily="18" charset="0"/>
                <a:cs typeface="Times New Roman" panose="02020603050405020304" pitchFamily="18" charset="0"/>
              </a:rPr>
              <a:t>1.4. Вимоги до відображення явищ і процесів за допомогою показників</a:t>
            </a:r>
            <a:endParaRPr lang="uk-UA" sz="28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6122894" y="1164503"/>
            <a:ext cx="5029200" cy="289310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31800" algn="just">
              <a:spcBef>
                <a:spcPts val="800"/>
              </a:spcBef>
              <a:spcAft>
                <a:spcPts val="0"/>
              </a:spcAft>
            </a:pPr>
            <a:r>
              <a:rPr lang="uk-UA" sz="2000" b="1" i="1" u="sng"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Своєчасність</a:t>
            </a:r>
            <a:endParaRPr lang="ru-RU" sz="2000" b="1" i="1" u="sng"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rPr>
              <a:t>Інформація повинна бути отримана тоді, коли вона необхідна для прийняття рішення.</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rPr>
              <a:t>Наприклад, якщо керівник отримує інформацію про критичне зниження ліквідності підприємства через рік після виникнення проблеми, така інформація вже має значно меншу управлінську цінність.</a:t>
            </a:r>
            <a:endParaRPr lang="ru-RU" sz="1600" dirty="0">
              <a:latin typeface="Times New Roman" panose="02020603050405020304" pitchFamily="18" charset="0"/>
              <a:ea typeface="Times New Roman" panose="02020603050405020304" pitchFamily="18" charset="0"/>
            </a:endParaRPr>
          </a:p>
          <a:p>
            <a:pPr indent="450215" algn="just">
              <a:spcAft>
                <a:spcPts val="0"/>
              </a:spcAft>
            </a:pPr>
            <a:r>
              <a:rPr lang="uk-UA" dirty="0">
                <a:latin typeface="Times New Roman" panose="02020603050405020304" pitchFamily="18" charset="0"/>
                <a:ea typeface="Times New Roman" panose="02020603050405020304" pitchFamily="18" charset="0"/>
              </a:rPr>
              <a:t>Тому: </a:t>
            </a:r>
            <a:r>
              <a:rPr lang="uk-UA" b="1" dirty="0">
                <a:latin typeface="Times New Roman" panose="02020603050405020304" pitchFamily="18" charset="0"/>
                <a:ea typeface="Times New Roman" panose="02020603050405020304" pitchFamily="18" charset="0"/>
              </a:rPr>
              <a:t>інформація повинна бути не лише правильною, а й своєчасною.</a:t>
            </a:r>
            <a:endParaRPr lang="ru-RU" sz="16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99474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61147" y="974558"/>
            <a:ext cx="4813265" cy="1335681"/>
          </a:xfrm>
        </p:spPr>
        <p:txBody>
          <a:bodyPr>
            <a:noAutofit/>
          </a:bodyPr>
          <a:lstStyle/>
          <a:p>
            <a:pPr algn="ctr"/>
            <a:r>
              <a:rPr lang="uk-U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rPr>
              <a:t>Дякую за увагу</a:t>
            </a: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rPr>
              <a:t>!</a:t>
            </a:r>
            <a:endParaRPr lang="uk-U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endParaRPr>
          </a:p>
        </p:txBody>
      </p:sp>
      <p:sp>
        <p:nvSpPr>
          <p:cNvPr id="3" name="Заголовок 1">
            <a:extLst>
              <a:ext uri="{FF2B5EF4-FFF2-40B4-BE49-F238E27FC236}">
                <a16:creationId xmlns:a16="http://schemas.microsoft.com/office/drawing/2014/main" xmlns="" id="{7B7DB14C-6D1E-46FF-B761-8983A822EB55}"/>
              </a:ext>
            </a:extLst>
          </p:cNvPr>
          <p:cNvSpPr txBox="1">
            <a:spLocks/>
          </p:cNvSpPr>
          <p:nvPr/>
        </p:nvSpPr>
        <p:spPr>
          <a:xfrm>
            <a:off x="4506956" y="4998965"/>
            <a:ext cx="4596002" cy="109491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uk-UA"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rPr>
              <a:t>Гарного Вам дня</a:t>
            </a:r>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rPr>
              <a:t>!</a:t>
            </a:r>
            <a:endParaRPr lang="uk-UA"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endParaRPr>
          </a:p>
        </p:txBody>
      </p:sp>
      <p:sp>
        <p:nvSpPr>
          <p:cNvPr id="6" name="Улыбающееся лицо 5"/>
          <p:cNvSpPr/>
          <p:nvPr/>
        </p:nvSpPr>
        <p:spPr>
          <a:xfrm>
            <a:off x="2983831" y="2442411"/>
            <a:ext cx="2731169" cy="2490536"/>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30854538"/>
      </p:ext>
    </p:extLst>
  </p:cSld>
  <p:clrMapOvr>
    <a:masterClrMapping/>
  </p:clrMapOvr>
</p:sld>
</file>

<file path=ppt/theme/theme1.xml><?xml version="1.0" encoding="utf-8"?>
<a:theme xmlns:a="http://schemas.openxmlformats.org/drawingml/2006/main" name="Грань">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2711</TotalTime>
  <Words>2814</Words>
  <Application>Microsoft Office PowerPoint</Application>
  <PresentationFormat>Широкоэкранный</PresentationFormat>
  <Paragraphs>349</Paragraphs>
  <Slides>27</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27</vt:i4>
      </vt:variant>
    </vt:vector>
  </HeadingPairs>
  <TitlesOfParts>
    <vt:vector size="38" baseType="lpstr">
      <vt:lpstr>Aptos</vt:lpstr>
      <vt:lpstr>Arial</vt:lpstr>
      <vt:lpstr>Arial Black</vt:lpstr>
      <vt:lpstr>Calibri</vt:lpstr>
      <vt:lpstr>Calibri Light</vt:lpstr>
      <vt:lpstr>Palatino Linotype</vt:lpstr>
      <vt:lpstr>Symbol</vt:lpstr>
      <vt:lpstr>Times New Roman</vt:lpstr>
      <vt:lpstr>Trebuchet MS</vt:lpstr>
      <vt:lpstr>Wingdings 3</vt:lpstr>
      <vt:lpstr>Грань</vt:lpstr>
      <vt:lpstr>МІНІСТЕРСТВО ОСВІТИ І НАУКИ УКРАЇНИ  ДЕРЖАВНИЙ УНІВЕРСИТЕТ «ЖИТОМИРСЬКА ПОЛІТЕХНІКА»</vt:lpstr>
      <vt:lpstr>ВСТУП</vt:lpstr>
      <vt:lpstr>1.1. Характеристика господарських операцій діяльності підприємств</vt:lpstr>
      <vt:lpstr>1.1. Характеристика господарських операцій діяльності підприємств</vt:lpstr>
      <vt:lpstr>1.1. Характеристика господарських операцій діяльності підприємств</vt:lpstr>
      <vt:lpstr>Презентация PowerPoint</vt:lpstr>
      <vt:lpstr>Презентация PowerPoint</vt:lpstr>
      <vt:lpstr>Презентация PowerPoint</vt:lpstr>
      <vt:lpstr>Презентация PowerPoint</vt:lpstr>
      <vt:lpstr>Презентация PowerPoint</vt:lpstr>
      <vt:lpstr>1.1. Характеристика господарських операцій діяльності підприємств</vt:lpstr>
      <vt:lpstr>1.2. Структура показників за кількісно-якісними характеристиками явищ і процесів</vt:lpstr>
      <vt:lpstr>1.2. Структура показників за кількісно-якісними характеристиками явищ і процесів</vt:lpstr>
      <vt:lpstr>1.2. Структура показників за кількісно-якісними характеристиками явищ і процесів</vt:lpstr>
      <vt:lpstr>1.2. Структура показників за кількісно-якісними характеристиками явищ і процесів</vt:lpstr>
      <vt:lpstr>1.2. Структура показників за кількісно-якісними характеристиками явищ і процесів</vt:lpstr>
      <vt:lpstr>1.2. Структура показників за кількісно-якісними характеристиками явищ і процесів</vt:lpstr>
      <vt:lpstr>1.2. Структура показників за кількісно-якісними характеристиками явищ і процесів</vt:lpstr>
      <vt:lpstr>1.3. Модель побудови показників</vt:lpstr>
      <vt:lpstr>1.3. Модель побудови показників</vt:lpstr>
      <vt:lpstr>1.3. Модель побудови показників</vt:lpstr>
      <vt:lpstr>1.3. Модель побудови показників</vt:lpstr>
      <vt:lpstr>1.3. Модель побудови показників</vt:lpstr>
      <vt:lpstr>1.4. Вимоги до відображення явищ і процесів за допомогою показників</vt:lpstr>
      <vt:lpstr>1.4. Вимоги до відображення явищ і процесів за допомогою показників</vt:lpstr>
      <vt:lpstr>1.4. Вимоги до відображення явищ і процесів за допомогою показників</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Адміністратор</dc:creator>
  <cp:lastModifiedBy>ХХХ</cp:lastModifiedBy>
  <cp:revision>288</cp:revision>
  <dcterms:created xsi:type="dcterms:W3CDTF">2017-12-12T13:35:46Z</dcterms:created>
  <dcterms:modified xsi:type="dcterms:W3CDTF">2026-09-11T07:56:12Z</dcterms:modified>
</cp:coreProperties>
</file>