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sdx" ContentType="application/vnd.ms-visio.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66" r:id="rId3"/>
    <p:sldId id="262" r:id="rId4"/>
    <p:sldId id="288" r:id="rId5"/>
    <p:sldId id="291" r:id="rId6"/>
    <p:sldId id="267" r:id="rId7"/>
    <p:sldId id="293" r:id="rId8"/>
    <p:sldId id="294" r:id="rId9"/>
    <p:sldId id="270" r:id="rId10"/>
    <p:sldId id="271" r:id="rId11"/>
    <p:sldId id="272" r:id="rId12"/>
    <p:sldId id="273" r:id="rId13"/>
    <p:sldId id="274" r:id="rId14"/>
    <p:sldId id="283" r:id="rId15"/>
    <p:sldId id="284" r:id="rId16"/>
    <p:sldId id="275" r:id="rId17"/>
    <p:sldId id="295" r:id="rId18"/>
    <p:sldId id="296" r:id="rId19"/>
    <p:sldId id="298" r:id="rId20"/>
    <p:sldId id="299" r:id="rId21"/>
    <p:sldId id="297" r:id="rId22"/>
    <p:sldId id="300" r:id="rId23"/>
    <p:sldId id="258" r:id="rId24"/>
    <p:sldId id="269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7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3" d="100"/>
          <a:sy n="93" d="100"/>
        </p:scale>
        <p:origin x="7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0A1A5D-5A81-47DB-BE2C-03E0990F0D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0200"/>
            <a:ext cx="9144000" cy="19431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D18D89D-FEB0-4064-AD3B-357BF020BC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08CCA0-7AC9-4458-99BC-25257703B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9985775-DA12-4519-AD4E-BF0D8B5A28A2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7410E7-85CD-46DA-BC17-903832138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C549DF-D60D-41D0-9ADE-DA8EA16AD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49F1CE1-AE97-4474-A621-9FAA4F63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66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C2F858-143C-49BF-AC24-DDE5A5694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60709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A1AEBE-8905-4864-B3FD-4CD04946E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A079D8C-B135-4B29-9B74-4C89FD7E531F}"/>
              </a:ext>
            </a:extLst>
          </p:cNvPr>
          <p:cNvSpPr/>
          <p:nvPr userDrawn="1"/>
        </p:nvSpPr>
        <p:spPr>
          <a:xfrm>
            <a:off x="8625840" y="6644640"/>
            <a:ext cx="3600000" cy="2133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F0D1648-B806-40EE-B6E3-7634106F579D}"/>
              </a:ext>
            </a:extLst>
          </p:cNvPr>
          <p:cNvSpPr/>
          <p:nvPr userDrawn="1"/>
        </p:nvSpPr>
        <p:spPr>
          <a:xfrm>
            <a:off x="0" y="-22383"/>
            <a:ext cx="3600000" cy="2133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D45F2DE-3202-46E3-A4DF-1E1F8D2367F3}"/>
              </a:ext>
            </a:extLst>
          </p:cNvPr>
          <p:cNvSpPr/>
          <p:nvPr userDrawn="1"/>
        </p:nvSpPr>
        <p:spPr>
          <a:xfrm rot="16200000">
            <a:off x="8820811" y="3139757"/>
            <a:ext cx="6492875" cy="2133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4E4023C-83D7-4B9B-83E0-97AB0F4AC43B}"/>
              </a:ext>
            </a:extLst>
          </p:cNvPr>
          <p:cNvSpPr/>
          <p:nvPr userDrawn="1"/>
        </p:nvSpPr>
        <p:spPr>
          <a:xfrm rot="16200000">
            <a:off x="-3139758" y="3504883"/>
            <a:ext cx="6492875" cy="2133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80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C2F858-143C-49BF-AC24-DDE5A5694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870539" cy="1325563"/>
          </a:xfrm>
        </p:spPr>
        <p:txBody>
          <a:bodyPr/>
          <a:lstStyle>
            <a:lvl1pPr>
              <a:defRPr b="1">
                <a:solidFill>
                  <a:srgbClr val="60709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A1AEBE-8905-4864-B3FD-4CD04946E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870539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Рисунок 4">
            <a:extLst>
              <a:ext uri="{FF2B5EF4-FFF2-40B4-BE49-F238E27FC236}">
                <a16:creationId xmlns:a16="http://schemas.microsoft.com/office/drawing/2014/main" id="{8B632DE5-F5F2-4462-94DA-690026333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032750" y="0"/>
            <a:ext cx="4159250" cy="68580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33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1134973-9603-4EB5-B737-91F29D4CD883}"/>
              </a:ext>
            </a:extLst>
          </p:cNvPr>
          <p:cNvSpPr/>
          <p:nvPr userDrawn="1"/>
        </p:nvSpPr>
        <p:spPr>
          <a:xfrm>
            <a:off x="563880" y="428043"/>
            <a:ext cx="11155680" cy="5991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AAAB7C-7C1B-4105-BE24-F811EBB40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60709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AECA37A-4894-4A33-9EBE-8B2E35025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3A43-64E5-4616-89E6-626296516E98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30E9E2-71FB-4D16-B449-EA5254AC7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F10A82-3FA8-48BC-A562-4BDCC940C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B69BD-07F3-416C-B560-DF49FE6E323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id="{F0D9FAC9-46ED-4B2F-8516-B63FF23543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2301875"/>
            <a:ext cx="4895129" cy="1568450"/>
          </a:xfrm>
        </p:spPr>
        <p:txBody>
          <a:bodyPr/>
          <a:lstStyle/>
          <a:p>
            <a:endParaRPr lang="ru-RU"/>
          </a:p>
        </p:txBody>
      </p:sp>
      <p:sp>
        <p:nvSpPr>
          <p:cNvPr id="21" name="Текст 14">
            <a:extLst>
              <a:ext uri="{FF2B5EF4-FFF2-40B4-BE49-F238E27FC236}">
                <a16:creationId xmlns:a16="http://schemas.microsoft.com/office/drawing/2014/main" id="{4413139B-1729-455B-B830-4DAB12D9B25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58672" y="4428023"/>
            <a:ext cx="4879887" cy="135572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2" name="Текст 14">
            <a:extLst>
              <a:ext uri="{FF2B5EF4-FFF2-40B4-BE49-F238E27FC236}">
                <a16:creationId xmlns:a16="http://schemas.microsoft.com/office/drawing/2014/main" id="{222B09F7-7246-4274-A513-9BEACBF61E1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53441" y="4428022"/>
            <a:ext cx="4879888" cy="135572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2" name="Рисунок 9">
            <a:extLst>
              <a:ext uri="{FF2B5EF4-FFF2-40B4-BE49-F238E27FC236}">
                <a16:creationId xmlns:a16="http://schemas.microsoft.com/office/drawing/2014/main" id="{4B61BE1B-0619-47D5-8D00-1DBE9B7F40B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458672" y="2320617"/>
            <a:ext cx="4940847" cy="156845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88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14E300-70A9-4046-B13A-C580CDF08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60709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2941CF8-4508-43CA-BA33-C0B9ED753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F7B9934-7384-4A83-8B0E-FFF486DDF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4F36D14-7448-4ACB-B1EC-DDDAAA955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43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C2F858-143C-49BF-AC24-DDE5A5694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A1AEBE-8905-4864-B3FD-4CD04946E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2816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6F616B-C814-43CB-9D66-2ACCE175F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8AE93A1-6738-46E4-8F22-EE921A9839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78392C-C9F7-4DEF-AA81-542C2AAC7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0A34EB-7EF1-4575-A605-E6075A635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1F6B72C-E973-4717-9B32-EB861DCB2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71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9AC03E-CC96-46B4-8F06-809941B60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D83CB0-A9EB-4FCC-AFF1-9C0719455B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2A519CA-8C32-464E-AB8C-C7DAE493BF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9389CDC-954B-4F3C-8708-20D835E73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21DA71-9B62-4B5B-9FC5-8A2FE4CE5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C5407C-33E1-4753-B9AC-F00DBA808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74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63584-63A5-4369-B563-05FB35552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8BDB9A-93BD-4EBA-9434-1716F8976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C6B4D10-58E3-4843-B773-ACE304291F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F791276-15DC-4AAA-A29A-7294AAED51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984DE98-0C02-460E-AEB8-1FFCF6EE59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AE545B8-BE5D-416A-A9C4-DD9421383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03D84F0-63EB-4F1F-A304-21FC57730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6BA2A66-252D-4BBD-AD7E-3C84EC958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98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A3F95C-774F-4E30-AE17-04AC0612D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A740606-3AD8-42ED-B129-A3DEC06BC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47C616E-EC5D-4161-B871-4DBFA23F1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17A186C-6BE5-484A-94F6-B5CFB1FB3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21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4059D37-F92B-4726-A34B-164AC46F6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EB8A300-DCC2-4DBC-89F3-19460679B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AE01FBC-E1B1-44CF-B5F4-B0621F58B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87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CDE81A-B789-490D-9823-1DCB79555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E3DE41-335B-4255-BD1B-1BD5FD769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1CDC965-EE27-49DE-926C-3E4E5F353E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187F107-3B06-47AE-890B-4028A5F72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E7A224-216B-43E1-A95E-10F95BB0F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5BF9C8F-012F-410C-9624-42ADB56B0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81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7FA0CA-376B-46DC-813B-5E5FBFAAC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1EBA494-E82E-4757-A3C0-955EA65D11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3117C38-1525-4DAA-A6A8-79732457C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F361C5-F126-4C0B-AE3A-2CBA980EF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F4F4485-29FD-4F98-96FC-E5D8DCB98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942FB67-03FB-449E-89B5-DF67F63DA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76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75B5E7-60F9-464C-B174-D06589C57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28484D1-D333-4AE1-BBFC-CD1DEC20F3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A59D6A-B58D-4E95-A396-200C9B9BC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B437D5-797B-49CA-AD3B-BE3CAF57E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1F4BFD-DCAB-4FA8-B42C-658D6832F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69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DD7D349-5ABD-40CA-91CD-9AC19B7C01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28E4FE5-4CB9-457C-9776-A6FC25BBA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DF420E-C006-48BA-ACD0-A009889F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6841BA-4A5C-4F80-82B2-3FE13D1DF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5348BA-A8D9-4752-9849-D1F480476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16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s://presentation-creation.ru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569195-B136-450A-9EBB-E4D32554B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C56AFD3-762E-431D-8169-48E9431F22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B0A7F1-90CF-4B8D-9FE0-9796384F40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85775-DA12-4519-AD4E-BF0D8B5A28A2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2E4D6C-F1D3-4A14-8D0D-B4CCD0AC81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ACE525-741D-45DF-830F-DE1754B074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F1CE1-AE97-4474-A621-9FAA4F63F5A7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7"/>
            <a:extLst>
              <a:ext uri="{FF2B5EF4-FFF2-40B4-BE49-F238E27FC236}">
                <a16:creationId xmlns:a16="http://schemas.microsoft.com/office/drawing/2014/main" id="{5B02C175-E080-45D1-9C7B-D1AA06E5A429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726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63" r:id="rId4"/>
    <p:sldLayoutId id="2147483661" r:id="rId5"/>
    <p:sldLayoutId id="214748366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package" Target="../embeddings/Microsoft_Visio_Drawing.vsdx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package" Target="../embeddings/Microsoft_Visio_Drawing1.vsdx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A24C834-B741-4195-B095-CF0589AF7461}"/>
              </a:ext>
            </a:extLst>
          </p:cNvPr>
          <p:cNvSpPr/>
          <p:nvPr/>
        </p:nvSpPr>
        <p:spPr>
          <a:xfrm>
            <a:off x="0" y="2164080"/>
            <a:ext cx="12192000" cy="2819400"/>
          </a:xfrm>
          <a:prstGeom prst="rect">
            <a:avLst/>
          </a:prstGeom>
          <a:solidFill>
            <a:srgbClr val="60709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3F741A-A27B-4CE2-B7D3-79591874A8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/>
              <a:t>Архітектура комп’ютера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C2BA5F0-712E-441B-8DC7-1A2DEE33DD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38233" y="3602038"/>
            <a:ext cx="2224584" cy="1655762"/>
          </a:xfrm>
        </p:spPr>
        <p:txBody>
          <a:bodyPr>
            <a:normAutofit/>
          </a:bodyPr>
          <a:lstStyle/>
          <a:p>
            <a:pPr algn="l"/>
            <a:r>
              <a:rPr lang="uk-UA" sz="3200" dirty="0"/>
              <a:t>Лекція </a:t>
            </a:r>
            <a:r>
              <a:rPr lang="en-US" sz="3200" dirty="0"/>
              <a:t>1</a:t>
            </a:r>
            <a:endParaRPr lang="uk-UA" sz="3200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38D3D184-4321-4E38-BE07-42489AB6216D}"/>
              </a:ext>
            </a:extLst>
          </p:cNvPr>
          <p:cNvCxnSpPr>
            <a:cxnSpLocks/>
          </p:cNvCxnSpPr>
          <p:nvPr/>
        </p:nvCxnSpPr>
        <p:spPr>
          <a:xfrm>
            <a:off x="10789920" y="3420000"/>
            <a:ext cx="1188720" cy="0"/>
          </a:xfrm>
          <a:prstGeom prst="line">
            <a:avLst/>
          </a:prstGeom>
          <a:ln w="666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D6A11B4B-69CF-4A51-9644-617C8A15784E}"/>
              </a:ext>
            </a:extLst>
          </p:cNvPr>
          <p:cNvCxnSpPr>
            <a:cxnSpLocks/>
          </p:cNvCxnSpPr>
          <p:nvPr/>
        </p:nvCxnSpPr>
        <p:spPr>
          <a:xfrm>
            <a:off x="137160" y="3421380"/>
            <a:ext cx="1188720" cy="0"/>
          </a:xfrm>
          <a:prstGeom prst="line">
            <a:avLst/>
          </a:prstGeom>
          <a:ln w="666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C6526038-081D-49D6-94FF-100362174A87}"/>
              </a:ext>
            </a:extLst>
          </p:cNvPr>
          <p:cNvSpPr txBox="1">
            <a:spLocks/>
          </p:cNvSpPr>
          <p:nvPr/>
        </p:nvSpPr>
        <p:spPr>
          <a:xfrm>
            <a:off x="6660107" y="3645028"/>
            <a:ext cx="5318532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dirty="0"/>
              <a:t>Лектор: </a:t>
            </a:r>
          </a:p>
          <a:p>
            <a:pPr algn="l"/>
            <a:r>
              <a:rPr lang="uk-UA" dirty="0"/>
              <a:t>доцент кафедри КБ та ЗІ,</a:t>
            </a:r>
            <a:br>
              <a:rPr lang="uk-UA" dirty="0"/>
            </a:br>
            <a:r>
              <a:rPr lang="uk-UA" dirty="0" err="1"/>
              <a:t>к.т.н</a:t>
            </a:r>
            <a:r>
              <a:rPr lang="uk-UA" dirty="0"/>
              <a:t>., доцент Шелуха Олексій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65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8BBE98-C600-4365-BA25-C9F6FC7D7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Зміст лекції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429D57-7A9C-4A2B-AAB5-9EACBE78FB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Представлення структури дисципліни</a:t>
            </a:r>
          </a:p>
          <a:p>
            <a:r>
              <a:rPr lang="uk-UA" dirty="0"/>
              <a:t>Системи числення</a:t>
            </a:r>
          </a:p>
          <a:p>
            <a:r>
              <a:rPr lang="uk-UA" dirty="0"/>
              <a:t>Арифметичні операції з двійковими числами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049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8E32E4F7-E96D-4D4B-9BA7-80A1A5CE8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Структура </a:t>
            </a:r>
            <a:r>
              <a:rPr lang="uk-UA" b="1" dirty="0"/>
              <a:t>дисципліни</a:t>
            </a:r>
            <a:endParaRPr lang="uk-UA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2345D87-D586-483C-8FF2-5864ADE87ADC}"/>
              </a:ext>
            </a:extLst>
          </p:cNvPr>
          <p:cNvSpPr/>
          <p:nvPr/>
        </p:nvSpPr>
        <p:spPr>
          <a:xfrm>
            <a:off x="1469984" y="2280213"/>
            <a:ext cx="1851950" cy="31135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9BC800C-525A-41F8-854B-7DA4857FD801}"/>
              </a:ext>
            </a:extLst>
          </p:cNvPr>
          <p:cNvSpPr/>
          <p:nvPr/>
        </p:nvSpPr>
        <p:spPr>
          <a:xfrm>
            <a:off x="3891022" y="2280213"/>
            <a:ext cx="1851950" cy="31135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EFD3742-E87A-43E3-A475-73A4B2A26B4C}"/>
              </a:ext>
            </a:extLst>
          </p:cNvPr>
          <p:cNvSpPr/>
          <p:nvPr/>
        </p:nvSpPr>
        <p:spPr>
          <a:xfrm>
            <a:off x="6312060" y="2280213"/>
            <a:ext cx="1851950" cy="31135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F3219A3-D41D-4A18-9DCA-45FE7682E53C}"/>
              </a:ext>
            </a:extLst>
          </p:cNvPr>
          <p:cNvSpPr/>
          <p:nvPr/>
        </p:nvSpPr>
        <p:spPr>
          <a:xfrm>
            <a:off x="8733098" y="2280213"/>
            <a:ext cx="1851950" cy="31135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Текст 8">
            <a:extLst>
              <a:ext uri="{FF2B5EF4-FFF2-40B4-BE49-F238E27FC236}">
                <a16:creationId xmlns:a16="http://schemas.microsoft.com/office/drawing/2014/main" id="{F075C86B-C075-4CC8-91DF-A2049B89FFCE}"/>
              </a:ext>
            </a:extLst>
          </p:cNvPr>
          <p:cNvSpPr txBox="1">
            <a:spLocks/>
          </p:cNvSpPr>
          <p:nvPr/>
        </p:nvSpPr>
        <p:spPr>
          <a:xfrm>
            <a:off x="3979633" y="2910836"/>
            <a:ext cx="1674728" cy="103632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uk-UA" sz="1800" dirty="0">
                <a:solidFill>
                  <a:schemeClr val="bg1"/>
                </a:solidFill>
              </a:rPr>
              <a:t>Структура комп’ютера. Архітектура</a:t>
            </a:r>
            <a:r>
              <a:rPr lang="ru-RU" sz="1800" dirty="0">
                <a:solidFill>
                  <a:schemeClr val="bg1"/>
                </a:solidFill>
              </a:rPr>
              <a:t> x86/IA-32 та х86-64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11" name="Текст 8">
            <a:extLst>
              <a:ext uri="{FF2B5EF4-FFF2-40B4-BE49-F238E27FC236}">
                <a16:creationId xmlns:a16="http://schemas.microsoft.com/office/drawing/2014/main" id="{6EC656BC-F301-484C-8375-D4D8183F4255}"/>
              </a:ext>
            </a:extLst>
          </p:cNvPr>
          <p:cNvSpPr txBox="1">
            <a:spLocks/>
          </p:cNvSpPr>
          <p:nvPr/>
        </p:nvSpPr>
        <p:spPr>
          <a:xfrm>
            <a:off x="1561806" y="2910836"/>
            <a:ext cx="1674728" cy="103632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uk-UA" sz="1800" dirty="0">
                <a:solidFill>
                  <a:schemeClr val="bg1"/>
                </a:solidFill>
              </a:rPr>
              <a:t>Системи числення та представлення даних у пам’яті комп’ютера</a:t>
            </a: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12" name="Текст 8">
            <a:extLst>
              <a:ext uri="{FF2B5EF4-FFF2-40B4-BE49-F238E27FC236}">
                <a16:creationId xmlns:a16="http://schemas.microsoft.com/office/drawing/2014/main" id="{900E3CD4-3FC1-414D-B98B-E2668628A06A}"/>
              </a:ext>
            </a:extLst>
          </p:cNvPr>
          <p:cNvSpPr txBox="1">
            <a:spLocks/>
          </p:cNvSpPr>
          <p:nvPr/>
        </p:nvSpPr>
        <p:spPr>
          <a:xfrm>
            <a:off x="6400671" y="2910838"/>
            <a:ext cx="1674728" cy="103632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uk-UA" sz="1800" dirty="0">
                <a:solidFill>
                  <a:schemeClr val="bg1"/>
                </a:solidFill>
              </a:rPr>
              <a:t>Основи мови </a:t>
            </a:r>
            <a:r>
              <a:rPr lang="en-US" sz="1800" dirty="0">
                <a:solidFill>
                  <a:schemeClr val="bg1"/>
                </a:solidFill>
              </a:rPr>
              <a:t>Assembler</a:t>
            </a:r>
            <a:r>
              <a:rPr lang="uk-UA" sz="1800" dirty="0">
                <a:solidFill>
                  <a:schemeClr val="bg1"/>
                </a:solidFill>
              </a:rPr>
              <a:t>. Команди обміну даними</a:t>
            </a: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F099C9FF-612F-4549-B2BB-0DB5EE686621}"/>
              </a:ext>
            </a:extLst>
          </p:cNvPr>
          <p:cNvSpPr txBox="1">
            <a:spLocks/>
          </p:cNvSpPr>
          <p:nvPr/>
        </p:nvSpPr>
        <p:spPr>
          <a:xfrm>
            <a:off x="8780764" y="2910838"/>
            <a:ext cx="1763339" cy="103632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uk-UA" sz="1800" dirty="0">
                <a:solidFill>
                  <a:schemeClr val="bg1"/>
                </a:solidFill>
              </a:rPr>
              <a:t>Програмування на мові </a:t>
            </a:r>
            <a:r>
              <a:rPr lang="en-US" sz="1800" dirty="0">
                <a:solidFill>
                  <a:schemeClr val="bg1"/>
                </a:solidFill>
              </a:rPr>
              <a:t>Assembler</a:t>
            </a:r>
            <a:r>
              <a:rPr lang="uk-UA" sz="1800" dirty="0">
                <a:solidFill>
                  <a:schemeClr val="bg1"/>
                </a:solidFill>
              </a:rPr>
              <a:t>.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uk-UA" sz="1800" dirty="0">
                <a:solidFill>
                  <a:schemeClr val="bg1"/>
                </a:solidFill>
              </a:rPr>
              <a:t>Використання математичного співпроцесора</a:t>
            </a: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60C9310F-F07D-4D85-ADAF-F01907FC4A98}"/>
              </a:ext>
            </a:extLst>
          </p:cNvPr>
          <p:cNvSpPr/>
          <p:nvPr/>
        </p:nvSpPr>
        <p:spPr>
          <a:xfrm>
            <a:off x="1877799" y="4875643"/>
            <a:ext cx="1036320" cy="103632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C82EC5B0-23AB-4070-BA77-489DFA03896C}"/>
              </a:ext>
            </a:extLst>
          </p:cNvPr>
          <p:cNvSpPr/>
          <p:nvPr/>
        </p:nvSpPr>
        <p:spPr>
          <a:xfrm>
            <a:off x="4298837" y="4875643"/>
            <a:ext cx="1036320" cy="103632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97679FA8-6BA5-4841-9C25-2D597D720209}"/>
              </a:ext>
            </a:extLst>
          </p:cNvPr>
          <p:cNvSpPr/>
          <p:nvPr/>
        </p:nvSpPr>
        <p:spPr>
          <a:xfrm>
            <a:off x="6719875" y="4875643"/>
            <a:ext cx="1036320" cy="10363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1FBBF96-64DD-4E8A-8F0A-64F3F3997554}"/>
              </a:ext>
            </a:extLst>
          </p:cNvPr>
          <p:cNvSpPr/>
          <p:nvPr/>
        </p:nvSpPr>
        <p:spPr>
          <a:xfrm>
            <a:off x="9140913" y="4875643"/>
            <a:ext cx="1036320" cy="103632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BE96676-3F95-4A96-80FF-43C907F66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00803" y="5098645"/>
            <a:ext cx="590312" cy="59031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F21D18D7-32DD-482B-A0D0-97020DE00A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21841" y="5098646"/>
            <a:ext cx="590312" cy="590312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C5A70779-1151-4CFE-9245-830CCF8521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942879" y="5098645"/>
            <a:ext cx="590312" cy="590312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242801F4-ACAA-405A-869B-C2C24167D7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363917" y="5098647"/>
            <a:ext cx="590312" cy="590312"/>
          </a:xfrm>
          <a:prstGeom prst="rect">
            <a:avLst/>
          </a:prstGeom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A13F02C5-D91C-41C8-A768-087FD6AD5394}"/>
              </a:ext>
            </a:extLst>
          </p:cNvPr>
          <p:cNvSpPr/>
          <p:nvPr/>
        </p:nvSpPr>
        <p:spPr>
          <a:xfrm rot="16200000">
            <a:off x="-2115012" y="3313252"/>
            <a:ext cx="4461521" cy="2314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2693E34A-F2A7-4E9A-9A78-F0DE68BFAC43}"/>
              </a:ext>
            </a:extLst>
          </p:cNvPr>
          <p:cNvSpPr/>
          <p:nvPr/>
        </p:nvSpPr>
        <p:spPr>
          <a:xfrm rot="16200000">
            <a:off x="9845491" y="3313250"/>
            <a:ext cx="4461521" cy="2314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06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8BBE98-C600-4365-BA25-C9F6FC7D7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Комп’ютерні та периферійні пристрої</a:t>
            </a:r>
            <a:endParaRPr lang="ru-RU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A52FBBD0-044C-749B-30E1-4C7D78105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4624" y="135675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E5DB2E82-91E7-EB4C-5A45-F128FE4CE58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180" y="1430384"/>
          <a:ext cx="10589621" cy="45879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2" imgW="8130646" imgH="3520346" progId="Visio.Drawing.15">
                  <p:embed/>
                </p:oleObj>
              </mc:Choice>
              <mc:Fallback>
                <p:oleObj name="Visio" r:id="rId2" imgW="8130646" imgH="3520346" progId="Visio.Drawing.15">
                  <p:embed/>
                  <p:pic>
                    <p:nvPicPr>
                      <p:cNvPr id="5" name="Объект 4">
                        <a:extLst>
                          <a:ext uri="{FF2B5EF4-FFF2-40B4-BE49-F238E27FC236}">
                            <a16:creationId xmlns:a16="http://schemas.microsoft.com/office/drawing/2014/main" id="{E5DB2E82-91E7-EB4C-5A45-F128FE4CE58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180" y="1430384"/>
                        <a:ext cx="10589621" cy="45879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226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F97BFB-8285-4A7D-B788-957C35962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Структура фон-</a:t>
            </a:r>
            <a:r>
              <a:rPr lang="ru-RU" dirty="0" err="1"/>
              <a:t>нейманівської</a:t>
            </a:r>
            <a:r>
              <a:rPr lang="ru-RU" dirty="0"/>
              <a:t> </a:t>
            </a:r>
            <a:r>
              <a:rPr lang="ru-RU" dirty="0" err="1"/>
              <a:t>архітектури</a:t>
            </a:r>
            <a:endParaRPr lang="ru-RU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BFF9761-75C4-8031-C0BF-0DFA0663C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95" y="1690691"/>
            <a:ext cx="1898190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390E8FE2-2912-BF1C-0B66-AEA1D5FF7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4984" y="1771206"/>
            <a:ext cx="7061620" cy="3315588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9EC472F6-45C8-42B0-82F1-2AC0A3B9A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4" y="1736411"/>
            <a:ext cx="4207096" cy="4219425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Основними компонентами цієї архітектури є: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uk-U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Процесор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виконує обчислення та керує всією системою.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uk-U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Пам’ять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зберігає програми й дані.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uk-U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Пристрої введення/виведення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забезпечують обмін інформацією між комп’ютером і зовнішнім середовищем.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uk-U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Системна шина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передає дані між цими компонентами.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51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F97BFB-8285-4A7D-B788-957C35962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Порівняння</a:t>
            </a:r>
            <a:r>
              <a:rPr lang="ru-RU" dirty="0"/>
              <a:t> фон-</a:t>
            </a:r>
            <a:r>
              <a:rPr lang="ru-RU" dirty="0" err="1"/>
              <a:t>нейманівської</a:t>
            </a:r>
            <a:r>
              <a:rPr lang="ru-RU" dirty="0"/>
              <a:t> та </a:t>
            </a:r>
            <a:r>
              <a:rPr lang="ru-RU" dirty="0" err="1"/>
              <a:t>гарвардської</a:t>
            </a:r>
            <a:r>
              <a:rPr lang="ru-RU" dirty="0"/>
              <a:t> архітектур.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C472F6-45C8-42B0-82F1-2AC0A3B9A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3" y="1574803"/>
            <a:ext cx="11061700" cy="5092700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BFF9761-75C4-8031-C0BF-0DFA0663C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95" y="1690691"/>
            <a:ext cx="1898190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9A9AFB5E-9997-343D-F46A-91145977FA2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06296" y="1690692"/>
          <a:ext cx="10965205" cy="4413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2" imgW="7324824" imgH="2933621" progId="Visio.Drawing.15">
                  <p:embed/>
                </p:oleObj>
              </mc:Choice>
              <mc:Fallback>
                <p:oleObj name="Visio" r:id="rId2" imgW="7324824" imgH="2933621" progId="Visio.Drawing.15">
                  <p:embed/>
                  <p:pic>
                    <p:nvPicPr>
                      <p:cNvPr id="5" name="Объект 4">
                        <a:extLst>
                          <a:ext uri="{FF2B5EF4-FFF2-40B4-BE49-F238E27FC236}">
                            <a16:creationId xmlns:a16="http://schemas.microsoft.com/office/drawing/2014/main" id="{9A9AFB5E-9997-343D-F46A-91145977FA2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6296" y="1690692"/>
                        <a:ext cx="10965205" cy="44138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056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F97BFB-8285-4A7D-B788-957C35962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Системи</a:t>
            </a:r>
            <a:r>
              <a:rPr lang="ru-RU" dirty="0"/>
              <a:t> </a:t>
            </a:r>
            <a:r>
              <a:rPr lang="ru-RU" dirty="0" err="1"/>
              <a:t>числення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C472F6-45C8-42B0-82F1-2AC0A3B9A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3" y="1574803"/>
            <a:ext cx="11061700" cy="50927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числення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сукупність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правил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запису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оперування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числами. Вона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визначає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яким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чином числа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представляються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інтерпретуються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письмовій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цифровій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формі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Системи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числення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бувають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позиційними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непозиційними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Непозиційні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СЧ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цифри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залежить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місця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числі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Позиційні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СЧ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цифри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залежить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позиції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записі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Єгипетська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СЧ (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близько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3000 р. до н. е.):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1– вертикальна риска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–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підкова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дуга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 –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спіраль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моток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мотузки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1000 – лотос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10000 –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вказівний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палець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100000 –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пуголовок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жаба)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1000000 –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людина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піднятими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руками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Головний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недолік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непозиційних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систем –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їхня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складність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виконанні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арифметичних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операцій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Додавання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множення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ділення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таких системах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громіздким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незручним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BFF9761-75C4-8031-C0BF-0DFA0663C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95" y="1690691"/>
            <a:ext cx="1898190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0689C2-A58D-B72D-4813-A8FF2AE14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0419" y="4187669"/>
            <a:ext cx="6973273" cy="109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73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F97BFB-8285-4A7D-B788-957C35962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Системи</a:t>
            </a:r>
            <a:r>
              <a:rPr lang="ru-RU" dirty="0"/>
              <a:t> </a:t>
            </a:r>
            <a:r>
              <a:rPr lang="ru-RU" dirty="0" err="1"/>
              <a:t>числення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9EC472F6-45C8-42B0-82F1-2AC0A3B9AEB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603" y="1574803"/>
                <a:ext cx="11061700" cy="5092700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800" b="1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Позиційна</a:t>
                </a:r>
                <a:r>
                  <a:rPr lang="ru-RU" sz="1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система </a:t>
                </a:r>
                <a:r>
                  <a:rPr lang="ru-RU" sz="1800" b="1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числення</a:t>
                </a:r>
                <a:r>
                  <a:rPr lang="ru-RU" sz="1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це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спосіб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чисел, у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якому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значення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цифри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визначається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не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лише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її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самим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значенням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а й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позицією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Кожна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позиція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відповідає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певному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ступеню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основи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системи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Основа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системи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кількість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різних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цифр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або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символів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можуть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бути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використані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для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одного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числа. Так у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десятковій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системі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(основа 10)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дозволеними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є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цифри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 до 9.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Виведемо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загальну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формулу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позиційного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числа. Число у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позиційній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системі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 основою b (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наприклад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b=10 для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десяткової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системи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можна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записати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так: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𝑁</m:t>
                      </m:r>
                      <m:r>
                        <a:rPr lang="ru-RU" sz="24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b>
                      </m:sSub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p>
                      </m:sSup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𝑘</m:t>
                          </m:r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sub>
                      </m:sSub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𝑘</m:t>
                          </m:r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sup>
                      </m:sSup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⋯</m:t>
                      </m:r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sub>
                      </m:sSub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sup>
                      </m:sSup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sub>
                      </m:sSub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sup>
                      </m:sSup>
                      <m:r>
                        <a:rPr lang="ru-RU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+…,</m:t>
                      </m:r>
                    </m:oMath>
                  </m:oMathPara>
                </a14:m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800" i="1" dirty="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1800" i="1" dirty="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  <m:sub>
                        <m:r>
                          <a:rPr lang="ru-RU" sz="1800" i="1" dirty="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цифра на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позиції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ru-RU" sz="18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𝑖</m:t>
                    </m:r>
                  </m:oMath>
                </a14:m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ru-RU" sz="18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𝑏</m:t>
                    </m:r>
                  </m:oMath>
                </a14:m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основа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системи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степінь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може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бути як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додатнім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числом (для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цілої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частини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), так і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від’ємним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(для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дробової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частини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GB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9EC472F6-45C8-42B0-82F1-2AC0A3B9AEB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3" y="1574803"/>
                <a:ext cx="11061700" cy="5092700"/>
              </a:xfrm>
              <a:blipFill>
                <a:blip r:embed="rId2"/>
                <a:stretch>
                  <a:fillRect l="-331" t="-47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2">
            <a:extLst>
              <a:ext uri="{FF2B5EF4-FFF2-40B4-BE49-F238E27FC236}">
                <a16:creationId xmlns:a16="http://schemas.microsoft.com/office/drawing/2014/main" id="{EBFF9761-75C4-8031-C0BF-0DFA0663C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95" y="1690691"/>
            <a:ext cx="1898190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10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7F8E3F-E8E0-4AB4-AB34-73120D3EB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Десяткова система числення (</a:t>
            </a:r>
            <a:r>
              <a:rPr lang="en-US" dirty="0"/>
              <a:t>decimal)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4A65A21-F54E-4C4D-A8E7-8831F77CD1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205" y="1460310"/>
            <a:ext cx="11232107" cy="4716653"/>
          </a:xfrm>
        </p:spPr>
        <p:txBody>
          <a:bodyPr>
            <a:normAutofit/>
          </a:bodyPr>
          <a:lstStyle/>
          <a:p>
            <a:r>
              <a:rPr lang="uk-UA" sz="2400" dirty="0"/>
              <a:t>Використовує десять арабських цифр: 0, 1, 2, 3, 4, 5, 6, 7, 8, 9.</a:t>
            </a:r>
          </a:p>
          <a:p>
            <a:r>
              <a:rPr lang="en-US" sz="2400" dirty="0"/>
              <a:t>N-</a:t>
            </a:r>
            <a:r>
              <a:rPr lang="ru-RU" sz="2400" dirty="0" err="1"/>
              <a:t>розрядне</a:t>
            </a:r>
            <a:r>
              <a:rPr lang="ru-RU" sz="2400" dirty="0"/>
              <a:t> </a:t>
            </a:r>
            <a:r>
              <a:rPr lang="ru-RU" sz="2400" dirty="0" err="1"/>
              <a:t>десяткове</a:t>
            </a:r>
            <a:r>
              <a:rPr lang="ru-RU" sz="2400" dirty="0"/>
              <a:t> число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представляти</a:t>
            </a:r>
            <a:r>
              <a:rPr lang="ru-RU" sz="2400" dirty="0"/>
              <a:t> одну з 10</a:t>
            </a:r>
            <a:r>
              <a:rPr lang="en-US" sz="2400" baseline="30000" dirty="0"/>
              <a:t>N</a:t>
            </a:r>
            <a:r>
              <a:rPr lang="en-US" sz="2400" dirty="0"/>
              <a:t> </a:t>
            </a:r>
            <a:r>
              <a:rPr lang="ru-RU" sz="2400" dirty="0" err="1"/>
              <a:t>цифрових</a:t>
            </a:r>
            <a:r>
              <a:rPr lang="ru-RU" sz="2400" dirty="0"/>
              <a:t> </a:t>
            </a:r>
            <a:r>
              <a:rPr lang="ru-RU" sz="2400" dirty="0" err="1"/>
              <a:t>комбінацій</a:t>
            </a:r>
            <a:r>
              <a:rPr lang="ru-RU" sz="2400" dirty="0"/>
              <a:t>: 0, 1, 2, 3, … 10</a:t>
            </a:r>
            <a:r>
              <a:rPr lang="en-US" sz="2400" baseline="30000" dirty="0"/>
              <a:t>N</a:t>
            </a:r>
            <a:r>
              <a:rPr lang="en-US" sz="2400" dirty="0"/>
              <a:t> − 1.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називається</a:t>
            </a:r>
            <a:r>
              <a:rPr lang="ru-RU" sz="2400" dirty="0"/>
              <a:t> </a:t>
            </a:r>
            <a:r>
              <a:rPr lang="ru-RU" sz="2400" dirty="0" err="1"/>
              <a:t>діапазоном</a:t>
            </a:r>
            <a:r>
              <a:rPr lang="ru-RU" sz="2400" dirty="0"/>
              <a:t> </a:t>
            </a:r>
            <a:r>
              <a:rPr lang="en-US" sz="2400" dirty="0"/>
              <a:t>N-</a:t>
            </a:r>
            <a:r>
              <a:rPr lang="ru-RU" sz="2400" dirty="0" err="1"/>
              <a:t>розрядного</a:t>
            </a:r>
            <a:r>
              <a:rPr lang="ru-RU" sz="2400" dirty="0"/>
              <a:t> числа. </a:t>
            </a:r>
            <a:r>
              <a:rPr lang="ru-RU" sz="2400" dirty="0" err="1"/>
              <a:t>Десяткове</a:t>
            </a:r>
            <a:r>
              <a:rPr lang="ru-RU" sz="2400" dirty="0"/>
              <a:t> число,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складається</a:t>
            </a:r>
            <a:r>
              <a:rPr lang="ru-RU" sz="2400" dirty="0"/>
              <a:t> з </a:t>
            </a:r>
            <a:r>
              <a:rPr lang="ru-RU" sz="2400" dirty="0" err="1"/>
              <a:t>трьох</a:t>
            </a:r>
            <a:r>
              <a:rPr lang="ru-RU" sz="2400" dirty="0"/>
              <a:t> цифр (</a:t>
            </a:r>
            <a:r>
              <a:rPr lang="ru-RU" sz="2400" dirty="0" err="1"/>
              <a:t>розрядів</a:t>
            </a:r>
            <a:r>
              <a:rPr lang="ru-RU" sz="2400" dirty="0"/>
              <a:t>), </a:t>
            </a:r>
            <a:r>
              <a:rPr lang="ru-RU" sz="2400" dirty="0" err="1"/>
              <a:t>наприклад</a:t>
            </a:r>
            <a:r>
              <a:rPr lang="ru-RU" sz="2400" dirty="0"/>
              <a:t>, становить одну з 10</a:t>
            </a:r>
            <a:r>
              <a:rPr lang="ru-RU" sz="2400" baseline="30000" dirty="0"/>
              <a:t>3</a:t>
            </a:r>
            <a:r>
              <a:rPr lang="ru-RU" sz="2400" dirty="0"/>
              <a:t>=1000 </a:t>
            </a:r>
            <a:r>
              <a:rPr lang="ru-RU" sz="2400" dirty="0" err="1"/>
              <a:t>можливих</a:t>
            </a:r>
            <a:r>
              <a:rPr lang="ru-RU" sz="2400" dirty="0"/>
              <a:t> </a:t>
            </a:r>
            <a:r>
              <a:rPr lang="ru-RU" sz="2400" dirty="0" err="1"/>
              <a:t>цифрових</a:t>
            </a:r>
            <a:r>
              <a:rPr lang="ru-RU" sz="2400" dirty="0"/>
              <a:t> </a:t>
            </a:r>
            <a:r>
              <a:rPr lang="ru-RU" sz="2400" dirty="0" err="1"/>
              <a:t>комбінацій</a:t>
            </a:r>
            <a:r>
              <a:rPr lang="ru-RU" sz="2400" dirty="0"/>
              <a:t> в </a:t>
            </a:r>
            <a:r>
              <a:rPr lang="ru-RU" sz="2400" dirty="0" err="1"/>
              <a:t>діапазоні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0 до 999.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F16BAE3-8E7F-44EE-AB85-2997A00B6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263338"/>
            <a:ext cx="9257143" cy="3361905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005E27E0-27F6-4867-9C4A-7BAAA2FE3B5C}"/>
              </a:ext>
            </a:extLst>
          </p:cNvPr>
          <p:cNvSpPr txBox="1">
            <a:spLocks/>
          </p:cNvSpPr>
          <p:nvPr/>
        </p:nvSpPr>
        <p:spPr>
          <a:xfrm>
            <a:off x="3631474" y="3429001"/>
            <a:ext cx="7722326" cy="2266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/>
              <a:t>Розглянемо десяткове число 9742</a:t>
            </a:r>
            <a:r>
              <a:rPr lang="uk-UA" sz="2400" baseline="-25000" dirty="0"/>
              <a:t>10</a:t>
            </a:r>
            <a:r>
              <a:rPr lang="uk-UA" sz="2400" dirty="0"/>
              <a:t> :</a:t>
            </a:r>
            <a:endParaRPr lang="ru-RU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85443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6C9D48-045A-4C65-9E90-35C8B722F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Двійкова система числення</a:t>
            </a:r>
            <a:r>
              <a:rPr lang="en-US" dirty="0"/>
              <a:t> (binary)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D38862-6312-4E82-AFC9-244408FCA1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err="1"/>
              <a:t>Одиночний</a:t>
            </a:r>
            <a:r>
              <a:rPr lang="ru-RU" sz="2400" dirty="0"/>
              <a:t> </a:t>
            </a:r>
            <a:r>
              <a:rPr lang="ru-RU" sz="2400" dirty="0" err="1"/>
              <a:t>біт</a:t>
            </a:r>
            <a:r>
              <a:rPr lang="ru-RU" sz="2400" dirty="0"/>
              <a:t> 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nary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digi</a:t>
            </a: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 - BIT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набувати</a:t>
            </a:r>
            <a:r>
              <a:rPr lang="ru-RU" sz="2400" dirty="0"/>
              <a:t> </a:t>
            </a:r>
            <a:r>
              <a:rPr lang="ru-RU" sz="2400" dirty="0" err="1"/>
              <a:t>одне</a:t>
            </a:r>
            <a:r>
              <a:rPr lang="ru-RU" sz="2400" dirty="0"/>
              <a:t> з </a:t>
            </a:r>
            <a:r>
              <a:rPr lang="ru-RU" sz="2400" dirty="0" err="1"/>
              <a:t>двох</a:t>
            </a:r>
            <a:r>
              <a:rPr lang="ru-RU" sz="2400" dirty="0"/>
              <a:t> </a:t>
            </a:r>
            <a:r>
              <a:rPr lang="ru-RU" sz="2400" dirty="0" err="1"/>
              <a:t>значень</a:t>
            </a:r>
            <a:r>
              <a:rPr lang="ru-RU" sz="2400" dirty="0"/>
              <a:t>, 0 </a:t>
            </a:r>
            <a:r>
              <a:rPr lang="ru-RU" sz="2400" dirty="0" err="1"/>
              <a:t>або</a:t>
            </a:r>
            <a:r>
              <a:rPr lang="ru-RU" sz="2400" dirty="0"/>
              <a:t> 1.</a:t>
            </a:r>
          </a:p>
          <a:p>
            <a:r>
              <a:rPr lang="ru-RU" sz="2400" dirty="0"/>
              <a:t>У </a:t>
            </a:r>
            <a:r>
              <a:rPr lang="ru-RU" sz="2400" dirty="0" err="1"/>
              <a:t>двійковому</a:t>
            </a:r>
            <a:r>
              <a:rPr lang="ru-RU" sz="2400" dirty="0"/>
              <a:t> </a:t>
            </a:r>
            <a:r>
              <a:rPr lang="ru-RU" sz="2400" dirty="0" err="1"/>
              <a:t>числі</a:t>
            </a:r>
            <a:r>
              <a:rPr lang="ru-RU" sz="2400" dirty="0"/>
              <a:t> «вага» </a:t>
            </a:r>
            <a:r>
              <a:rPr lang="ru-RU" sz="2400" dirty="0" err="1"/>
              <a:t>кожної</a:t>
            </a:r>
            <a:r>
              <a:rPr lang="ru-RU" sz="2400" dirty="0"/>
              <a:t> </a:t>
            </a:r>
            <a:r>
              <a:rPr lang="ru-RU" sz="2400" dirty="0" err="1"/>
              <a:t>позиції</a:t>
            </a:r>
            <a:r>
              <a:rPr lang="ru-RU" sz="2400" dirty="0"/>
              <a:t> </a:t>
            </a:r>
            <a:r>
              <a:rPr lang="ru-RU" sz="2400" dirty="0" err="1"/>
              <a:t>збільшується</a:t>
            </a:r>
            <a:r>
              <a:rPr lang="ru-RU" sz="2400" dirty="0"/>
              <a:t> (так само, як і в </a:t>
            </a:r>
            <a:r>
              <a:rPr lang="ru-RU" sz="2400" dirty="0" err="1"/>
              <a:t>десятковому</a:t>
            </a:r>
            <a:r>
              <a:rPr lang="ru-RU" sz="2400" dirty="0"/>
              <a:t> – справа </a:t>
            </a:r>
            <a:r>
              <a:rPr lang="ru-RU" sz="2400" dirty="0" err="1"/>
              <a:t>наліво</a:t>
            </a:r>
            <a:r>
              <a:rPr lang="ru-RU" sz="2400" dirty="0"/>
              <a:t>) </a:t>
            </a:r>
            <a:r>
              <a:rPr lang="ru-RU" sz="2400" dirty="0" err="1"/>
              <a:t>наступним</a:t>
            </a:r>
            <a:r>
              <a:rPr lang="ru-RU" sz="2400" dirty="0"/>
              <a:t> чином: 1, 2, 4, 8, 16, 32, 64, 128, 256, 512, 1024, 2048, 4096, 8192, 16384, 32768, 65536 і т.д.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A1466F5-FD2A-434B-8A8F-BE92505A2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169" y="3429000"/>
            <a:ext cx="11236015" cy="2756898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23369A5A-112F-4786-922C-C7A4D68CFB6E}"/>
              </a:ext>
            </a:extLst>
          </p:cNvPr>
          <p:cNvSpPr txBox="1">
            <a:spLocks/>
          </p:cNvSpPr>
          <p:nvPr/>
        </p:nvSpPr>
        <p:spPr>
          <a:xfrm>
            <a:off x="3931920" y="3429001"/>
            <a:ext cx="7421880" cy="2266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/>
              <a:t>Розглянемо двійкове число 10110</a:t>
            </a:r>
            <a:r>
              <a:rPr lang="uk-UA" sz="2400" baseline="-25000" dirty="0"/>
              <a:t>2</a:t>
            </a:r>
            <a:r>
              <a:rPr lang="uk-UA" sz="2400" dirty="0"/>
              <a:t> :</a:t>
            </a:r>
            <a:endParaRPr lang="ru-RU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292187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AA81F8-D511-48B2-8208-911449959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04A819F9-6604-42F1-88D5-3F2F3F0228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2708122"/>
              </p:ext>
            </p:extLst>
          </p:nvPr>
        </p:nvGraphicFramePr>
        <p:xfrm>
          <a:off x="349318" y="365125"/>
          <a:ext cx="4778495" cy="5697736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888310">
                  <a:extLst>
                    <a:ext uri="{9D8B030D-6E8A-4147-A177-3AD203B41FA5}">
                      <a16:colId xmlns:a16="http://schemas.microsoft.com/office/drawing/2014/main" val="957689494"/>
                    </a:ext>
                  </a:extLst>
                </a:gridCol>
                <a:gridCol w="888310">
                  <a:extLst>
                    <a:ext uri="{9D8B030D-6E8A-4147-A177-3AD203B41FA5}">
                      <a16:colId xmlns:a16="http://schemas.microsoft.com/office/drawing/2014/main" val="4288225797"/>
                    </a:ext>
                  </a:extLst>
                </a:gridCol>
                <a:gridCol w="888310">
                  <a:extLst>
                    <a:ext uri="{9D8B030D-6E8A-4147-A177-3AD203B41FA5}">
                      <a16:colId xmlns:a16="http://schemas.microsoft.com/office/drawing/2014/main" val="3898861199"/>
                    </a:ext>
                  </a:extLst>
                </a:gridCol>
                <a:gridCol w="888310">
                  <a:extLst>
                    <a:ext uri="{9D8B030D-6E8A-4147-A177-3AD203B41FA5}">
                      <a16:colId xmlns:a16="http://schemas.microsoft.com/office/drawing/2014/main" val="3146131990"/>
                    </a:ext>
                  </a:extLst>
                </a:gridCol>
                <a:gridCol w="1225255">
                  <a:extLst>
                    <a:ext uri="{9D8B030D-6E8A-4147-A177-3AD203B41FA5}">
                      <a16:colId xmlns:a16="http://schemas.microsoft.com/office/drawing/2014/main" val="1908679378"/>
                    </a:ext>
                  </a:extLst>
                </a:gridCol>
              </a:tblGrid>
              <a:tr h="7254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FFFFFF"/>
                          </a:solidFill>
                          <a:effectLst/>
                        </a:rPr>
                        <a:t>1-бітні двійкові числа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FFFFFF"/>
                          </a:solidFill>
                          <a:effectLst/>
                        </a:rPr>
                        <a:t>2-бітові двійкові числа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FFFFFF"/>
                          </a:solidFill>
                          <a:effectLst/>
                        </a:rPr>
                        <a:t>3-бітові двійкові числа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FFFFFF"/>
                          </a:solidFill>
                          <a:effectLst/>
                        </a:rPr>
                        <a:t>4-бітові двійкові числа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FFFFFF"/>
                          </a:solidFill>
                          <a:effectLst/>
                        </a:rPr>
                        <a:t>Десяткові еквіваленти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03569130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b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000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0000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56330547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b="0" dirty="0">
                          <a:effectLst/>
                        </a:rPr>
                        <a:t>1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01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001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0001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18083273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010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0010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4937866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11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011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0011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14715017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100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0100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29575676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101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0101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33305420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110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0110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32265131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111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0111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41881316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1000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88846909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1001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58754790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1010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33931843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1011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11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1246851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1100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12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077199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1101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5425576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</a:rPr>
                        <a:t>1110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</a:rPr>
                        <a:t>14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72176402"/>
                  </a:ext>
                </a:extLst>
              </a:tr>
              <a:tr h="307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1111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600" dirty="0">
                          <a:effectLst/>
                        </a:rPr>
                        <a:t>15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5471105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8C8A408-6095-42C1-A8A2-2A0EA3BF15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292691"/>
              </p:ext>
            </p:extLst>
          </p:nvPr>
        </p:nvGraphicFramePr>
        <p:xfrm>
          <a:off x="5405718" y="365125"/>
          <a:ext cx="6436965" cy="612775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076260">
                  <a:extLst>
                    <a:ext uri="{9D8B030D-6E8A-4147-A177-3AD203B41FA5}">
                      <a16:colId xmlns:a16="http://schemas.microsoft.com/office/drawing/2014/main" val="2689549639"/>
                    </a:ext>
                  </a:extLst>
                </a:gridCol>
                <a:gridCol w="2583798">
                  <a:extLst>
                    <a:ext uri="{9D8B030D-6E8A-4147-A177-3AD203B41FA5}">
                      <a16:colId xmlns:a16="http://schemas.microsoft.com/office/drawing/2014/main" val="1592604010"/>
                    </a:ext>
                  </a:extLst>
                </a:gridCol>
                <a:gridCol w="2776907">
                  <a:extLst>
                    <a:ext uri="{9D8B030D-6E8A-4147-A177-3AD203B41FA5}">
                      <a16:colId xmlns:a16="http://schemas.microsoft.com/office/drawing/2014/main" val="654613012"/>
                    </a:ext>
                  </a:extLst>
                </a:gridCol>
              </a:tblGrid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 err="1">
                          <a:effectLst/>
                        </a:rPr>
                        <a:t>Ступінь</a:t>
                      </a:r>
                      <a:r>
                        <a:rPr lang="ru-RU" sz="1600" dirty="0">
                          <a:effectLst/>
                        </a:rPr>
                        <a:t> 2</a:t>
                      </a:r>
                      <a:r>
                        <a:rPr lang="ru-RU" sz="1600" baseline="30000" dirty="0">
                          <a:effectLst/>
                        </a:rPr>
                        <a:t>х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 err="1">
                          <a:effectLst/>
                        </a:rPr>
                        <a:t>Кількість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біт</a:t>
                      </a:r>
                      <a:r>
                        <a:rPr lang="ru-RU" sz="1600" dirty="0">
                          <a:effectLst/>
                        </a:rPr>
                        <a:t> (</a:t>
                      </a:r>
                      <a:r>
                        <a:rPr lang="ru-RU" sz="1600" dirty="0" err="1">
                          <a:effectLst/>
                        </a:rPr>
                        <a:t>знаків</a:t>
                      </a:r>
                      <a:r>
                        <a:rPr lang="ru-RU" sz="1600" dirty="0">
                          <a:effectLst/>
                        </a:rPr>
                        <a:t>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Діапазон значень (min ÷ max)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5529592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 (x)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 (0 ÷ 1)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80144770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1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 (xx)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4 (0 ÷ 3)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73879446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2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3 (xxx)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8 (0 ÷ 7)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97432030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3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4 (xxxx)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16 (0 ÷ 15)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7957110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4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5 (x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32 (0 ÷ 31)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37534665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5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6 (xx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64 (0 ÷ 63)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2017819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6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7 (xxx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128 (0 ÷ 127)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44599655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7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8 (xxxx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256 (0 ÷ 255)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35422849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8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9 (x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512 (0 ÷ 511)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22775745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9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10 (xx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1 024 (0 ÷ 1023)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88591886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10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11 (xxx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2 048 (0 ÷ 2047)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1991405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11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12 (xxxx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4 096 (0 ÷ 4095)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86534133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12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13 (x xxxx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8 192 (0 ÷ 8191)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53309353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13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14 (xx xxxx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16 384 (0 ÷ 16383)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477825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14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15 (xxx xxxx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32 768 (0 ÷ 32767)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14497839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15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16 (xxxx xxxx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65 536 (0 ÷ 65535)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49644034"/>
                  </a:ext>
                </a:extLst>
              </a:tr>
              <a:tr h="340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ru-RU" sz="1600" baseline="30000">
                          <a:effectLst/>
                        </a:rPr>
                        <a:t>16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17 (x xxxx xxxx xxxx xxxx)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131 072 (0 ÷ 131071)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292051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882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EC60EF-1201-4ECC-846F-1BDB4ECB1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501" y="365125"/>
            <a:ext cx="11591499" cy="1325563"/>
          </a:xfrm>
        </p:spPr>
        <p:txBody>
          <a:bodyPr/>
          <a:lstStyle/>
          <a:p>
            <a:r>
              <a:rPr lang="uk-UA" dirty="0" err="1"/>
              <a:t>Вісімкова</a:t>
            </a:r>
            <a:r>
              <a:rPr lang="uk-UA" dirty="0"/>
              <a:t> система числення (</a:t>
            </a:r>
            <a:r>
              <a:rPr lang="en-US" dirty="0"/>
              <a:t>octal</a:t>
            </a:r>
            <a:r>
              <a:rPr lang="uk-UA" dirty="0"/>
              <a:t>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E0E07A-BEF4-4B8C-803C-4719CBF50C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9"/>
            <a:ext cx="10885227" cy="2768116"/>
          </a:xfrm>
        </p:spPr>
        <p:txBody>
          <a:bodyPr>
            <a:normAutofit/>
          </a:bodyPr>
          <a:lstStyle/>
          <a:p>
            <a:r>
              <a:rPr lang="ru-RU" sz="2400" dirty="0"/>
              <a:t>Для </a:t>
            </a:r>
            <a:r>
              <a:rPr lang="ru-RU" sz="2400" dirty="0" err="1"/>
              <a:t>запису</a:t>
            </a:r>
            <a:r>
              <a:rPr lang="ru-RU" sz="2400" dirty="0"/>
              <a:t> </a:t>
            </a:r>
            <a:r>
              <a:rPr lang="uk-UA" sz="2400" dirty="0"/>
              <a:t>вісім</a:t>
            </a:r>
            <a:r>
              <a:rPr lang="ru-RU" sz="2400" dirty="0" err="1"/>
              <a:t>кових</a:t>
            </a:r>
            <a:r>
              <a:rPr lang="ru-RU" sz="2400" dirty="0"/>
              <a:t> чисел </a:t>
            </a:r>
            <a:r>
              <a:rPr lang="ru-RU" sz="2400" dirty="0" err="1"/>
              <a:t>використовуються</a:t>
            </a:r>
            <a:r>
              <a:rPr lang="ru-RU" sz="2400" dirty="0"/>
              <a:t> </a:t>
            </a:r>
            <a:r>
              <a:rPr lang="ru-RU" sz="2400" dirty="0" err="1"/>
              <a:t>цифри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0 до </a:t>
            </a:r>
            <a:r>
              <a:rPr lang="en-US" sz="2400" dirty="0"/>
              <a:t>7</a:t>
            </a:r>
            <a:r>
              <a:rPr lang="ru-RU" sz="2400" dirty="0"/>
              <a:t>.</a:t>
            </a:r>
          </a:p>
          <a:p>
            <a:r>
              <a:rPr lang="ru-RU" sz="2400" dirty="0"/>
              <a:t>У </a:t>
            </a:r>
            <a:r>
              <a:rPr lang="ru-RU" sz="2400" dirty="0" err="1"/>
              <a:t>вісімковому</a:t>
            </a:r>
            <a:r>
              <a:rPr lang="ru-RU" sz="2400" dirty="0"/>
              <a:t> </a:t>
            </a:r>
            <a:r>
              <a:rPr lang="ru-RU" sz="2400" dirty="0" err="1"/>
              <a:t>числі</a:t>
            </a:r>
            <a:r>
              <a:rPr lang="ru-RU" sz="2400" dirty="0"/>
              <a:t> «вага» </a:t>
            </a:r>
            <a:r>
              <a:rPr lang="ru-RU" sz="2400" dirty="0" err="1"/>
              <a:t>кожної</a:t>
            </a:r>
            <a:r>
              <a:rPr lang="ru-RU" sz="2400" dirty="0"/>
              <a:t> </a:t>
            </a:r>
            <a:r>
              <a:rPr lang="ru-RU" sz="2400" dirty="0" err="1"/>
              <a:t>позиції</a:t>
            </a:r>
            <a:r>
              <a:rPr lang="ru-RU" sz="2400" dirty="0"/>
              <a:t> </a:t>
            </a:r>
            <a:r>
              <a:rPr lang="ru-RU" sz="2400" dirty="0" err="1"/>
              <a:t>змінюється</a:t>
            </a:r>
            <a:r>
              <a:rPr lang="ru-RU" sz="2400" dirty="0"/>
              <a:t> так: 1, 8, 8</a:t>
            </a:r>
            <a:r>
              <a:rPr lang="ru-RU" sz="2400" baseline="30000" dirty="0"/>
              <a:t>2</a:t>
            </a:r>
            <a:r>
              <a:rPr lang="ru-RU" sz="2400" dirty="0"/>
              <a:t> (</a:t>
            </a:r>
            <a:r>
              <a:rPr lang="ru-RU" sz="2400" dirty="0" err="1"/>
              <a:t>або</a:t>
            </a:r>
            <a:r>
              <a:rPr lang="ru-RU" sz="2400" dirty="0"/>
              <a:t> 64), 8</a:t>
            </a:r>
            <a:r>
              <a:rPr lang="ru-RU" sz="2400" baseline="30000" dirty="0"/>
              <a:t>3</a:t>
            </a:r>
            <a:r>
              <a:rPr lang="ru-RU" sz="2400" dirty="0"/>
              <a:t> (</a:t>
            </a:r>
            <a:r>
              <a:rPr lang="ru-RU" sz="2400" dirty="0" err="1"/>
              <a:t>або</a:t>
            </a:r>
            <a:r>
              <a:rPr lang="ru-RU" sz="2400" dirty="0"/>
              <a:t> 512), 8</a:t>
            </a:r>
            <a:r>
              <a:rPr lang="ru-RU" sz="2400" baseline="30000" dirty="0"/>
              <a:t>4</a:t>
            </a:r>
            <a:r>
              <a:rPr lang="ru-RU" sz="2400" dirty="0"/>
              <a:t> (</a:t>
            </a:r>
            <a:r>
              <a:rPr lang="ru-RU" sz="2400" dirty="0" err="1"/>
              <a:t>або</a:t>
            </a:r>
            <a:r>
              <a:rPr lang="ru-RU" sz="2400" dirty="0"/>
              <a:t> 4096) і т.д.</a:t>
            </a:r>
          </a:p>
          <a:p>
            <a:r>
              <a:rPr lang="ru-RU" sz="2400" dirty="0" err="1"/>
              <a:t>Кожна</a:t>
            </a:r>
            <a:r>
              <a:rPr lang="ru-RU" sz="2400" dirty="0"/>
              <a:t> </a:t>
            </a:r>
            <a:r>
              <a:rPr lang="ru-RU" sz="2400" dirty="0" err="1"/>
              <a:t>вісімкова</a:t>
            </a:r>
            <a:r>
              <a:rPr lang="ru-RU" sz="2400" dirty="0"/>
              <a:t> цифра прямо </a:t>
            </a:r>
            <a:r>
              <a:rPr lang="ru-RU" sz="2400" dirty="0" err="1"/>
              <a:t>відповідає</a:t>
            </a:r>
            <a:r>
              <a:rPr lang="ru-RU" sz="2400" dirty="0"/>
              <a:t> 3-розрядному </a:t>
            </a:r>
            <a:r>
              <a:rPr lang="ru-RU" sz="2400" dirty="0" err="1"/>
              <a:t>двійковому</a:t>
            </a:r>
            <a:r>
              <a:rPr lang="ru-RU" sz="2400" dirty="0"/>
              <a:t> числу. 3</a:t>
            </a:r>
            <a:r>
              <a:rPr lang="ru-RU" sz="2400" baseline="-25000" dirty="0"/>
              <a:t>8</a:t>
            </a:r>
            <a:r>
              <a:rPr lang="ru-RU" sz="2400" dirty="0"/>
              <a:t> = 011</a:t>
            </a:r>
            <a:r>
              <a:rPr lang="ru-RU" sz="2400" baseline="-25000" dirty="0"/>
              <a:t>2</a:t>
            </a:r>
            <a:r>
              <a:rPr lang="ru-RU" sz="2400" dirty="0"/>
              <a:t>, 5</a:t>
            </a:r>
            <a:r>
              <a:rPr lang="ru-RU" sz="2400" baseline="-25000" dirty="0"/>
              <a:t>8</a:t>
            </a:r>
            <a:r>
              <a:rPr lang="ru-RU" sz="2400" dirty="0"/>
              <a:t> = 101</a:t>
            </a:r>
            <a:r>
              <a:rPr lang="ru-RU" sz="2400" baseline="-25000" dirty="0"/>
              <a:t>2</a:t>
            </a:r>
            <a:r>
              <a:rPr lang="ru-RU" sz="2400" dirty="0"/>
              <a:t>, 7</a:t>
            </a:r>
            <a:r>
              <a:rPr lang="ru-RU" sz="2400" baseline="-25000" dirty="0"/>
              <a:t>8</a:t>
            </a:r>
            <a:r>
              <a:rPr lang="ru-RU" sz="2400" dirty="0"/>
              <a:t> = 111</a:t>
            </a:r>
            <a:r>
              <a:rPr lang="ru-RU" sz="2400" baseline="-25000" dirty="0"/>
              <a:t>2</a:t>
            </a:r>
            <a:r>
              <a:rPr lang="ru-RU" sz="2400" dirty="0"/>
              <a:t> та 1</a:t>
            </a:r>
            <a:r>
              <a:rPr lang="ru-RU" sz="2400" baseline="-25000" dirty="0"/>
              <a:t>8</a:t>
            </a:r>
            <a:r>
              <a:rPr lang="ru-RU" sz="2400" dirty="0"/>
              <a:t> = 001</a:t>
            </a:r>
            <a:r>
              <a:rPr lang="ru-RU" sz="2400" baseline="-25000" dirty="0"/>
              <a:t>2</a:t>
            </a:r>
            <a:r>
              <a:rPr lang="ru-RU" sz="2400" dirty="0"/>
              <a:t>,  так </a:t>
            </a:r>
            <a:r>
              <a:rPr lang="ru-RU" sz="2400" dirty="0" err="1"/>
              <a:t>що</a:t>
            </a:r>
            <a:r>
              <a:rPr lang="ru-RU" sz="2400" dirty="0"/>
              <a:t> 3571</a:t>
            </a:r>
            <a:r>
              <a:rPr lang="ru-RU" sz="2400" baseline="-25000" dirty="0"/>
              <a:t>8</a:t>
            </a:r>
            <a:r>
              <a:rPr lang="ru-RU" sz="2400" dirty="0"/>
              <a:t> = 011 101 111 001</a:t>
            </a:r>
            <a:r>
              <a:rPr lang="ru-RU" sz="2400" baseline="-25000" dirty="0"/>
              <a:t>2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5F1C284-F458-43AD-9F23-D01B6ED19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2504"/>
            <a:ext cx="9875910" cy="2970362"/>
          </a:xfrm>
          <a:prstGeom prst="rect">
            <a:avLst/>
          </a:prstGeom>
        </p:spPr>
      </p:pic>
      <p:sp>
        <p:nvSpPr>
          <p:cNvPr id="5" name="Объект 2">
            <a:extLst>
              <a:ext uri="{FF2B5EF4-FFF2-40B4-BE49-F238E27FC236}">
                <a16:creationId xmlns:a16="http://schemas.microsoft.com/office/drawing/2014/main" id="{E3B8E589-5AAE-432C-A821-0472ED206FEF}"/>
              </a:ext>
            </a:extLst>
          </p:cNvPr>
          <p:cNvSpPr txBox="1">
            <a:spLocks/>
          </p:cNvSpPr>
          <p:nvPr/>
        </p:nvSpPr>
        <p:spPr>
          <a:xfrm>
            <a:off x="3644537" y="3807824"/>
            <a:ext cx="7421880" cy="2266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/>
              <a:t>Розглянемо </a:t>
            </a:r>
            <a:r>
              <a:rPr lang="uk-UA" sz="2400" dirty="0" err="1"/>
              <a:t>вісімкове</a:t>
            </a:r>
            <a:r>
              <a:rPr lang="uk-UA" sz="2400" dirty="0"/>
              <a:t> число 3571</a:t>
            </a:r>
            <a:r>
              <a:rPr lang="uk-UA" sz="2400" baseline="-25000" dirty="0"/>
              <a:t>8</a:t>
            </a:r>
            <a:r>
              <a:rPr lang="uk-UA" sz="2400" dirty="0"/>
              <a:t> :</a:t>
            </a:r>
            <a:endParaRPr lang="ru-RU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395683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C4750A-03E1-4FE1-9111-46134B064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9510C1F-17B0-4995-A9D6-29E87E6CB8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1145221"/>
              </p:ext>
            </p:extLst>
          </p:nvPr>
        </p:nvGraphicFramePr>
        <p:xfrm>
          <a:off x="838198" y="365125"/>
          <a:ext cx="10515600" cy="6227998"/>
        </p:xfrm>
        <a:graphic>
          <a:graphicData uri="http://schemas.openxmlformats.org/drawingml/2006/table">
            <a:tbl>
              <a:tblPr firstRow="1" firstCol="1" bandRow="1"/>
              <a:tblGrid>
                <a:gridCol w="3505200">
                  <a:extLst>
                    <a:ext uri="{9D8B030D-6E8A-4147-A177-3AD203B41FA5}">
                      <a16:colId xmlns:a16="http://schemas.microsoft.com/office/drawing/2014/main" val="203388769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54266931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137133071"/>
                    </a:ext>
                  </a:extLst>
                </a:gridCol>
              </a:tblGrid>
              <a:tr h="3711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Вісімкові</a:t>
                      </a:r>
                      <a:r>
                        <a:rPr lang="uk-UA" sz="20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цифри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Десяткові еквіваленти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Двійковий еквівалент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65617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8834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6381094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64123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242396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881764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68173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03263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1401431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001 000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8570396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001 001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225092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001 010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925972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001 011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866449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128146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001 101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498993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2307190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001 111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081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920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EC60EF-1201-4ECC-846F-1BDB4ECB1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501" y="365125"/>
            <a:ext cx="11591499" cy="1325563"/>
          </a:xfrm>
        </p:spPr>
        <p:txBody>
          <a:bodyPr/>
          <a:lstStyle/>
          <a:p>
            <a:r>
              <a:rPr lang="uk-UA" dirty="0"/>
              <a:t>Шістнадцяткова система числення (</a:t>
            </a:r>
            <a:r>
              <a:rPr lang="en-US" dirty="0"/>
              <a:t>hexadecimal</a:t>
            </a:r>
            <a:r>
              <a:rPr lang="uk-UA" dirty="0"/>
              <a:t>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E0E07A-BEF4-4B8C-803C-4719CBF50C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23851"/>
            <a:ext cx="10885227" cy="3034954"/>
          </a:xfrm>
        </p:spPr>
        <p:txBody>
          <a:bodyPr>
            <a:normAutofit/>
          </a:bodyPr>
          <a:lstStyle/>
          <a:p>
            <a:r>
              <a:rPr lang="ru-RU" sz="2400" dirty="0"/>
              <a:t>Для </a:t>
            </a:r>
            <a:r>
              <a:rPr lang="ru-RU" sz="2400" dirty="0" err="1"/>
              <a:t>запису</a:t>
            </a:r>
            <a:r>
              <a:rPr lang="ru-RU" sz="2400" dirty="0"/>
              <a:t> </a:t>
            </a:r>
            <a:r>
              <a:rPr lang="ru-RU" sz="2400" dirty="0" err="1"/>
              <a:t>шістнадцяткових</a:t>
            </a:r>
            <a:r>
              <a:rPr lang="ru-RU" sz="2400" dirty="0"/>
              <a:t> чисел </a:t>
            </a:r>
            <a:r>
              <a:rPr lang="ru-RU" sz="2400" dirty="0" err="1"/>
              <a:t>використовуються</a:t>
            </a:r>
            <a:r>
              <a:rPr lang="ru-RU" sz="2400" dirty="0"/>
              <a:t> </a:t>
            </a:r>
            <a:r>
              <a:rPr lang="ru-RU" sz="2400" dirty="0" err="1"/>
              <a:t>цифри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0 до 9 та </a:t>
            </a:r>
            <a:r>
              <a:rPr lang="ru-RU" sz="2400" dirty="0" err="1"/>
              <a:t>літери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A до F.</a:t>
            </a:r>
          </a:p>
          <a:p>
            <a:r>
              <a:rPr lang="ru-RU" sz="2400" dirty="0"/>
              <a:t>У </a:t>
            </a:r>
            <a:r>
              <a:rPr lang="ru-RU" sz="2400" dirty="0" err="1"/>
              <a:t>шістнадцятковому</a:t>
            </a:r>
            <a:r>
              <a:rPr lang="ru-RU" sz="2400" dirty="0"/>
              <a:t> </a:t>
            </a:r>
            <a:r>
              <a:rPr lang="ru-RU" sz="2400" dirty="0" err="1"/>
              <a:t>числі</a:t>
            </a:r>
            <a:r>
              <a:rPr lang="ru-RU" sz="2400" dirty="0"/>
              <a:t> «вага» </a:t>
            </a:r>
            <a:r>
              <a:rPr lang="ru-RU" sz="2400" dirty="0" err="1"/>
              <a:t>кожної</a:t>
            </a:r>
            <a:r>
              <a:rPr lang="ru-RU" sz="2400" dirty="0"/>
              <a:t> </a:t>
            </a:r>
            <a:r>
              <a:rPr lang="ru-RU" sz="2400" dirty="0" err="1"/>
              <a:t>позиції</a:t>
            </a:r>
            <a:r>
              <a:rPr lang="ru-RU" sz="2400" dirty="0"/>
              <a:t> </a:t>
            </a:r>
            <a:r>
              <a:rPr lang="ru-RU" sz="2400" dirty="0" err="1"/>
              <a:t>змінюється</a:t>
            </a:r>
            <a:r>
              <a:rPr lang="ru-RU" sz="2400" dirty="0"/>
              <a:t> так: 1, 16, 16</a:t>
            </a:r>
            <a:r>
              <a:rPr lang="ru-RU" sz="2400" baseline="30000" dirty="0"/>
              <a:t>2</a:t>
            </a:r>
            <a:r>
              <a:rPr lang="ru-RU" sz="2400" dirty="0"/>
              <a:t> (</a:t>
            </a:r>
            <a:r>
              <a:rPr lang="ru-RU" sz="2400" dirty="0" err="1"/>
              <a:t>або</a:t>
            </a:r>
            <a:r>
              <a:rPr lang="ru-RU" sz="2400" dirty="0"/>
              <a:t> 256), 16</a:t>
            </a:r>
            <a:r>
              <a:rPr lang="ru-RU" sz="2400" baseline="30000" dirty="0"/>
              <a:t>3</a:t>
            </a:r>
            <a:r>
              <a:rPr lang="ru-RU" sz="2400" dirty="0"/>
              <a:t> (</a:t>
            </a:r>
            <a:r>
              <a:rPr lang="ru-RU" sz="2400" dirty="0" err="1"/>
              <a:t>або</a:t>
            </a:r>
            <a:r>
              <a:rPr lang="ru-RU" sz="2400" dirty="0"/>
              <a:t> 4096) і т.д.</a:t>
            </a:r>
          </a:p>
          <a:p>
            <a:r>
              <a:rPr lang="ru-RU" sz="2400" dirty="0" err="1"/>
              <a:t>Кожна</a:t>
            </a:r>
            <a:r>
              <a:rPr lang="ru-RU" sz="2400" dirty="0"/>
              <a:t> </a:t>
            </a:r>
            <a:r>
              <a:rPr lang="ru-RU" sz="2400" dirty="0" err="1"/>
              <a:t>шістнадцяткова</a:t>
            </a:r>
            <a:r>
              <a:rPr lang="ru-RU" sz="2400" dirty="0"/>
              <a:t> цифра прямо </a:t>
            </a:r>
            <a:r>
              <a:rPr lang="ru-RU" sz="2400" dirty="0" err="1"/>
              <a:t>відповідає</a:t>
            </a:r>
            <a:r>
              <a:rPr lang="ru-RU" sz="2400" dirty="0"/>
              <a:t> 4-розрядному </a:t>
            </a:r>
            <a:r>
              <a:rPr lang="ru-RU" sz="2400" dirty="0" err="1"/>
              <a:t>двійковому</a:t>
            </a:r>
            <a:r>
              <a:rPr lang="ru-RU" sz="2400" dirty="0"/>
              <a:t> числу. 2</a:t>
            </a:r>
            <a:r>
              <a:rPr lang="ru-RU" sz="2400" baseline="-25000" dirty="0"/>
              <a:t>16</a:t>
            </a:r>
            <a:r>
              <a:rPr lang="ru-RU" sz="2400" dirty="0"/>
              <a:t> = 0010</a:t>
            </a:r>
            <a:r>
              <a:rPr lang="ru-RU" sz="2400" baseline="-25000" dirty="0"/>
              <a:t>2</a:t>
            </a:r>
            <a:r>
              <a:rPr lang="ru-RU" sz="2400" dirty="0"/>
              <a:t>, Е</a:t>
            </a:r>
            <a:r>
              <a:rPr lang="ru-RU" sz="2400" baseline="-25000" dirty="0"/>
              <a:t>16</a:t>
            </a:r>
            <a:r>
              <a:rPr lang="ru-RU" sz="2400" dirty="0"/>
              <a:t> = 1110</a:t>
            </a:r>
            <a:r>
              <a:rPr lang="ru-RU" sz="2400" baseline="-25000" dirty="0"/>
              <a:t>2</a:t>
            </a:r>
            <a:r>
              <a:rPr lang="ru-RU" sz="2400" dirty="0"/>
              <a:t> та D</a:t>
            </a:r>
            <a:r>
              <a:rPr lang="ru-RU" sz="2400" baseline="-25000" dirty="0"/>
              <a:t>16</a:t>
            </a:r>
            <a:r>
              <a:rPr lang="ru-RU" sz="2400" dirty="0"/>
              <a:t> = 1101</a:t>
            </a:r>
            <a:r>
              <a:rPr lang="ru-RU" sz="2400" baseline="-25000" dirty="0"/>
              <a:t>2</a:t>
            </a:r>
            <a:r>
              <a:rPr lang="ru-RU" sz="2400" dirty="0"/>
              <a:t>, так </a:t>
            </a:r>
            <a:r>
              <a:rPr lang="ru-RU" sz="2400" dirty="0" err="1"/>
              <a:t>що</a:t>
            </a:r>
            <a:r>
              <a:rPr lang="ru-RU" sz="2400" dirty="0"/>
              <a:t> 2ED</a:t>
            </a:r>
            <a:r>
              <a:rPr lang="ru-RU" sz="2400" baseline="-25000" dirty="0"/>
              <a:t>16</a:t>
            </a:r>
            <a:r>
              <a:rPr lang="ru-RU" sz="2400" dirty="0"/>
              <a:t> = 0010 1110 1101</a:t>
            </a:r>
            <a:r>
              <a:rPr lang="ru-RU" sz="2400" baseline="-25000" dirty="0"/>
              <a:t>2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5294EFC-EC2A-455D-8CFE-40A680001E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724758"/>
            <a:ext cx="8967944" cy="3034953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C5014D17-CA15-4799-9776-EAC79BD55EE0}"/>
              </a:ext>
            </a:extLst>
          </p:cNvPr>
          <p:cNvSpPr txBox="1">
            <a:spLocks/>
          </p:cNvSpPr>
          <p:nvPr/>
        </p:nvSpPr>
        <p:spPr>
          <a:xfrm>
            <a:off x="3644537" y="3807824"/>
            <a:ext cx="7421880" cy="2266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/>
              <a:t>Розглянемо </a:t>
            </a:r>
            <a:r>
              <a:rPr lang="uk-UA" sz="2400" dirty="0" err="1"/>
              <a:t>шістнадцяткове</a:t>
            </a:r>
            <a:r>
              <a:rPr lang="uk-UA" sz="2400" dirty="0"/>
              <a:t> число </a:t>
            </a:r>
            <a:r>
              <a:rPr lang="en-US" sz="2400" dirty="0"/>
              <a:t>2ED</a:t>
            </a:r>
            <a:r>
              <a:rPr lang="en-US" sz="2400" baseline="-25000" dirty="0"/>
              <a:t>16</a:t>
            </a:r>
            <a:r>
              <a:rPr lang="uk-UA" sz="2400" dirty="0"/>
              <a:t> :</a:t>
            </a:r>
            <a:endParaRPr lang="ru-RU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12179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C4750A-03E1-4FE1-9111-46134B064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9510C1F-17B0-4995-A9D6-29E87E6CB88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198" y="365125"/>
          <a:ext cx="10515600" cy="6227998"/>
        </p:xfrm>
        <a:graphic>
          <a:graphicData uri="http://schemas.openxmlformats.org/drawingml/2006/table">
            <a:tbl>
              <a:tblPr firstRow="1" firstCol="1" bandRow="1"/>
              <a:tblGrid>
                <a:gridCol w="3505200">
                  <a:extLst>
                    <a:ext uri="{9D8B030D-6E8A-4147-A177-3AD203B41FA5}">
                      <a16:colId xmlns:a16="http://schemas.microsoft.com/office/drawing/2014/main" val="203388769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54266931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137133071"/>
                    </a:ext>
                  </a:extLst>
                </a:gridCol>
              </a:tblGrid>
              <a:tr h="3711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Шістнадцяткові цифри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Десяткові еквіваленти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Двійковий еквівалент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65617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8834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0001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6381094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64123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0011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242396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881764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0101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68173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03263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1401431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8570396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225092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925972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866449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128146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4989937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2307190"/>
                  </a:ext>
                </a:extLst>
              </a:tr>
              <a:tr h="366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1111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081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398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E4998-BD9F-4104-B04B-D81471C74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Байти, </a:t>
            </a:r>
            <a:r>
              <a:rPr lang="uk-UA" dirty="0" err="1"/>
              <a:t>напівбайти</a:t>
            </a:r>
            <a:r>
              <a:rPr lang="uk-UA" dirty="0"/>
              <a:t>, слова тощо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29B393-9B88-4D0A-93FF-C40D6E914E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err="1"/>
              <a:t>Група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восьми </a:t>
            </a:r>
            <a:r>
              <a:rPr lang="ru-RU" sz="2400" dirty="0" err="1"/>
              <a:t>бітів</a:t>
            </a:r>
            <a:r>
              <a:rPr lang="ru-RU" sz="2400" dirty="0"/>
              <a:t> </a:t>
            </a:r>
            <a:r>
              <a:rPr lang="ru-RU" sz="2400" dirty="0" err="1"/>
              <a:t>називається</a:t>
            </a:r>
            <a:r>
              <a:rPr lang="ru-RU" sz="2400" dirty="0"/>
              <a:t> байт (</a:t>
            </a:r>
            <a:r>
              <a:rPr lang="en-US" sz="2400" dirty="0"/>
              <a:t>byte). </a:t>
            </a:r>
            <a:r>
              <a:rPr lang="ru-RU" sz="2400" dirty="0"/>
              <a:t>Байт </a:t>
            </a:r>
            <a:r>
              <a:rPr lang="ru-RU" sz="2400" dirty="0" err="1"/>
              <a:t>представляє</a:t>
            </a:r>
            <a:r>
              <a:rPr lang="ru-RU" sz="2400" dirty="0"/>
              <a:t> 2</a:t>
            </a:r>
            <a:r>
              <a:rPr lang="ru-RU" sz="2400" baseline="30000" dirty="0"/>
              <a:t>8</a:t>
            </a:r>
            <a:r>
              <a:rPr lang="ru-RU" sz="2400" dirty="0"/>
              <a:t> = 256 </a:t>
            </a:r>
            <a:r>
              <a:rPr lang="ru-RU" sz="2400" dirty="0" err="1"/>
              <a:t>цифрових</a:t>
            </a:r>
            <a:r>
              <a:rPr lang="ru-RU" sz="2400" dirty="0"/>
              <a:t> </a:t>
            </a:r>
            <a:r>
              <a:rPr lang="ru-RU" sz="2400" dirty="0" err="1"/>
              <a:t>комбінацій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Група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чотирьох</a:t>
            </a:r>
            <a:r>
              <a:rPr lang="ru-RU" sz="2400" dirty="0"/>
              <a:t> </a:t>
            </a:r>
            <a:r>
              <a:rPr lang="ru-RU" sz="2400" dirty="0" err="1"/>
              <a:t>бітів</a:t>
            </a:r>
            <a:r>
              <a:rPr lang="ru-RU" sz="2400" dirty="0"/>
              <a:t> (половина байта) </a:t>
            </a:r>
            <a:r>
              <a:rPr lang="ru-RU" sz="2400" dirty="0" err="1"/>
              <a:t>називається</a:t>
            </a:r>
            <a:r>
              <a:rPr lang="ru-RU" sz="2400" dirty="0"/>
              <a:t> </a:t>
            </a:r>
            <a:r>
              <a:rPr lang="ru-RU" sz="2400" dirty="0" err="1"/>
              <a:t>напівбайт</a:t>
            </a:r>
            <a:r>
              <a:rPr lang="ru-RU" sz="2400" dirty="0"/>
              <a:t> (</a:t>
            </a:r>
            <a:r>
              <a:rPr lang="en-US" sz="2400" dirty="0"/>
              <a:t>nibble). </a:t>
            </a:r>
            <a:r>
              <a:rPr lang="ru-RU" sz="2400" dirty="0" err="1"/>
              <a:t>Напівбайт</a:t>
            </a:r>
            <a:r>
              <a:rPr lang="ru-RU" sz="2400" dirty="0"/>
              <a:t> </a:t>
            </a:r>
            <a:r>
              <a:rPr lang="ru-RU" sz="2400" dirty="0" err="1"/>
              <a:t>представляє</a:t>
            </a:r>
            <a:r>
              <a:rPr lang="ru-RU" sz="2400" dirty="0"/>
              <a:t> 2</a:t>
            </a:r>
            <a:r>
              <a:rPr lang="ru-RU" sz="2400" baseline="30000" dirty="0"/>
              <a:t>4</a:t>
            </a:r>
            <a:r>
              <a:rPr lang="ru-RU" sz="2400" dirty="0"/>
              <a:t> = 16 </a:t>
            </a:r>
            <a:r>
              <a:rPr lang="ru-RU" sz="2400" dirty="0" err="1"/>
              <a:t>цифрових</a:t>
            </a:r>
            <a:r>
              <a:rPr lang="ru-RU" sz="2400" dirty="0"/>
              <a:t> </a:t>
            </a:r>
            <a:r>
              <a:rPr lang="ru-RU" sz="2400" dirty="0" err="1"/>
              <a:t>комбінацій</a:t>
            </a:r>
            <a:r>
              <a:rPr lang="ru-RU" sz="2400" dirty="0"/>
              <a:t>.</a:t>
            </a:r>
          </a:p>
          <a:p>
            <a:r>
              <a:rPr lang="ru-RU" sz="2400" dirty="0"/>
              <a:t>1024 </a:t>
            </a:r>
            <a:r>
              <a:rPr lang="ru-RU" sz="2400" dirty="0" err="1"/>
              <a:t>байти</a:t>
            </a:r>
            <a:r>
              <a:rPr lang="ru-RU" sz="2400" dirty="0"/>
              <a:t> = 1 </a:t>
            </a:r>
            <a:r>
              <a:rPr lang="ru-RU" sz="2400" dirty="0" err="1"/>
              <a:t>кілобайт</a:t>
            </a:r>
            <a:r>
              <a:rPr lang="ru-RU" sz="2400" dirty="0"/>
              <a:t> (КБ), 1024 </a:t>
            </a:r>
            <a:r>
              <a:rPr lang="ru-RU" sz="2400" dirty="0" err="1"/>
              <a:t>біти</a:t>
            </a:r>
            <a:r>
              <a:rPr lang="ru-RU" sz="2400" dirty="0"/>
              <a:t> = 1 </a:t>
            </a:r>
            <a:r>
              <a:rPr lang="ru-RU" sz="2400" dirty="0" err="1"/>
              <a:t>кілобіт</a:t>
            </a:r>
            <a:r>
              <a:rPr lang="ru-RU" sz="2400" dirty="0"/>
              <a:t> (Кб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Кбіт</a:t>
            </a:r>
            <a:r>
              <a:rPr lang="ru-RU" sz="2400" dirty="0"/>
              <a:t>)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373CBB-C58B-4EF9-8A0F-7BDFB48FA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0955" y="4196610"/>
            <a:ext cx="5851851" cy="198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3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E4998-BD9F-4104-B04B-D81471C74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0663"/>
          </a:xfrm>
        </p:spPr>
        <p:txBody>
          <a:bodyPr>
            <a:normAutofit fontScale="90000"/>
          </a:bodyPr>
          <a:lstStyle/>
          <a:p>
            <a:r>
              <a:rPr lang="uk-UA" dirty="0"/>
              <a:t>Переведення між системами числення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129B393-9B88-4D0A-93FF-C40D6E914E4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94447" y="815788"/>
                <a:ext cx="11385177" cy="5836024"/>
              </a:xfrm>
            </p:spPr>
            <p:txBody>
              <a:bodyPr>
                <a:noAutofit/>
              </a:bodyPr>
              <a:lstStyle/>
              <a:p>
                <a:pPr marL="0">
                  <a:lnSpc>
                    <a:spcPct val="120000"/>
                  </a:lnSpc>
                  <a:spcBef>
                    <a:spcPts val="0"/>
                  </a:spcBef>
                </a:pP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Переведення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десяткового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 в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інші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системи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числення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виконується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методом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послідовного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цілочисельного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ділення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основу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потрібної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системи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числення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виділенням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остачі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(в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програмуванні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для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виділення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остачі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часто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використовується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знак %), доки результат не буде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дорівнювати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нулю, і в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подальшому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записі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остачі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ділення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у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зворотному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порядку. </a:t>
                </a:r>
              </a:p>
              <a:p>
                <a:pPr marL="0">
                  <a:lnSpc>
                    <a:spcPct val="120000"/>
                  </a:lnSpc>
                  <a:spcBef>
                    <a:spcPts val="0"/>
                  </a:spcBef>
                </a:pP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en-GB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>
                  <a:lnSpc>
                    <a:spcPct val="120000"/>
                  </a:lnSpc>
                  <a:spcBef>
                    <a:spcPts val="0"/>
                  </a:spcBef>
                </a:pP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Приклад 1а.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Переведення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десяткового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 в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двійкове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GB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2025</m:t>
                    </m:r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  <a:hlinkClick r:id="" action="ppaction://noaction"/>
                      </a:rPr>
                      <m:t>÷</m:t>
                    </m:r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 = 1012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наймолодший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0 (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нульовий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2012÷2 = 506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1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506÷2 = 253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2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253÷2 = 126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3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126÷2 = 63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4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63÷2 = 31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5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31÷2 = 15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6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15÷2 = 7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7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7÷2 = 3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8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3÷2 = 1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9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1" indent="-342900" algn="just">
                  <a:lnSpc>
                    <a:spcPct val="120000"/>
                  </a:lnSpc>
                  <a:spcBef>
                    <a:spcPts val="0"/>
                  </a:spcBef>
                  <a:buFont typeface="+mj-lt"/>
                  <a:buAutoNum type="arabicPeriod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ru-RU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1÷2 = 0</m:t>
                    </m:r>
                  </m:oMath>
                </a14:m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остача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– результат 0 –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ділення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завершено,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старший, 10 </a:t>
                </a:r>
                <a:r>
                  <a:rPr lang="ru-RU" sz="16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GB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Bef>
                    <a:spcPts val="0"/>
                  </a:spcBef>
                  <a:buNone/>
                </a:pP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Результат (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записуємо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остачі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у </a:t>
                </a:r>
                <a:r>
                  <a:rPr lang="ru-RU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зворотному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порядку): 11111101001</a:t>
                </a:r>
                <a:r>
                  <a:rPr lang="ru-RU" sz="2000" baseline="-25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GB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129B393-9B88-4D0A-93FF-C40D6E914E4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4447" y="815788"/>
                <a:ext cx="11385177" cy="5836024"/>
              </a:xfrm>
              <a:blipFill>
                <a:blip r:embed="rId2"/>
                <a:stretch>
                  <a:fillRect l="-589" b="-209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197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E4998-BD9F-4104-B04B-D81471C74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0663"/>
          </a:xfrm>
        </p:spPr>
        <p:txBody>
          <a:bodyPr>
            <a:normAutofit fontScale="90000"/>
          </a:bodyPr>
          <a:lstStyle/>
          <a:p>
            <a:r>
              <a:rPr lang="uk-UA" dirty="0"/>
              <a:t>Переведення між системами числення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129B393-9B88-4D0A-93FF-C40D6E914E4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94447" y="815788"/>
                <a:ext cx="11385177" cy="5836024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00000"/>
                  </a:lnSpc>
                  <a:spcAft>
                    <a:spcPts val="800"/>
                  </a:spcAft>
                </a:pP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Приклад 2а.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Переведення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десяткового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 в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вісімкове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GB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-342900" algn="just">
                  <a:lnSpc>
                    <a:spcPct val="100000"/>
                  </a:lnSpc>
                  <a:spcBef>
                    <a:spcPts val="300"/>
                  </a:spcBef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uk-UA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2025÷8 = 253</m:t>
                    </m:r>
                  </m:oMath>
                </a14:m>
                <a:r>
                  <a:rPr lang="uk-UA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остача 1 – записуємо в 0 (молодший) розряд;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lvl="0" indent="-342900" algn="just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uk-UA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253÷8 =31</m:t>
                    </m:r>
                  </m:oMath>
                </a14:m>
                <a:r>
                  <a:rPr lang="uk-UA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остача 5 – записуємо в 1 розряд;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lvl="0" indent="-342900" algn="just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uk-UA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31÷8 = 3</m:t>
                    </m:r>
                  </m:oMath>
                </a14:m>
                <a:r>
                  <a:rPr lang="uk-UA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остача 7 – записуємо в 2 розряд;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lvl="0" indent="-342900" algn="just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uk-UA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3÷8 = 0</m:t>
                    </m:r>
                  </m:oMath>
                </a14:m>
                <a:r>
                  <a:rPr lang="uk-UA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остача 3 – записуємо в 3 (старший) розряд.</a:t>
                </a:r>
                <a:endParaRPr lang="uk-UA" sz="16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lvl="0" indent="0" algn="just">
                  <a:lnSpc>
                    <a:spcPct val="100000"/>
                  </a:lnSpc>
                  <a:buNone/>
                </a:pPr>
                <a:r>
                  <a:rPr lang="uk-UA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Результат: 3751</a:t>
                </a:r>
                <a:r>
                  <a:rPr lang="uk-UA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8</a:t>
                </a:r>
                <a:endParaRPr lang="uk-UA" sz="1800" baseline="-250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360045" indent="0" algn="just">
                  <a:lnSpc>
                    <a:spcPct val="100000"/>
                  </a:lnSpc>
                  <a:spcAft>
                    <a:spcPts val="300"/>
                  </a:spcAft>
                  <a:buNone/>
                </a:pP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en-GB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Aft>
                    <a:spcPts val="800"/>
                  </a:spcAft>
                </a:pP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Приклад 3а.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Переведення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десяткового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 в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шістнадцяткове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GB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300"/>
                  </a:spcBef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uk-UA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2025÷16 = 126</m:t>
                    </m:r>
                  </m:oMath>
                </a14:m>
                <a:r>
                  <a:rPr lang="uk-UA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остача 9 – записуємо в 0 (молодший) розряд;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uk-UA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126÷16 = 7</m:t>
                    </m:r>
                  </m:oMath>
                </a14:m>
                <a:r>
                  <a:rPr lang="uk-UA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uk-UA" sz="1600" spc="-1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остача 14 – записуємо відповідне десятковому 14 значення Е в 1 розряд;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uk-UA" sz="1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7÷16 = 0</m:t>
                    </m:r>
                  </m:oMath>
                </a14:m>
                <a:r>
                  <a:rPr lang="uk-UA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остача 7 – записуємо в 2 (старший) розряд.</a:t>
                </a:r>
                <a:endParaRPr lang="uk-UA" sz="16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lvl="0" indent="0" algn="just">
                  <a:lnSpc>
                    <a:spcPct val="100000"/>
                  </a:lnSpc>
                  <a:buNone/>
                </a:pPr>
                <a:r>
                  <a:rPr lang="uk-UA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Результат: 7Е9</a:t>
                </a:r>
                <a:r>
                  <a:rPr lang="uk-UA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16</a:t>
                </a:r>
                <a:r>
                  <a:rPr lang="uk-UA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129B393-9B88-4D0A-93FF-C40D6E914E4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4447" y="815788"/>
                <a:ext cx="11385177" cy="5836024"/>
              </a:xfrm>
              <a:blipFill>
                <a:blip r:embed="rId2"/>
                <a:stretch>
                  <a:fillRect l="-482" t="-62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807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E4998-BD9F-4104-B04B-D81471C74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0663"/>
          </a:xfrm>
        </p:spPr>
        <p:txBody>
          <a:bodyPr>
            <a:normAutofit fontScale="90000"/>
          </a:bodyPr>
          <a:lstStyle/>
          <a:p>
            <a:r>
              <a:rPr lang="uk-UA" dirty="0"/>
              <a:t>Переведення між системами числення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129B393-9B88-4D0A-93FF-C40D6E914E4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94447" y="815788"/>
                <a:ext cx="11385177" cy="5836024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00000"/>
                  </a:lnSpc>
                  <a:spcAft>
                    <a:spcPts val="800"/>
                  </a:spcAft>
                </a:pP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Переведення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інших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систем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виконується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методом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розкладання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 на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множення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значення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відповідну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степінь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основи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подальшою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сумою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отриманих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значень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Для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наочності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розглянемо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обернені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до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попередніх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приклади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GB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Aft>
                    <a:spcPts val="800"/>
                  </a:spcAft>
                </a:pPr>
                <a:r>
                  <a:rPr lang="ru-RU" sz="1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Приклад 1б.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Переведення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двійкового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 11111101001</a:t>
                </a:r>
                <a:r>
                  <a:rPr lang="ru-RU" sz="1800" baseline="-25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десяткове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відбувається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наступним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чином: </a:t>
                </a:r>
                <a:endParaRPr lang="en-GB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300"/>
                  </a:spcBef>
                  <a:buFont typeface="+mj-lt"/>
                  <a:buAutoNum type="arabicPeriod"/>
                </a:pPr>
                <a:r>
                  <a:rPr lang="uk-UA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Визначаємо розряди зліва на право, які використовуємо як степені двійки. 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360045" indent="0" algn="just">
                  <a:lnSpc>
                    <a:spcPct val="100000"/>
                  </a:lnSpc>
                  <a:spcAft>
                    <a:spcPts val="300"/>
                  </a:spcAft>
                  <a:buNone/>
                </a:pPr>
                <a:r>
                  <a:rPr lang="uk-UA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</a:p>
              <a:p>
                <a:pPr marL="588645" algn="just">
                  <a:lnSpc>
                    <a:spcPct val="100000"/>
                  </a:lnSpc>
                  <a:spcAft>
                    <a:spcPts val="300"/>
                  </a:spcAft>
                </a:pPr>
                <a:endParaRPr lang="uk-UA" sz="18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lvl="0" indent="0" algn="just">
                  <a:lnSpc>
                    <a:spcPct val="100000"/>
                  </a:lnSpc>
                  <a:spcBef>
                    <a:spcPts val="300"/>
                  </a:spcBef>
                  <a:buNone/>
                </a:pPr>
                <a:r>
                  <a:rPr lang="uk-UA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Перемножуємо значення на степінь і додаємо: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0" algn="just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11111101001</m:t>
                          </m:r>
                        </m:e>
                        <m:sub>
                          <m:r>
                            <a:rPr lang="uk-UA" sz="1800" i="1" baseline="-25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9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7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6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+0∙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+0∙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+0∙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+1∙</m:t>
                      </m:r>
                      <m:sSup>
                        <m:sSup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0" algn="just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=1∙1024+1∙512+1∙256+1∙128+1∙64+1∙32+0∙16+1∙8+0∙4+0∙2+1∙1=</m:t>
                      </m:r>
                      <m:sSub>
                        <m:sSub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2025</m:t>
                          </m:r>
                        </m:e>
                        <m:sub>
                          <m:r>
                            <a:rPr lang="uk-UA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sub>
                      </m:sSub>
                    </m:oMath>
                  </m:oMathPara>
                </a14:m>
                <a:endParaRPr lang="uk-UA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Aft>
                    <a:spcPts val="800"/>
                  </a:spcAft>
                </a:pP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Aft>
                    <a:spcPts val="800"/>
                  </a:spcAft>
                </a:pPr>
                <a:r>
                  <a:rPr lang="ru-RU" sz="1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Приклад 1в. 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Для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двійкових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чисел з невеликою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кількістю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нулів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може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використовуватись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метод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віднімання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Для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цього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береться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один старше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найбільш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значущого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біта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мінус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одиниця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і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цього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віднімаються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лише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розряди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у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яких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у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вихідному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числі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стоїть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нуль.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Враховуючи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табличку з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попереднього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прикладу </a:t>
                </a:r>
                <a:r>
                  <a:rPr lang="ru-RU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розраховуємо</a:t>
                </a:r>
                <a:r>
                  <a:rPr lang="ru-RU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GB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11111101001</m:t>
                        </m:r>
                      </m:e>
                      <m:sub>
                        <m:r>
                          <a:rPr lang="ru-RU" sz="1800" i="1" baseline="-250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ru-RU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11</m:t>
                            </m:r>
                          </m:sup>
                        </m:sSup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  <m:r>
                      <a:rPr lang="ru-RU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−1∙</m:t>
                    </m:r>
                    <m:sSup>
                      <m:sSup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ru-RU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−1∙</m:t>
                    </m:r>
                    <m:sSup>
                      <m:sSup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ru-RU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−1∙</m:t>
                    </m:r>
                    <m:sSup>
                      <m:sSup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p>
                    </m:sSup>
                    <m:r>
                      <a:rPr lang="ru-RU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2048−1</m:t>
                        </m:r>
                      </m:e>
                    </m:d>
                    <m:r>
                      <a:rPr lang="ru-RU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−16−4−2=</m:t>
                    </m:r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2025</m:t>
                        </m:r>
                      </m:e>
                      <m:sub>
                        <m:r>
                          <a:rPr lang="ru-RU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</m:t>
                        </m:r>
                      </m:sub>
                    </m:sSub>
                  </m:oMath>
                </a14:m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129B393-9B88-4D0A-93FF-C40D6E914E4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4447" y="815788"/>
                <a:ext cx="11385177" cy="5836024"/>
              </a:xfrm>
              <a:blipFill>
                <a:blip r:embed="rId2"/>
                <a:stretch>
                  <a:fillRect l="-482" t="-627" b="-83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965B06D-3FAC-2CCE-C28D-55BF7B221F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6178"/>
              </p:ext>
            </p:extLst>
          </p:nvPr>
        </p:nvGraphicFramePr>
        <p:xfrm>
          <a:off x="1196789" y="2658001"/>
          <a:ext cx="9350186" cy="859648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036194">
                  <a:extLst>
                    <a:ext uri="{9D8B030D-6E8A-4147-A177-3AD203B41FA5}">
                      <a16:colId xmlns:a16="http://schemas.microsoft.com/office/drawing/2014/main" val="3899744404"/>
                    </a:ext>
                  </a:extLst>
                </a:gridCol>
                <a:gridCol w="676467">
                  <a:extLst>
                    <a:ext uri="{9D8B030D-6E8A-4147-A177-3AD203B41FA5}">
                      <a16:colId xmlns:a16="http://schemas.microsoft.com/office/drawing/2014/main" val="2056506901"/>
                    </a:ext>
                  </a:extLst>
                </a:gridCol>
                <a:gridCol w="665791">
                  <a:extLst>
                    <a:ext uri="{9D8B030D-6E8A-4147-A177-3AD203B41FA5}">
                      <a16:colId xmlns:a16="http://schemas.microsoft.com/office/drawing/2014/main" val="1319721631"/>
                    </a:ext>
                  </a:extLst>
                </a:gridCol>
                <a:gridCol w="665791">
                  <a:extLst>
                    <a:ext uri="{9D8B030D-6E8A-4147-A177-3AD203B41FA5}">
                      <a16:colId xmlns:a16="http://schemas.microsoft.com/office/drawing/2014/main" val="4166290808"/>
                    </a:ext>
                  </a:extLst>
                </a:gridCol>
                <a:gridCol w="664820">
                  <a:extLst>
                    <a:ext uri="{9D8B030D-6E8A-4147-A177-3AD203B41FA5}">
                      <a16:colId xmlns:a16="http://schemas.microsoft.com/office/drawing/2014/main" val="13510197"/>
                    </a:ext>
                  </a:extLst>
                </a:gridCol>
                <a:gridCol w="664820">
                  <a:extLst>
                    <a:ext uri="{9D8B030D-6E8A-4147-A177-3AD203B41FA5}">
                      <a16:colId xmlns:a16="http://schemas.microsoft.com/office/drawing/2014/main" val="3024564618"/>
                    </a:ext>
                  </a:extLst>
                </a:gridCol>
                <a:gridCol w="664820">
                  <a:extLst>
                    <a:ext uri="{9D8B030D-6E8A-4147-A177-3AD203B41FA5}">
                      <a16:colId xmlns:a16="http://schemas.microsoft.com/office/drawing/2014/main" val="1158708295"/>
                    </a:ext>
                  </a:extLst>
                </a:gridCol>
                <a:gridCol w="664820">
                  <a:extLst>
                    <a:ext uri="{9D8B030D-6E8A-4147-A177-3AD203B41FA5}">
                      <a16:colId xmlns:a16="http://schemas.microsoft.com/office/drawing/2014/main" val="2519202576"/>
                    </a:ext>
                  </a:extLst>
                </a:gridCol>
                <a:gridCol w="664820">
                  <a:extLst>
                    <a:ext uri="{9D8B030D-6E8A-4147-A177-3AD203B41FA5}">
                      <a16:colId xmlns:a16="http://schemas.microsoft.com/office/drawing/2014/main" val="3132471297"/>
                    </a:ext>
                  </a:extLst>
                </a:gridCol>
                <a:gridCol w="664820">
                  <a:extLst>
                    <a:ext uri="{9D8B030D-6E8A-4147-A177-3AD203B41FA5}">
                      <a16:colId xmlns:a16="http://schemas.microsoft.com/office/drawing/2014/main" val="3068248946"/>
                    </a:ext>
                  </a:extLst>
                </a:gridCol>
                <a:gridCol w="664820">
                  <a:extLst>
                    <a:ext uri="{9D8B030D-6E8A-4147-A177-3AD203B41FA5}">
                      <a16:colId xmlns:a16="http://schemas.microsoft.com/office/drawing/2014/main" val="1656791755"/>
                    </a:ext>
                  </a:extLst>
                </a:gridCol>
                <a:gridCol w="652203">
                  <a:extLst>
                    <a:ext uri="{9D8B030D-6E8A-4147-A177-3AD203B41FA5}">
                      <a16:colId xmlns:a16="http://schemas.microsoft.com/office/drawing/2014/main" val="2210300446"/>
                    </a:ext>
                  </a:extLst>
                </a:gridCol>
              </a:tblGrid>
              <a:tr h="204430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uk-UA" sz="1600" dirty="0">
                          <a:effectLst/>
                        </a:rPr>
                        <a:t>Значення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0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0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0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73946781"/>
                  </a:ext>
                </a:extLst>
              </a:tr>
              <a:tr h="194568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uk-UA" sz="1600">
                          <a:effectLst/>
                        </a:rPr>
                        <a:t>Розряд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10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9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8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7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6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5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4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3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2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uk-UA" sz="1600">
                          <a:effectLst/>
                        </a:rPr>
                        <a:t>0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38273108"/>
                  </a:ext>
                </a:extLst>
              </a:tr>
              <a:tr h="371968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uk-UA" sz="1600" dirty="0">
                          <a:effectLst/>
                        </a:rPr>
                        <a:t>Степінь 2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1024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512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 dirty="0">
                          <a:effectLst/>
                        </a:rPr>
                        <a:t>256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128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64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32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16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8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4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uk-UA" sz="1600">
                          <a:effectLst/>
                        </a:rPr>
                        <a:t>2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uk-UA" sz="1600" dirty="0">
                          <a:effectLst/>
                        </a:rPr>
                        <a:t>1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514298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710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E4998-BD9F-4104-B04B-D81471C74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0663"/>
          </a:xfrm>
        </p:spPr>
        <p:txBody>
          <a:bodyPr>
            <a:normAutofit fontScale="90000"/>
          </a:bodyPr>
          <a:lstStyle/>
          <a:p>
            <a:r>
              <a:rPr lang="uk-UA" dirty="0"/>
              <a:t>Переведення між системами числення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129B393-9B88-4D0A-93FF-C40D6E914E4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94447" y="815788"/>
                <a:ext cx="11385177" cy="5836024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endParaRPr lang="en-GB" sz="20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ru-RU" sz="2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Приклад 2б. </a:t>
                </a:r>
                <a:r>
                  <a:rPr lang="ru-RU" sz="20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Перетворимо</a:t>
                </a:r>
                <a:r>
                  <a:rPr lang="ru-RU" sz="2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вісімкове число 3751</a:t>
                </a:r>
                <a:r>
                  <a:rPr lang="ru-RU" sz="2000" baseline="-25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8</a:t>
                </a:r>
                <a:r>
                  <a:rPr lang="ru-RU" sz="2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у </a:t>
                </a:r>
                <a:r>
                  <a:rPr lang="ru-RU" sz="20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десяткове</a:t>
                </a:r>
                <a:r>
                  <a:rPr lang="ru-RU" sz="2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uk-UA" sz="20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uk-UA" sz="2000" dirty="0">
                    <a:effectLst/>
                    <a:ea typeface="Times New Roman" panose="02020603050405020304" pitchFamily="18" charset="0"/>
                  </a:rPr>
                  <a:t>Визначаємо розряди зліва на право, які використовуємо як степені вісімки</a:t>
                </a: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endParaRPr lang="en-US" sz="2000" dirty="0"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uk-UA" sz="2000" dirty="0">
                    <a:effectLst/>
                    <a:ea typeface="Times New Roman" panose="02020603050405020304" pitchFamily="18" charset="0"/>
                  </a:rPr>
                  <a:t>Перемножуємо значення на степінь і додаємо:</a:t>
                </a: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0" lvl="0" indent="0" algn="just">
                  <a:lnSpc>
                    <a:spcPct val="10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2000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3751</m:t>
                          </m:r>
                        </m:e>
                        <m:sub>
                          <m:r>
                            <a:rPr lang="en-US" sz="2000" b="0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=3∙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+7∙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+5∙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+1∙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=3∙512+7∙64+5∙8+1∙1=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2025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sub>
                      </m:sSub>
                    </m:oMath>
                  </m:oMathPara>
                </a14:m>
                <a:endParaRPr lang="uk-UA" sz="2000" dirty="0">
                  <a:effectLst/>
                  <a:ea typeface="Times New Roman" panose="02020603050405020304" pitchFamily="18" charset="0"/>
                </a:endParaRPr>
              </a:p>
              <a:p>
                <a:pPr marL="0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:endParaRPr lang="uk-UA" sz="20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ru-RU" sz="2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Приклад 3б: </a:t>
                </a:r>
                <a:r>
                  <a:rPr lang="ru-RU" sz="20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Перетворимо</a:t>
                </a:r>
                <a:r>
                  <a:rPr lang="ru-RU" sz="2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шістнадцяткове число 7Е9</a:t>
                </a:r>
                <a:r>
                  <a:rPr lang="ru-RU" sz="2000" baseline="-25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16 </a:t>
                </a:r>
                <a:r>
                  <a:rPr lang="ru-RU" sz="2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у </a:t>
                </a:r>
                <a:r>
                  <a:rPr lang="ru-RU" sz="20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десяткове</a:t>
                </a:r>
                <a:r>
                  <a:rPr lang="ru-RU" sz="2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uk-UA" sz="20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uk-UA" sz="2000" dirty="0">
                    <a:effectLst/>
                    <a:ea typeface="Times New Roman" panose="02020603050405020304" pitchFamily="18" charset="0"/>
                  </a:rPr>
                  <a:t>Визначаємо розряди зліва на право, які використовуємо як степені 16:</a:t>
                </a: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endParaRPr lang="en-US" sz="2000" dirty="0"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endParaRPr lang="en-US" sz="2000" dirty="0">
                  <a:effectLst/>
                  <a:ea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uk-UA" sz="2000" dirty="0">
                    <a:effectLst/>
                    <a:ea typeface="Times New Roman" panose="02020603050405020304" pitchFamily="18" charset="0"/>
                  </a:rPr>
                  <a:t>Перемножуємо значення на степінь і додаємо: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7Е</m:t>
                      </m:r>
                      <m:sSub>
                        <m:sSubPr>
                          <m:ctrlPr>
                            <a:rPr lang="uk-UA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k-UA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9</m:t>
                          </m:r>
                        </m:e>
                        <m:sub>
                          <m:r>
                            <a:rPr lang="uk-UA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16</m:t>
                          </m:r>
                        </m:sub>
                      </m:sSub>
                      <m:r>
                        <a:rPr lang="uk-UA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uk-UA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7∙</m:t>
                      </m:r>
                      <m:sSup>
                        <m:sSupPr>
                          <m:ctrlPr>
                            <a:rPr lang="uk-UA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uk-UA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16</m:t>
                          </m:r>
                        </m:e>
                        <m:sup>
                          <m:r>
                            <a:rPr lang="uk-UA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GB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n-GB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16</m:t>
                          </m:r>
                        </m:e>
                        <m:sup>
                          <m: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GB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+9∙</m:t>
                      </m:r>
                      <m:sSup>
                        <m:sSupPr>
                          <m:ctrlP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16</m:t>
                          </m:r>
                        </m:e>
                        <m:sup>
                          <m: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  <m:r>
                        <a:rPr lang="en-GB" sz="20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=7∙256+∙14∙16+∙9∙1=</m:t>
                      </m:r>
                      <m:sSub>
                        <m:sSubPr>
                          <m:ctrlP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2025</m:t>
                          </m:r>
                        </m:e>
                        <m:sub>
                          <m:r>
                            <a:rPr lang="en-GB" sz="2000" i="1" dirty="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</m:t>
                          </m:r>
                        </m:sub>
                      </m:sSub>
                    </m:oMath>
                  </m:oMathPara>
                </a14:m>
                <a:endParaRPr lang="en-GB" sz="20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endParaRPr lang="en-GB" sz="20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endParaRPr lang="en-GB" sz="2000" dirty="0">
                  <a:effectLst/>
                  <a:ea typeface="Times New Roman" panose="02020603050405020304" pitchFamily="18" charset="0"/>
                </a:endParaRPr>
              </a:p>
              <a:p>
                <a:pPr marL="588645" algn="just">
                  <a:lnSpc>
                    <a:spcPct val="100000"/>
                  </a:lnSpc>
                  <a:spcBef>
                    <a:spcPts val="0"/>
                  </a:spcBef>
                </a:pPr>
                <a:endParaRPr lang="en-GB" sz="2000" dirty="0">
                  <a:effectLst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129B393-9B88-4D0A-93FF-C40D6E914E4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4447" y="815788"/>
                <a:ext cx="11385177" cy="5836024"/>
              </a:xfrm>
              <a:blipFill>
                <a:blip r:embed="rId2"/>
                <a:stretch>
                  <a:fillRect l="-58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98FC9B1-ED17-9D32-985B-A4945C671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139146"/>
              </p:ext>
            </p:extLst>
          </p:nvPr>
        </p:nvGraphicFramePr>
        <p:xfrm>
          <a:off x="2860917" y="1854869"/>
          <a:ext cx="5244929" cy="860829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267903">
                  <a:extLst>
                    <a:ext uri="{9D8B030D-6E8A-4147-A177-3AD203B41FA5}">
                      <a16:colId xmlns:a16="http://schemas.microsoft.com/office/drawing/2014/main" val="1387571501"/>
                    </a:ext>
                  </a:extLst>
                </a:gridCol>
                <a:gridCol w="753445">
                  <a:extLst>
                    <a:ext uri="{9D8B030D-6E8A-4147-A177-3AD203B41FA5}">
                      <a16:colId xmlns:a16="http://schemas.microsoft.com/office/drawing/2014/main" val="4048494861"/>
                    </a:ext>
                  </a:extLst>
                </a:gridCol>
                <a:gridCol w="741554">
                  <a:extLst>
                    <a:ext uri="{9D8B030D-6E8A-4147-A177-3AD203B41FA5}">
                      <a16:colId xmlns:a16="http://schemas.microsoft.com/office/drawing/2014/main" val="475149875"/>
                    </a:ext>
                  </a:extLst>
                </a:gridCol>
                <a:gridCol w="741554">
                  <a:extLst>
                    <a:ext uri="{9D8B030D-6E8A-4147-A177-3AD203B41FA5}">
                      <a16:colId xmlns:a16="http://schemas.microsoft.com/office/drawing/2014/main" val="1340641467"/>
                    </a:ext>
                  </a:extLst>
                </a:gridCol>
                <a:gridCol w="740473">
                  <a:extLst>
                    <a:ext uri="{9D8B030D-6E8A-4147-A177-3AD203B41FA5}">
                      <a16:colId xmlns:a16="http://schemas.microsoft.com/office/drawing/2014/main" val="1296125044"/>
                    </a:ext>
                  </a:extLst>
                </a:gridCol>
              </a:tblGrid>
              <a:tr h="286943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Значення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3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7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5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27141577"/>
                  </a:ext>
                </a:extLst>
              </a:tr>
              <a:tr h="286943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Розряд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3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2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0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0776760"/>
                  </a:ext>
                </a:extLst>
              </a:tr>
              <a:tr h="286943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Степінь 8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512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64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8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4881137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C67070-DE84-448C-7061-DC28002B6C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854699"/>
              </p:ext>
            </p:extLst>
          </p:nvPr>
        </p:nvGraphicFramePr>
        <p:xfrm>
          <a:off x="2110683" y="4246230"/>
          <a:ext cx="7771826" cy="149455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3539705">
                  <a:extLst>
                    <a:ext uri="{9D8B030D-6E8A-4147-A177-3AD203B41FA5}">
                      <a16:colId xmlns:a16="http://schemas.microsoft.com/office/drawing/2014/main" val="2322397308"/>
                    </a:ext>
                  </a:extLst>
                </a:gridCol>
                <a:gridCol w="1410707">
                  <a:extLst>
                    <a:ext uri="{9D8B030D-6E8A-4147-A177-3AD203B41FA5}">
                      <a16:colId xmlns:a16="http://schemas.microsoft.com/office/drawing/2014/main" val="110958448"/>
                    </a:ext>
                  </a:extLst>
                </a:gridCol>
                <a:gridCol w="1410707">
                  <a:extLst>
                    <a:ext uri="{9D8B030D-6E8A-4147-A177-3AD203B41FA5}">
                      <a16:colId xmlns:a16="http://schemas.microsoft.com/office/drawing/2014/main" val="3174339877"/>
                    </a:ext>
                  </a:extLst>
                </a:gridCol>
                <a:gridCol w="1410707">
                  <a:extLst>
                    <a:ext uri="{9D8B030D-6E8A-4147-A177-3AD203B41FA5}">
                      <a16:colId xmlns:a16="http://schemas.microsoft.com/office/drawing/2014/main" val="867169867"/>
                    </a:ext>
                  </a:extLst>
                </a:gridCol>
              </a:tblGrid>
              <a:tr h="500123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Значення в шістнадцятковій СЧ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7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E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9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03226705"/>
                  </a:ext>
                </a:extLst>
              </a:tr>
              <a:tr h="398817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Значення в десятковій СЧ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7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14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9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00542871"/>
                  </a:ext>
                </a:extLst>
              </a:tr>
              <a:tr h="297806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Розряд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2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0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1830073"/>
                  </a:ext>
                </a:extLst>
              </a:tr>
              <a:tr h="297806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Степінь 16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256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16</a:t>
                      </a:r>
                      <a:endParaRPr lang="uk-UA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1002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547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E4998-BD9F-4104-B04B-D81471C74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0663"/>
          </a:xfrm>
        </p:spPr>
        <p:txBody>
          <a:bodyPr>
            <a:normAutofit fontScale="90000"/>
          </a:bodyPr>
          <a:lstStyle/>
          <a:p>
            <a:r>
              <a:rPr lang="uk-UA" dirty="0"/>
              <a:t>Переведення між системами числення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29B393-9B88-4D0A-93FF-C40D6E914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4447" y="1228164"/>
            <a:ext cx="11385177" cy="5423647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переведення між двійковою,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вісімковою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шістнадцятковою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системами числення використовується через двійкову систему методом групування двійкових цифр по 3 та 4 розряди для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вісімкової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шістнадцяткової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систем відповідно. Групування двійкових цифр виконується справа наліво.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4.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переведення з двійкової в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вісімкову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назад ділимо по групами по 3 цифри (так звані «тріади»), порожні старші розряди, за необхідності, заповнюємо нулями: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11111101001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→ </a:t>
            </a:r>
            <a:r>
              <a:rPr lang="ru-RU" sz="20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11 111 101 001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011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3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111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7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101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5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001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Результат: 3751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зворотній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розрахунок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числа 547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101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; 4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100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; 7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111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Результат: 101100111</a:t>
            </a:r>
            <a:r>
              <a:rPr lang="ru-RU" sz="20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9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E4998-BD9F-4104-B04B-D81471C74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0663"/>
          </a:xfrm>
        </p:spPr>
        <p:txBody>
          <a:bodyPr>
            <a:normAutofit fontScale="90000"/>
          </a:bodyPr>
          <a:lstStyle/>
          <a:p>
            <a:r>
              <a:rPr lang="uk-UA" dirty="0"/>
              <a:t>Переведення між системами числення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29B393-9B88-4D0A-93FF-C40D6E914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4447" y="962526"/>
            <a:ext cx="11385177" cy="568928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5.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переведення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двійкової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шістнадцяткову і назад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ділимо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групами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 4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цифри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(«тетради»),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порожні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старші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розряди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за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необхідності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заповнюємо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нулями: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11111101001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→ </a:t>
            </a:r>
            <a:r>
              <a:rPr lang="ru-RU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111 1110 1001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0111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7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; 1110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14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; 1001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9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Результат: 7Е9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>
              <a:lnSpc>
                <a:spcPct val="100000"/>
              </a:lnSpc>
              <a:spcBef>
                <a:spcPts val="0"/>
              </a:spcBef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зворотній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розрахунок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числа 547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0101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; 4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0100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; 7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0111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Результат: 10101000111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US" sz="1800" baseline="-2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baseline="-2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6.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переведення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вісімкової в шістнадцяткову і назад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виконується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проміжне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переведення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двійкову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систему, при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цьому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порожні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старші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розряди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можуть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доповнюватись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нулями.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Використаємо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зворотні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розрахунки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попередніх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прикладів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Переведемо вісімкове число 547</a:t>
            </a:r>
            <a:r>
              <a:rPr lang="uk-UA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 шістнадцяткову систему числення: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547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101 100 111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→ </a:t>
            </a:r>
            <a:r>
              <a:rPr lang="ru-RU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1 0110 0111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167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  <a:tabLst>
                <a:tab pos="540385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Переведемо шістнадцяткове число 547</a:t>
            </a:r>
            <a:r>
              <a:rPr lang="uk-UA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 вісімкову систему числення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uk-UA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547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0101 0100 0111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→ 010 101 000 111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2507</a:t>
            </a:r>
            <a:r>
              <a:rPr lang="ru-RU" sz="18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>
              <a:lnSpc>
                <a:spcPct val="100000"/>
              </a:lnSpc>
              <a:spcBef>
                <a:spcPts val="0"/>
              </a:spcBef>
            </a:pP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39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7DF6E54-D19C-4CD4-8F96-28069ABFC599}"/>
              </a:ext>
            </a:extLst>
          </p:cNvPr>
          <p:cNvSpPr/>
          <p:nvPr/>
        </p:nvSpPr>
        <p:spPr>
          <a:xfrm>
            <a:off x="1795045" y="1226456"/>
            <a:ext cx="8880656" cy="4405088"/>
          </a:xfrm>
          <a:prstGeom prst="rect">
            <a:avLst/>
          </a:prstGeom>
          <a:solidFill>
            <a:srgbClr val="60709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Заголовок 9">
            <a:extLst>
              <a:ext uri="{FF2B5EF4-FFF2-40B4-BE49-F238E27FC236}">
                <a16:creationId xmlns:a16="http://schemas.microsoft.com/office/drawing/2014/main" id="{A7E80435-8CBD-49DE-A3E2-BAA82F873308}"/>
              </a:ext>
            </a:extLst>
          </p:cNvPr>
          <p:cNvSpPr txBox="1">
            <a:spLocks/>
          </p:cNvSpPr>
          <p:nvPr/>
        </p:nvSpPr>
        <p:spPr>
          <a:xfrm>
            <a:off x="2717681" y="2853866"/>
            <a:ext cx="7245185" cy="1150267"/>
          </a:xfrm>
          <a:prstGeom prst="rect">
            <a:avLst/>
          </a:prstGeom>
          <a:effectLst>
            <a:outerShdw blurRad="50800" dist="38100" dir="5400000" algn="t" rotWithShape="0">
              <a:schemeClr val="accent4">
                <a:lumMod val="50000"/>
                <a:alpha val="40000"/>
              </a:schemeClr>
            </a:outerShdw>
          </a:effectLst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b="1" dirty="0">
                <a:solidFill>
                  <a:schemeClr val="bg1"/>
                </a:solidFill>
              </a:rPr>
              <a:t>Дякую за увагу!</a:t>
            </a:r>
          </a:p>
        </p:txBody>
      </p:sp>
      <p:sp>
        <p:nvSpPr>
          <p:cNvPr id="10" name="Текст 11">
            <a:extLst>
              <a:ext uri="{FF2B5EF4-FFF2-40B4-BE49-F238E27FC236}">
                <a16:creationId xmlns:a16="http://schemas.microsoft.com/office/drawing/2014/main" id="{DC0AE51F-CBC3-40F9-8730-E2CB48A9E48E}"/>
              </a:ext>
            </a:extLst>
          </p:cNvPr>
          <p:cNvSpPr txBox="1">
            <a:spLocks/>
          </p:cNvSpPr>
          <p:nvPr/>
        </p:nvSpPr>
        <p:spPr>
          <a:xfrm>
            <a:off x="2608499" y="2882976"/>
            <a:ext cx="6975002" cy="170572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49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E0E691-9EDD-4D21-A79A-8A25256E1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Список використаних джерел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E82352-0280-46E2-A540-8BD49E7E4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7013265" cy="448627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 </a:t>
            </a:r>
            <a:r>
              <a:rPr lang="uk-UA" dirty="0"/>
              <a:t>Шелуха О.О. Основи архітектури комп’ютера: навчальний посібник. – Житомир : Державний університет «Житомирська політехніка», 2026. – 208 с.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2</a:t>
            </a:r>
            <a:r>
              <a:rPr lang="uk-UA" dirty="0"/>
              <a:t>. </a:t>
            </a:r>
            <a:r>
              <a:rPr lang="uk-UA" dirty="0" err="1"/>
              <a:t>Тарарака</a:t>
            </a:r>
            <a:r>
              <a:rPr lang="uk-UA" dirty="0"/>
              <a:t> В.Д. </a:t>
            </a:r>
            <a:r>
              <a:rPr lang="ru-RU" dirty="0" err="1"/>
              <a:t>Архітектура</a:t>
            </a:r>
            <a:r>
              <a:rPr lang="ru-RU" dirty="0"/>
              <a:t> </a:t>
            </a:r>
            <a:r>
              <a:rPr lang="ru-RU" dirty="0" err="1"/>
              <a:t>комп'ютерних</a:t>
            </a:r>
            <a:r>
              <a:rPr lang="ru-RU" dirty="0"/>
              <a:t> систем: </a:t>
            </a:r>
            <a:r>
              <a:rPr lang="ru-RU" dirty="0" err="1"/>
              <a:t>навчальний</a:t>
            </a:r>
            <a:r>
              <a:rPr lang="ru-RU" dirty="0"/>
              <a:t> </a:t>
            </a:r>
            <a:r>
              <a:rPr lang="ru-RU" dirty="0" err="1"/>
              <a:t>посібник</a:t>
            </a:r>
            <a:r>
              <a:rPr lang="ru-RU" dirty="0"/>
              <a:t>. – Житомир : ЖДТУ, 2018. – 383 с. </a:t>
            </a:r>
          </a:p>
          <a:p>
            <a:pPr marL="0" indent="0">
              <a:buNone/>
            </a:pPr>
            <a:r>
              <a:rPr lang="en-US" dirty="0"/>
              <a:t>3</a:t>
            </a:r>
            <a:r>
              <a:rPr lang="ru-RU" dirty="0"/>
              <a:t>. </a:t>
            </a:r>
            <a:r>
              <a:rPr lang="en-US" b="0" i="0" dirty="0">
                <a:solidFill>
                  <a:srgbClr val="000000"/>
                </a:solidFill>
                <a:effectLst/>
                <a:latin typeface="Nexus Sans Pro"/>
              </a:rPr>
              <a:t>David Harris, Sarah Harris</a:t>
            </a:r>
            <a:r>
              <a:rPr lang="uk-UA" b="0" i="0" dirty="0">
                <a:solidFill>
                  <a:srgbClr val="000000"/>
                </a:solidFill>
                <a:effectLst/>
                <a:latin typeface="Nexus Sans Pro"/>
              </a:rPr>
              <a:t>. </a:t>
            </a:r>
            <a:r>
              <a:rPr lang="en-US" b="0" i="0" dirty="0">
                <a:solidFill>
                  <a:srgbClr val="000000"/>
                </a:solidFill>
                <a:effectLst/>
                <a:latin typeface="Nexus Sans Pro"/>
              </a:rPr>
              <a:t>Digital Design and Computer Architecture</a:t>
            </a:r>
            <a:r>
              <a:rPr lang="uk-UA" b="0" i="0" dirty="0">
                <a:solidFill>
                  <a:srgbClr val="000000"/>
                </a:solidFill>
                <a:effectLst/>
                <a:latin typeface="Nexus Sans Pro"/>
              </a:rPr>
              <a:t>. </a:t>
            </a:r>
            <a:r>
              <a:rPr lang="en-US" b="0" i="0" dirty="0">
                <a:solidFill>
                  <a:srgbClr val="000000"/>
                </a:solidFill>
                <a:effectLst/>
                <a:latin typeface="Nexus Sans Pro"/>
              </a:rPr>
              <a:t>2nd Edition</a:t>
            </a:r>
            <a:r>
              <a:rPr lang="uk-UA" b="0" i="0" dirty="0">
                <a:solidFill>
                  <a:srgbClr val="000000"/>
                </a:solidFill>
                <a:effectLst/>
                <a:latin typeface="Nexus Sans Pro"/>
              </a:rPr>
              <a:t>. </a:t>
            </a:r>
            <a:r>
              <a:rPr lang="en-US" b="0" i="0" dirty="0">
                <a:solidFill>
                  <a:srgbClr val="000000"/>
                </a:solidFill>
                <a:effectLst/>
                <a:latin typeface="Nexus Sans Pro"/>
              </a:rPr>
              <a:t>Morgan Kaufmann</a:t>
            </a:r>
            <a:r>
              <a:rPr lang="uk-UA" b="0" i="0" dirty="0">
                <a:solidFill>
                  <a:srgbClr val="000000"/>
                </a:solidFill>
                <a:effectLst/>
                <a:latin typeface="Nexus Sans Pro"/>
              </a:rPr>
              <a:t>. </a:t>
            </a:r>
            <a:r>
              <a:rPr lang="en-US" b="0" i="0" dirty="0">
                <a:solidFill>
                  <a:srgbClr val="000000"/>
                </a:solidFill>
                <a:effectLst/>
                <a:latin typeface="Nexus Sans Pro"/>
              </a:rPr>
              <a:t>2012</a:t>
            </a:r>
            <a:r>
              <a:rPr lang="uk-UA" b="0" i="0" dirty="0">
                <a:solidFill>
                  <a:srgbClr val="000000"/>
                </a:solidFill>
                <a:effectLst/>
                <a:latin typeface="Nexus Sans Pro"/>
              </a:rPr>
              <a:t> – 720р.</a:t>
            </a:r>
            <a:endParaRPr lang="ru-R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2E8E74-2A7F-B459-A8BC-07D44DD33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638" y="773064"/>
            <a:ext cx="3819359" cy="5403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310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2238</TotalTime>
  <Words>2437</Words>
  <Application>Microsoft Office PowerPoint</Application>
  <PresentationFormat>Widescreen</PresentationFormat>
  <Paragraphs>469</Paragraphs>
  <Slides>24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Nexus Sans Pro</vt:lpstr>
      <vt:lpstr>Times New Roman</vt:lpstr>
      <vt:lpstr>Тема Office</vt:lpstr>
      <vt:lpstr>Visio</vt:lpstr>
      <vt:lpstr>Архітектура комп’ютера</vt:lpstr>
      <vt:lpstr>Зміст лекції</vt:lpstr>
      <vt:lpstr>Структура дисципліни</vt:lpstr>
      <vt:lpstr>Комп’ютерні та периферійні пристрої</vt:lpstr>
      <vt:lpstr>Структура фон-нейманівської архітектури</vt:lpstr>
      <vt:lpstr>Порівняння фон-нейманівської та гарвардської архітектур.</vt:lpstr>
      <vt:lpstr>Системи числення</vt:lpstr>
      <vt:lpstr>Системи числення</vt:lpstr>
      <vt:lpstr>Десяткова система числення (decimal)</vt:lpstr>
      <vt:lpstr>Двійкова система числення (binary)</vt:lpstr>
      <vt:lpstr>PowerPoint Presentation</vt:lpstr>
      <vt:lpstr>Вісімкова система числення (octal)</vt:lpstr>
      <vt:lpstr>PowerPoint Presentation</vt:lpstr>
      <vt:lpstr>Шістнадцяткова система числення (hexadecimal)</vt:lpstr>
      <vt:lpstr>PowerPoint Presentation</vt:lpstr>
      <vt:lpstr>Байти, напівбайти, слова тощо</vt:lpstr>
      <vt:lpstr>Переведення між системами числення</vt:lpstr>
      <vt:lpstr>Переведення між системами числення</vt:lpstr>
      <vt:lpstr>Переведення між системами числення</vt:lpstr>
      <vt:lpstr>Переведення між системами числення</vt:lpstr>
      <vt:lpstr>Переведення між системами числення</vt:lpstr>
      <vt:lpstr>Переведення між системами числення</vt:lpstr>
      <vt:lpstr>PowerPoint Presentation</vt:lpstr>
      <vt:lpstr>Список використаних джерел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Oleksii Shelukha</cp:lastModifiedBy>
  <cp:revision>69</cp:revision>
  <dcterms:created xsi:type="dcterms:W3CDTF">2021-12-06T03:54:55Z</dcterms:created>
  <dcterms:modified xsi:type="dcterms:W3CDTF">2026-09-03T16:50:42Z</dcterms:modified>
</cp:coreProperties>
</file>