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4">
  <p:sldMasterIdLst>
    <p:sldMasterId id="2147483668" r:id="rId1"/>
  </p:sldMasterIdLst>
  <p:notesMasterIdLst>
    <p:notesMasterId r:id="rId40"/>
  </p:notesMasterIdLst>
  <p:sldIdLst>
    <p:sldId id="256" r:id="rId2"/>
    <p:sldId id="257" r:id="rId3"/>
    <p:sldId id="293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20" r:id="rId13"/>
    <p:sldId id="321" r:id="rId14"/>
    <p:sldId id="317" r:id="rId15"/>
    <p:sldId id="319" r:id="rId16"/>
    <p:sldId id="318" r:id="rId17"/>
    <p:sldId id="322" r:id="rId18"/>
    <p:sldId id="326" r:id="rId19"/>
    <p:sldId id="325" r:id="rId20"/>
    <p:sldId id="324" r:id="rId21"/>
    <p:sldId id="327" r:id="rId22"/>
    <p:sldId id="329" r:id="rId23"/>
    <p:sldId id="328" r:id="rId24"/>
    <p:sldId id="330" r:id="rId25"/>
    <p:sldId id="331" r:id="rId26"/>
    <p:sldId id="335" r:id="rId27"/>
    <p:sldId id="336" r:id="rId28"/>
    <p:sldId id="332" r:id="rId29"/>
    <p:sldId id="333" r:id="rId30"/>
    <p:sldId id="334" r:id="rId31"/>
    <p:sldId id="337" r:id="rId32"/>
    <p:sldId id="338" r:id="rId33"/>
    <p:sldId id="339" r:id="rId34"/>
    <p:sldId id="340" r:id="rId35"/>
    <p:sldId id="345" r:id="rId36"/>
    <p:sldId id="344" r:id="rId37"/>
    <p:sldId id="346" r:id="rId38"/>
    <p:sldId id="265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26EE"/>
    <a:srgbClr val="8787FF"/>
    <a:srgbClr val="FF9966"/>
    <a:srgbClr val="FFD347"/>
    <a:srgbClr val="EBC1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6856D-DDD3-4545-9DC2-D12DFA553DF1}" type="datetimeFigureOut">
              <a:rPr lang="x-none" smtClean="0"/>
              <a:pPr/>
              <a:t>05.09.2026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58D90-75EB-4358-AF9C-184D6CFD78D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0051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5B2F3-962C-43B8-8FD1-FE83FAA6A984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973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4B61-AB56-4355-B7A0-93A4F046C496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485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2DEE9-B0AE-4928-85CD-9AFD723D6BAA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668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E3A97-FA76-4CB7-ACBD-BE358D7C4E63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760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3CED-2C7C-4337-9576-2FCDB56BBA07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899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249D0-D768-4864-8DAE-D39799DD7A44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20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0B7C3-8A76-48B2-ACBB-E73C78280263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039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2A59-F3A7-4C73-9B7A-F33A03A07F2C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67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35640-2F62-412E-8B6A-69DFAE038F90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976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C6427-DE76-49C0-877F-B351FF15AFB5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740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53EE7-1CAD-4667-A349-6789356DC218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5243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E392-702E-42A2-A3FD-8C1677FEF812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179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0A20A-D6C3-493C-A25F-ECF19F072113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807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40C45-48CC-4A4E-AAC3-4C74D6A1D354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39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550F-ABB9-4645-9B3D-CE2D2C23369D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229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FEF7-74C4-46A0-9CE3-6C396B6509B9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327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DBBC8-E744-43F0-8DE2-022E60DB8DC7}" type="datetime1">
              <a:rPr lang="en-US" smtClean="0"/>
              <a:pPr/>
              <a:t>9/5/2026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Entrepreneurship and Business Basics / K. Orlova (Zhytomyr Polytechnic State University)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28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u.edu/eci/files/2021/08/Comparative-Economic-Systems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u.edu/eci/files/2021/08/Comparative-Economic-Systems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u.edu/eci/files/2021/08/Comparative-Economic-Systems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u.edu/eci/files/2021/08/Comparative-Economic-Systems.pd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u.edu/eci/files/2021/08/Comparative-Economic-Systems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u.edu/eci/files/2021/08/Comparative-Economic-Systems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076325" y="115888"/>
            <a:ext cx="7959725" cy="719137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uk-UA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МІНІСТЕРСТВО </a:t>
            </a:r>
            <a:r>
              <a:rPr lang="uk-UA" altLang="uk-UA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ОСВІТИ І НАУКИ</a:t>
            </a:r>
            <a:r>
              <a:rPr lang="en-US" altLang="uk-UA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uk-UA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УКРАЇНИ</a:t>
            </a:r>
            <a:br>
              <a:rPr lang="ru-RU" altLang="uk-UA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uk-UA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ДЕРЖАВНИЙ УНІВЕРСИТЕТ «ЖИТОМИРСЬКА ПОЛІТЕХНІКА»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462FFA08-9BC7-4E8F-9749-E1B5BD4C4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9966" y="1831051"/>
            <a:ext cx="7766936" cy="719644"/>
          </a:xfrm>
        </p:spPr>
        <p:txBody>
          <a:bodyPr>
            <a:normAutofit fontScale="70000" lnSpcReduction="20000"/>
          </a:bodyPr>
          <a:lstStyle/>
          <a:p>
            <a:pPr algn="ctr">
              <a:spcBef>
                <a:spcPts val="0"/>
              </a:spcBef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1. ТЕОРЕТИЧНІ ТА МЕТОДОЛОГІЧНІ ЗАСАДИ ДОСЛІДЖЕННЯ СВІТОВИХ ЕКОНОМІЧНИХ СИСТЕМ</a:t>
            </a:r>
            <a:endParaRPr lang="x-non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ідзаголовок 2">
            <a:extLst>
              <a:ext uri="{FF2B5EF4-FFF2-40B4-BE49-F238E27FC236}">
                <a16:creationId xmlns:a16="http://schemas.microsoft.com/office/drawing/2014/main" xmlns="" id="{3E271608-9726-4B03-8461-E5827A8C9861}"/>
              </a:ext>
            </a:extLst>
          </p:cNvPr>
          <p:cNvSpPr txBox="1">
            <a:spLocks/>
          </p:cNvSpPr>
          <p:nvPr/>
        </p:nvSpPr>
        <p:spPr>
          <a:xfrm>
            <a:off x="950495" y="2574758"/>
            <a:ext cx="9324474" cy="26228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теми</a:t>
            </a:r>
          </a:p>
          <a:p>
            <a:pPr algn="just">
              <a:spcBef>
                <a:spcPts val="0"/>
              </a:spcBef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Поняття, сутність та структура економічної системи.</a:t>
            </a:r>
          </a:p>
          <a:p>
            <a:pPr algn="just">
              <a:spcBef>
                <a:spcPts val="0"/>
              </a:spcBef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Історія розвитку економічних систем.</a:t>
            </a:r>
          </a:p>
          <a:p>
            <a:pPr algn="just">
              <a:spcBef>
                <a:spcPts val="0"/>
              </a:spcBef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Інституційні основи функціонування економічних систем.</a:t>
            </a:r>
          </a:p>
          <a:p>
            <a:pPr algn="just">
              <a:spcBef>
                <a:spcPts val="0"/>
              </a:spcBef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Основні типи та критерії класифікації економічних систем.</a:t>
            </a:r>
          </a:p>
          <a:p>
            <a:pPr algn="just">
              <a:spcBef>
                <a:spcPts val="0"/>
              </a:spcBef>
            </a:pPr>
            <a:r>
              <a:rPr lang="uk-UA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Методологія порівняльного аналізу економічних систем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7196772" y="6193668"/>
            <a:ext cx="40559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b="1" i="1" dirty="0">
                <a:latin typeface="Palatino Linotype" pitchFamily="18" charset="0"/>
                <a:cs typeface="Times New Roman" pitchFamily="18" charset="0"/>
              </a:rPr>
              <a:t>ЛЕКТОР:  </a:t>
            </a:r>
            <a:r>
              <a:rPr lang="uk-UA" b="1" i="1" dirty="0" err="1" smtClean="0">
                <a:latin typeface="Palatino Linotype" pitchFamily="18" charset="0"/>
                <a:cs typeface="Times New Roman" pitchFamily="18" charset="0"/>
              </a:rPr>
              <a:t>к.е.н</a:t>
            </a:r>
            <a:r>
              <a:rPr lang="uk-UA" b="1" i="1" dirty="0" smtClean="0">
                <a:latin typeface="Palatino Linotype" pitchFamily="18" charset="0"/>
                <a:cs typeface="Times New Roman" pitchFamily="18" charset="0"/>
              </a:rPr>
              <a:t>., доц. Мельник </a:t>
            </a:r>
            <a:r>
              <a:rPr lang="uk-UA" b="1" i="1" dirty="0">
                <a:latin typeface="Palatino Linotype" pitchFamily="18" charset="0"/>
                <a:cs typeface="Times New Roman" pitchFamily="18" charset="0"/>
              </a:rPr>
              <a:t>Т.</a:t>
            </a:r>
            <a:r>
              <a:rPr lang="en-US" b="1" i="1" dirty="0"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uk-UA" b="1" i="1" dirty="0">
                <a:latin typeface="Palatino Linotype" pitchFamily="18" charset="0"/>
                <a:cs typeface="Times New Roman" pitchFamily="18" charset="0"/>
              </a:rPr>
              <a:t>Ю.</a:t>
            </a:r>
            <a:endParaRPr lang="ru-RU" b="1" i="1" dirty="0">
              <a:latin typeface="Palatino Linotype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84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947" y="171239"/>
            <a:ext cx="10163617" cy="642151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1. Поняття, сутність та структура економічної системи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472B4F0F-1107-46C2-8A45-DF2C2EAC5734}"/>
              </a:ext>
            </a:extLst>
          </p:cNvPr>
          <p:cNvSpPr/>
          <p:nvPr/>
        </p:nvSpPr>
        <p:spPr>
          <a:xfrm>
            <a:off x="324093" y="4364462"/>
            <a:ext cx="1625780" cy="54153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кутник 4">
            <a:extLst>
              <a:ext uri="{FF2B5EF4-FFF2-40B4-BE49-F238E27FC236}">
                <a16:creationId xmlns:a16="http://schemas.microsoft.com/office/drawing/2014/main" xmlns="" id="{24BF3DA0-4B58-4291-BCBC-A56686FCF4C4}"/>
              </a:ext>
            </a:extLst>
          </p:cNvPr>
          <p:cNvSpPr/>
          <p:nvPr/>
        </p:nvSpPr>
        <p:spPr>
          <a:xfrm>
            <a:off x="597811" y="5133474"/>
            <a:ext cx="10178717" cy="139847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 широкому розумінні 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економічна система – це спосіб організації економічної діяльності суспільства, який визначає механізми використання ресурсів, виробництва, розподілу, обміну та споживання економічних благ.</a:t>
            </a:r>
            <a:endParaRPr lang="uk-UA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трелка углом 18"/>
          <p:cNvSpPr/>
          <p:nvPr/>
        </p:nvSpPr>
        <p:spPr>
          <a:xfrm rot="5400000">
            <a:off x="1920036" y="4624224"/>
            <a:ext cx="583534" cy="463215"/>
          </a:xfrm>
          <a:prstGeom prst="bentArrow">
            <a:avLst>
              <a:gd name="adj1" fmla="val 25000"/>
              <a:gd name="adj2" fmla="val 27941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xmlns="" id="{24BF3DA0-4B58-4291-BCBC-A56686FCF4C4}"/>
              </a:ext>
            </a:extLst>
          </p:cNvPr>
          <p:cNvSpPr/>
          <p:nvPr/>
        </p:nvSpPr>
        <p:spPr>
          <a:xfrm>
            <a:off x="305288" y="813391"/>
            <a:ext cx="10763765" cy="3252430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indent="431800" algn="just"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Потреба в існуванні економічної системи зумовлена фундаментальною економічною проблемою – обмеженістю ресурсів та необмеженістю потреб людини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31800" algn="just"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Будь-яке суспільство повинно вирішувати фундаментальні питання: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 виробляти?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Скільки виробляти?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виробляти?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кого виробляти?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Хто приймає відповідні рішення?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розподіляються ресурси та результати виробництва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0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20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6">
            <a:extLst>
              <a:ext uri="{FF2B5EF4-FFF2-40B4-BE49-F238E27FC236}">
                <a16:creationId xmlns:a16="http://schemas.microsoft.com/office/drawing/2014/main" xmlns="" id="{5597D9ED-3839-4475-A0A3-D181B75C94B6}"/>
              </a:ext>
            </a:extLst>
          </p:cNvPr>
          <p:cNvSpPr/>
          <p:nvPr/>
        </p:nvSpPr>
        <p:spPr>
          <a:xfrm>
            <a:off x="360946" y="689330"/>
            <a:ext cx="9825789" cy="40869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сучасному підході економічна система розглядається ширше – як сукупність: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економічних суб’єктів;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ресурсів;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інститутів;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правил;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механізмів координації;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стимулів;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форм власності;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способів прийняття економічних рішень;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механізмів розподілу доходів;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економічних результатів.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Відповідно, економічну систему не можна зводити лише до ринку або держави.</a:t>
            </a:r>
            <a:endParaRPr lang="ru-RU" sz="20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5593" y="4856037"/>
            <a:ext cx="8256494" cy="18235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Сучасні економічні системи можна розділити на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 основні групи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залежно від того, як приймаються рішення щодо управління ресурсами суспільства: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Планова економіка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Ринкова економіка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Змішана економіка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7"/>
            <a:ext cx="10163617" cy="519043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1. Поняття, сутність та структура економічної системи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739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6">
            <a:extLst>
              <a:ext uri="{FF2B5EF4-FFF2-40B4-BE49-F238E27FC236}">
                <a16:creationId xmlns:a16="http://schemas.microsoft.com/office/drawing/2014/main" xmlns="" id="{5597D9ED-3839-4475-A0A3-D181B75C94B6}"/>
              </a:ext>
            </a:extLst>
          </p:cNvPr>
          <p:cNvSpPr/>
          <p:nvPr/>
        </p:nvSpPr>
        <p:spPr>
          <a:xfrm>
            <a:off x="360946" y="689330"/>
            <a:ext cx="9825789" cy="40869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Економічна система має системний характер.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неї характерні: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цілісність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— елементи системи взаємопов’язані;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структурність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— система складається з певних компонентів;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ієрархічність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— економічні процеси відбуваються на різних рівнях;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динамічність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— система постійно змінюється;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відкритість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— сучасні національні економіки взаємодіють із зовнішнім середовищем;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саморегулювання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— частина процесів координується через ринкові механізми;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регульованість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— держава та інші інститути впливають на економічну поведінку;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адаптивність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— система реагує на технологічні, політичні, соціальні та зовнішньоекономічні зміни.</a:t>
            </a:r>
            <a:endParaRPr lang="ru-RU" sz="2000" dirty="0">
              <a:effectLst/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94054" y="5349096"/>
            <a:ext cx="9159572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 підручнику «Світова економіка» за редакцією О. А.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Довгаль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світова економіка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характеризується як складна відкрита система, якій притаманні цілісність, множинність і багаторівневість елементів, структурність та взаємозалежність її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складових.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7"/>
            <a:ext cx="10163617" cy="519043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1. Поняття, сутність та структура економічної системи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986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6">
            <a:extLst>
              <a:ext uri="{FF2B5EF4-FFF2-40B4-BE49-F238E27FC236}">
                <a16:creationId xmlns:a16="http://schemas.microsoft.com/office/drawing/2014/main" xmlns="" id="{5597D9ED-3839-4475-A0A3-D181B75C94B6}"/>
              </a:ext>
            </a:extLst>
          </p:cNvPr>
          <p:cNvSpPr/>
          <p:nvPr/>
        </p:nvSpPr>
        <p:spPr>
          <a:xfrm>
            <a:off x="360947" y="1164502"/>
            <a:ext cx="5869524" cy="558592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indent="431800" algn="just">
              <a:spcAft>
                <a:spcPts val="0"/>
              </a:spcAft>
            </a:pPr>
            <a:r>
              <a:rPr lang="uk-UA" sz="2000" b="1" i="1" u="sng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Координаційна функція</a:t>
            </a:r>
            <a:endParaRPr lang="ru-RU" sz="2000" b="1" dirty="0">
              <a:solidFill>
                <a:srgbClr val="0F4761"/>
              </a:solidFill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Aft>
                <a:spcPts val="0"/>
              </a:spcAft>
            </a:pPr>
            <a:r>
              <a:rPr lang="uk-UA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забезпечує узгодження діяльності великої кількості економічних суб’єктів.</a:t>
            </a:r>
            <a:endParaRPr lang="ru-RU" sz="2000" u="sng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Наприклад, у ринковій економіці координація відбувається переважно через: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ціни;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попит і пропозицію;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конкуренцію;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прибуток;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фінансові стимули.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командній економіці значна частина координації здійснюється через: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централізовані рішення;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плани;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державні нормативи;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адміністративні механізми.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змішаній економіці використовуються обидва типи механізмів.</a:t>
            </a:r>
            <a:endParaRPr lang="ru-RU" sz="20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947" y="141498"/>
            <a:ext cx="10163617" cy="519043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1. Поняття, сутність та структура економічної системи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0311" y="582706"/>
            <a:ext cx="4528547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 функції економічної системи</a:t>
            </a:r>
            <a:endParaRPr lang="ru-RU" sz="2000" b="1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001435" y="1164502"/>
            <a:ext cx="4419601" cy="430374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i="1" u="sng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Розподільча функція</a:t>
            </a:r>
            <a:endParaRPr lang="ru-RU" b="1" dirty="0">
              <a:solidFill>
                <a:srgbClr val="0F4761"/>
              </a:solidFill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Економічна система визначає, яким чином обмежені ресурси розподіляються між альтернативними напрямами використання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капітал може бути спрямований у промисловість;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державні кошти — в освіту або оборону;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приватні інвестиції — у цифрові технології;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трудові ресурси — у високотехнологічні галузі.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9509228">
            <a:off x="2823823" y="775953"/>
            <a:ext cx="708212" cy="268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309797">
            <a:off x="8137169" y="777499"/>
            <a:ext cx="708212" cy="268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706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6">
            <a:extLst>
              <a:ext uri="{FF2B5EF4-FFF2-40B4-BE49-F238E27FC236}">
                <a16:creationId xmlns:a16="http://schemas.microsoft.com/office/drawing/2014/main" xmlns="" id="{5597D9ED-3839-4475-A0A3-D181B75C94B6}"/>
              </a:ext>
            </a:extLst>
          </p:cNvPr>
          <p:cNvSpPr/>
          <p:nvPr/>
        </p:nvSpPr>
        <p:spPr>
          <a:xfrm>
            <a:off x="360947" y="1164502"/>
            <a:ext cx="5869524" cy="53259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sz="2000" b="1" i="1" u="sng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Стимулююча функція</a:t>
            </a:r>
            <a:endParaRPr lang="ru-RU" sz="2000" b="1" dirty="0">
              <a:solidFill>
                <a:srgbClr val="0F4761"/>
              </a:solidFill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Економічна система створює стимули для певної поведінки.</a:t>
            </a:r>
            <a:endParaRPr lang="ru-RU" sz="2000" u="sng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Стимулами можуть бути: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прибуток;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заробітна плата;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податкові пільги;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субсидії;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премії;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можливість отримання доходу від інновацій;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соціальні гарантії;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державні замовлення.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Якість економічної системи значною мірою залежить від того, 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 створюють її стимули умови для продуктивної економічної поведінки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947" y="141498"/>
            <a:ext cx="10163617" cy="519043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1. Поняття, сутність та структура економічної системи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0311" y="582706"/>
            <a:ext cx="4528547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 функції економічної системи</a:t>
            </a:r>
            <a:endParaRPr lang="ru-RU" sz="2000" b="1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001435" y="1164502"/>
            <a:ext cx="4419601" cy="53322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sz="2000" b="1" i="1" u="sng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Інформаційна функція</a:t>
            </a:r>
            <a:endParaRPr lang="ru-RU" sz="2000" b="1" dirty="0">
              <a:solidFill>
                <a:srgbClr val="0F4761"/>
              </a:solidFill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Економічна система забезпечує передачу інформації між суб’єктами.</a:t>
            </a:r>
            <a:endParaRPr lang="ru-RU" u="sng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ринковій економіці важливим інформаційним сигналом є ціна.</a:t>
            </a:r>
            <a:endParaRPr lang="ru-RU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Зростання ціни на певний товар може сигналізувати виробникам про:</a:t>
            </a:r>
            <a:endParaRPr lang="ru-RU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зростання попиту;</a:t>
            </a:r>
            <a:endParaRPr lang="ru-RU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дефіцит;</a:t>
            </a:r>
            <a:endParaRPr lang="ru-RU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можливість отримання прибутку.</a:t>
            </a:r>
            <a:endParaRPr lang="ru-RU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централізованій системі аналогічна інформація передається через адміністративні рішення та планові показники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endParaRPr lang="ru-RU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9509228">
            <a:off x="2823823" y="775953"/>
            <a:ext cx="708212" cy="268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309797">
            <a:off x="8137169" y="777499"/>
            <a:ext cx="708212" cy="268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743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6">
            <a:extLst>
              <a:ext uri="{FF2B5EF4-FFF2-40B4-BE49-F238E27FC236}">
                <a16:creationId xmlns:a16="http://schemas.microsoft.com/office/drawing/2014/main" xmlns="" id="{5597D9ED-3839-4475-A0A3-D181B75C94B6}"/>
              </a:ext>
            </a:extLst>
          </p:cNvPr>
          <p:cNvSpPr/>
          <p:nvPr/>
        </p:nvSpPr>
        <p:spPr>
          <a:xfrm>
            <a:off x="360947" y="1164502"/>
            <a:ext cx="4901335" cy="39331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sz="2000" b="1" i="1" u="sng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Соціальна функція</a:t>
            </a:r>
            <a:endParaRPr lang="ru-RU" sz="2000" b="1" dirty="0">
              <a:solidFill>
                <a:srgbClr val="0F4761"/>
              </a:solidFill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Економічна система визначає механізми:</a:t>
            </a:r>
            <a:endParaRPr lang="ru-RU" sz="2000" u="sng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розподілу доходів;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соціального захисту;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забезпечення суспільними благами;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доступу до освіти;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охорони здоров’я;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підтримки вразливих груп.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Тому оцінювання економічної системи лише за показниками ВВП є недостатнім.</a:t>
            </a:r>
            <a:endParaRPr lang="ru-RU" sz="20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65" y="115475"/>
            <a:ext cx="10163617" cy="519043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1. Поняття, сутність та структура економічної системи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0311" y="582706"/>
            <a:ext cx="4528547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 функції економічної системи</a:t>
            </a:r>
            <a:endParaRPr lang="ru-RU" sz="2000" b="1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832107" y="1209425"/>
            <a:ext cx="5970496" cy="38882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sz="2000" b="1" i="1" u="sng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Адаптаційна функція</a:t>
            </a:r>
            <a:endParaRPr lang="ru-RU" sz="2000" b="1" dirty="0">
              <a:solidFill>
                <a:srgbClr val="0F4761"/>
              </a:solidFill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Економічні системи повинні реагувати на зміни:</a:t>
            </a:r>
            <a:endParaRPr lang="ru-RU" sz="2000" u="sng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технологічні;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демографічні;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екологічні;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геополітичні;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фінансові;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енергетичні;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глобальні кризові явища.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Саме здатність до адаптації є одним із важливих критеріїв сучасної економічної стійкості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9509228">
            <a:off x="2823823" y="775953"/>
            <a:ext cx="708212" cy="268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309797">
            <a:off x="8137169" y="777499"/>
            <a:ext cx="708212" cy="268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409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6">
            <a:extLst>
              <a:ext uri="{FF2B5EF4-FFF2-40B4-BE49-F238E27FC236}">
                <a16:creationId xmlns:a16="http://schemas.microsoft.com/office/drawing/2014/main" xmlns="" id="{5597D9ED-3839-4475-A0A3-D181B75C94B6}"/>
              </a:ext>
            </a:extLst>
          </p:cNvPr>
          <p:cNvSpPr/>
          <p:nvPr/>
        </p:nvSpPr>
        <p:spPr>
          <a:xfrm>
            <a:off x="360947" y="1164502"/>
            <a:ext cx="4901335" cy="39331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sz="2000" b="1" i="1" u="sng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Соціальна функція</a:t>
            </a:r>
            <a:endParaRPr lang="ru-RU" sz="2000" b="1" dirty="0">
              <a:solidFill>
                <a:srgbClr val="0F4761"/>
              </a:solidFill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Економічна система визначає механізми:</a:t>
            </a:r>
            <a:endParaRPr lang="ru-RU" sz="2000" u="sng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розподілу доходів;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соціального захисту;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забезпечення суспільними благами;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доступу до освіти;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охорони здоров’я;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підтримки вразливих груп.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Тому оцінювання економічної системи лише за показниками ВВП є недостатнім.</a:t>
            </a:r>
            <a:endParaRPr lang="ru-RU" sz="20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65" y="115475"/>
            <a:ext cx="10163617" cy="519043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1. Поняття, сутність та структура економічної системи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0311" y="582706"/>
            <a:ext cx="3893117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20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Структура економічної </a:t>
            </a:r>
            <a:r>
              <a:rPr lang="uk-UA" sz="2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</a:t>
            </a:r>
            <a:endParaRPr lang="ru-RU" sz="2000" b="1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832107" y="1209425"/>
            <a:ext cx="5970496" cy="38882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sz="2000" b="1" i="1" u="sng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Адаптаційна функція</a:t>
            </a:r>
            <a:endParaRPr lang="ru-RU" sz="2000" b="1" dirty="0">
              <a:solidFill>
                <a:srgbClr val="0F4761"/>
              </a:solidFill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Економічні системи повинні реагувати на зміни:</a:t>
            </a:r>
            <a:endParaRPr lang="ru-RU" sz="2000" u="sng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технологічні;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демографічні;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екологічні;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геополітичні;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фінансові;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енергетичні;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глобальні кризові явища.</a:t>
            </a:r>
            <a:endParaRPr lang="ru-RU" sz="20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Саме здатність до адаптації є одним із важливих критеріїв сучасної економічної стійкості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9509228">
            <a:off x="2823823" y="775953"/>
            <a:ext cx="708212" cy="268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309797">
            <a:off x="8137169" y="777499"/>
            <a:ext cx="708212" cy="2680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903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6">
            <a:extLst>
              <a:ext uri="{FF2B5EF4-FFF2-40B4-BE49-F238E27FC236}">
                <a16:creationId xmlns:a16="http://schemas.microsoft.com/office/drawing/2014/main" xmlns="" id="{5597D9ED-3839-4475-A0A3-D181B75C94B6}"/>
              </a:ext>
            </a:extLst>
          </p:cNvPr>
          <p:cNvSpPr/>
          <p:nvPr/>
        </p:nvSpPr>
        <p:spPr>
          <a:xfrm>
            <a:off x="360946" y="851647"/>
            <a:ext cx="9825789" cy="52353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indent="431800" algn="just">
              <a:spcAft>
                <a:spcPts val="0"/>
              </a:spcAft>
            </a:pPr>
            <a:r>
              <a:rPr lang="uk-UA" sz="20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20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основних, </a:t>
            </a:r>
            <a:r>
              <a:rPr lang="uk-UA" sz="2000" b="1" u="sng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системоутворюючих</a:t>
            </a:r>
            <a:r>
              <a:rPr lang="uk-UA" sz="20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елементів соціально-економічної </a:t>
            </a:r>
            <a:r>
              <a:rPr lang="uk-UA" sz="2000" b="1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 варто </a:t>
            </a:r>
            <a:r>
              <a:rPr lang="uk-UA" sz="2000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віднести:</a:t>
            </a:r>
          </a:p>
          <a:p>
            <a:pPr indent="431800" algn="just"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продуктивні сили (засоби виробництва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людські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indent="431800" algn="just">
              <a:spcAft>
                <a:spcPts val="0"/>
              </a:spcAft>
            </a:pPr>
            <a:endParaRPr lang="uk-UA" sz="1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виробничі відносини (відносини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 людьми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щодо виробництва, розподілу,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обміну та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споживання товарів та послуг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indent="431800" algn="just">
              <a:spcAft>
                <a:spcPts val="0"/>
              </a:spcAft>
            </a:pPr>
            <a:endParaRPr lang="uk-UA" sz="1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організаційний устрій (інститути, сукупність принципів, правил та законодавчо закріплених норм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indent="431800" algn="just">
              <a:spcAft>
                <a:spcPts val="0"/>
              </a:spcAft>
            </a:pPr>
            <a:endParaRPr lang="uk-UA" sz="1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господарський механізм (конкретні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 організації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суспільного виробництва, а 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також методи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засоби управління ним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indent="431800" algn="just">
              <a:spcAft>
                <a:spcPts val="0"/>
              </a:spcAft>
            </a:pPr>
            <a:endParaRPr lang="uk-UA" sz="1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/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зовнішні (глобальні) та внутрішні (національні) детермінанти розвитку.</a:t>
            </a:r>
          </a:p>
          <a:p>
            <a:pPr indent="431800" algn="just"/>
            <a:endParaRPr lang="uk-UA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/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Кожен з даних елементів є складною підсистемою, що формується з певних елементів (компонентів) з властивою їм сукупністю взаємозв’язків, оскільки від їх динаміки залежить рівень розвитку соціально-економічної системи загалом. 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7"/>
            <a:ext cx="10163617" cy="519043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1. Поняття, сутність та структура економічної системи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760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6">
            <a:extLst>
              <a:ext uri="{FF2B5EF4-FFF2-40B4-BE49-F238E27FC236}">
                <a16:creationId xmlns:a16="http://schemas.microsoft.com/office/drawing/2014/main" xmlns="" id="{5597D9ED-3839-4475-A0A3-D181B75C94B6}"/>
              </a:ext>
            </a:extLst>
          </p:cNvPr>
          <p:cNvSpPr/>
          <p:nvPr/>
        </p:nvSpPr>
        <p:spPr>
          <a:xfrm>
            <a:off x="192033" y="609600"/>
            <a:ext cx="9920155" cy="18915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indent="431800" algn="just">
              <a:spcAft>
                <a:spcPts val="0"/>
              </a:spcAft>
            </a:pPr>
            <a:r>
              <a:rPr lang="uk-UA" sz="2000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цілей курсу, важливо розмежовувати </a:t>
            </a:r>
            <a:r>
              <a:rPr lang="uk-UA" sz="20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декілька понять.</a:t>
            </a:r>
            <a:endParaRPr lang="ru-RU" sz="2000" u="sng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Aft>
                <a:spcPts val="0"/>
              </a:spcAft>
            </a:pPr>
            <a:r>
              <a:rPr lang="uk-UA" sz="2000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Національна </a:t>
            </a:r>
            <a:r>
              <a:rPr lang="uk-UA" sz="2000" b="1" dirty="0" smtClean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економіка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000" b="1" dirty="0" smtClean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господарська система окремої держави, яка функціонує в межах певного інституційного, правового та політичного середовища.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О.А.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Довгаль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ін.: </a:t>
            </a:r>
            <a:r>
              <a:rPr lang="uk-UA" sz="2000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Національна економіка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багатогалузева система господарства країни, що максимально забезпечує задоволення суспільних потреб. </a:t>
            </a:r>
            <a:endParaRPr lang="ru-RU" sz="20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7"/>
            <a:ext cx="10163617" cy="519043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1. Поняття, сутність та структура економічної системи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3165" y="2662099"/>
            <a:ext cx="10161730" cy="163121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Світова </a:t>
            </a:r>
            <a:r>
              <a:rPr lang="uk-UA" b="1" dirty="0" smtClean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економіка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 сукупність національних господарств та міжнародних економічних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зв’язків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між ними.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/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підручнику О.А.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Довгаль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ін. </a:t>
            </a:r>
            <a:r>
              <a:rPr lang="uk-UA" sz="2000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світова економіка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визначається як глобальна економічна система, що включає національні господарства країн світу в їх постійній взаємодії та взаємозалежності.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49314" y="4435913"/>
            <a:ext cx="1024760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smtClean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Міжнародна економіка </a:t>
            </a:r>
            <a:r>
              <a:rPr lang="uk-UA" sz="1400" b="1" smtClean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переважно досліджує економічні взаємозв’язки між країнами: міжнародну торгівлю; рух капіталу; валютні відносини; міграцію; міжнародну інтеграцію.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52280" y="5224842"/>
            <a:ext cx="10139083" cy="13157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Економічна </a:t>
            </a:r>
            <a:r>
              <a:rPr lang="uk-UA" b="1" dirty="0" smtClean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 -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конкретний спосіб організації економічного життя, характерний для певної країни або групи країн.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Наприклад: американська модель; німецька соціальна ринкова модель; скандинавська модель; японська модель; китайська модель.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577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7"/>
            <a:ext cx="10163617" cy="519043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Історія розвитку економічних систем.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033" y="833152"/>
            <a:ext cx="94808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Історія економічних систем свідчить про те, що економічні системи не є статичними конструкціями. Вони трансформуються під впливом технологічних змін, соціальної боротьби, політичних процесів, розвитку торгівлі, зміни форм власності та трансформації ролі держави.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4399" y="1947041"/>
            <a:ext cx="8293769" cy="39549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період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IX до XV століття </a:t>
            </a:r>
            <a:r>
              <a:rPr lang="uk-UA" sz="2000" u="sng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феодалізм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був панівною соціальною, політичною та економічною системою в Європі.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відміну від сучасних національних держав із централізованими органами управління, основними організаційними структурами, навколо яких було зосереджене суспільне життя, були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окремі феодальні маєтки (</a:t>
            </a:r>
            <a:r>
              <a:rPr lang="uk-UA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манори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якими управляли феодали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 межах цієї системи феодал володів землею та приймав основні рішення, селяни-кріпаки обробляли землю й дотримувалися встановлених правил маєтку, професійні навички передавалися від покоління до покоління, а суспільне життя протягом кількох століть змінювалося відносно повільно.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часом кріпаки почали залишати феодальні маєтки в пошуках свободи та економічних можливостей за їх межами. Хоча частина селян-утікачів опинялася в надзвичайно складних умовах, іншим вдалося досягти успіху в торгівлі, виконуючи роль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посередників між покупцями та продавцями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73841" y="6365557"/>
            <a:ext cx="67388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Джерело: COMPARATIVE ECONOMIC SYSTEMS: CAPITALISM AND SOCIALISM IN THE 21ST CENTURY, Р. 13-14 </a:t>
            </a:r>
            <a:r>
              <a:rPr lang="uk-UA" sz="1200" dirty="0">
                <a:solidFill>
                  <a:srgbClr val="156082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https://www.bu.edu/eci/files/2021/08/Comparative-Economic-Systems.pdf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27299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7"/>
            <a:ext cx="10163617" cy="519043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Історія розвитку економічних систем.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2716" y="830052"/>
            <a:ext cx="81975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u="sng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Меркантилізм: перехід від феодального порядку до торговельної економіки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7724" y="1497975"/>
            <a:ext cx="9427570" cy="46705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меркантилістській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системі центр економічної та політичної влади перемістився 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 феодального маєтку до міст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Одночасно влада, яку раніше зосереджували феодали, поступово концентрувалася в руках 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короля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який також зміг заручитися підтримкою заможних купців.</a:t>
            </a:r>
            <a:endParaRPr lang="ru-RU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обмін на свою підтримку купці очікували від короля та його уряду 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захисту власних інтересів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Йшлося, зокрема, про створення умов для розширення економічної діяльності та захист їхнього бізнесу від конкурентів та інших загроз.</a:t>
            </a:r>
            <a:endParaRPr lang="ru-RU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Однак купці не були єдиною соціальною групою, на яку спирався король.</a:t>
            </a:r>
            <a:endParaRPr lang="ru-RU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Працівники та ремісники, які займалися певними видами діяльності, почали об'єднуватися в 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цехи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організації виробників і торговців.</a:t>
            </a:r>
            <a:endParaRPr lang="ru-RU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Цехи також фінансували та підтримували короля, а тому очікували від держави захисту власних інтересів.</a:t>
            </a:r>
            <a:endParaRPr lang="ru-RU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73841" y="6365557"/>
            <a:ext cx="67388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Джерело: COMPARATIVE ECONOMIC SYSTEMS: CAPITALISM AND SOCIALISM IN THE 21ST CENTURY, Р. 13-14 </a:t>
            </a:r>
            <a:r>
              <a:rPr lang="uk-UA" sz="1200" dirty="0">
                <a:solidFill>
                  <a:srgbClr val="156082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https://www.bu.edu/eci/files/2021/08/Comparative-Economic-Systems.pdf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810866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7"/>
            <a:ext cx="10163617" cy="519043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Історія розвитку економічних систем.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033" y="609600"/>
            <a:ext cx="81975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u="sng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Меркантилізм: перехід від феодального порядку до торговельної економіки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2967" y="1248772"/>
            <a:ext cx="9181747" cy="474745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чином, </a:t>
            </a:r>
            <a:r>
              <a:rPr lang="uk-UA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меркантилістська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система поступово породила 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нову соціально-економічну напруженість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між власниками підприємств, яких можна розглядати як майбутніх капіталістів або промисловців, та ремісничими цехами, що представляли інтереси пекарів, гончарів, шевців, художників та представників інших професій.</a:t>
            </a:r>
            <a:endParaRPr lang="ru-RU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Промисловці почали розробляти та використовувати 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машини, здатні виробляти продукцію в значно більших обсягах, ніж традиційні ремісники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Цехи, своєю чергою, стверджували, що уряд повинен регулювати економічну діяльність і захищати їх від конкуренції.</a:t>
            </a:r>
            <a:endParaRPr lang="ru-RU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Промисловці дотримувалися протилежної позиції: вони наполягали на тому, що 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держава повинна послабити контроль над економічною діяльністю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Протягом 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XVII–XVIII століть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економічний центр сили знову почав змінюватися. Два соціальні класи вступили в боротьбу за домінування — і результат цієї боротьби визначив подальший напрям економічної трансформації.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273841" y="6365557"/>
            <a:ext cx="67388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Джерело: COMPARATIVE ECONOMIC SYSTEMS: CAPITALISM AND SOCIALISM IN THE 21ST CENTURY, Р. 13-14 </a:t>
            </a:r>
            <a:r>
              <a:rPr lang="uk-UA" sz="1200" dirty="0">
                <a:solidFill>
                  <a:srgbClr val="156082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https://www.bu.edu/eci/files/2021/08/Comparative-Economic-Systems.pdf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988894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7"/>
            <a:ext cx="10163617" cy="519043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Історія розвитку економічних систем.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98313" y="812766"/>
            <a:ext cx="5061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u="sng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Адам Сміт і формування ідей ринкової економіки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98313" y="1655728"/>
            <a:ext cx="7892716" cy="41319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Адам Сміт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британський філософ-мораліст та один із засновників класичної політичної економії, сформував систему ідей, яка стала центральною для розуміння подальшого розвитку цих суперечностей.</a:t>
            </a:r>
            <a:endParaRPr lang="ru-RU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своїй знаменитій праці 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«Дослідження про природу і причини багатства народів» (</a:t>
            </a:r>
            <a:r>
              <a:rPr lang="uk-UA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Wealth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Nations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1776)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він обґрунтував думку про те, що 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ринок здатний координувати економічну діяльність за умов обмеженого державного втручання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Ідеї Сміта, а також праці інших мислителів сприяли зміні балансу сил на користь промисловців.</a:t>
            </a:r>
            <a:endParaRPr lang="ru-RU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Зрештою промисловці здобули перевагу, що започаткувало чергову економічну трансформацію — 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перехід від меркантилізму до капіталізму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73841" y="6365557"/>
            <a:ext cx="67388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Джерело: COMPARATIVE ECONOMIC SYSTEMS: CAPITALISM AND SOCIALISM IN THE 21ST CENTURY, Р. 13-14 </a:t>
            </a:r>
            <a:r>
              <a:rPr lang="uk-UA" sz="1200" dirty="0">
                <a:solidFill>
                  <a:srgbClr val="156082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https://www.bu.edu/eci/files/2021/08/Comparative-Economic-Systems.pdf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63805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7"/>
            <a:ext cx="10163617" cy="519043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Історія розвитку економічних систем.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33928" y="609600"/>
            <a:ext cx="51510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Виникнення капіталізму та промислова революція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8496" y="1174983"/>
            <a:ext cx="8951967" cy="46782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Поширення капіталізму відбувалося одночасно з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Промисловою революцією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 процесами демократизації західних країн.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основі цих соціально-економічних трансформацій лежало відкриття та широке використання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викопного палива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— спочатку вугілля, а пізніше нафти й природного газу.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Ці висококонцентровані джерела енергії забезпечили розвиток індустріального суспільства та тривале економічне зростання, яке спостерігається від початку становлення капіталізму.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Водночас цей надзвичайно тривалий період економічного зростання та розвитку супроводжувався значними проблемами.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Рабство було складовою раннього капіталізму.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Навіть після його скасування працівники продовжували потерпати від численних форм експлуатації та нелюдського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поводження.</a:t>
            </a:r>
          </a:p>
          <a:p>
            <a:pPr indent="457200" algn="just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Поряд із соціальними проблемами розвиток капіталізму супроводжувався </a:t>
            </a:r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зростанням викидів вуглецю та загостренням екологічних проблем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Усі ці процеси пов'язані з масштабами та характером економічного розвитку, що сформувався в межах капіталістичної системи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73841" y="6365557"/>
            <a:ext cx="67388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Джерело: COMPARATIVE ECONOMIC SYSTEMS: CAPITALISM AND SOCIALISM IN THE 21ST CENTURY, Р. 13-14 </a:t>
            </a:r>
            <a:r>
              <a:rPr lang="uk-UA" sz="1200" dirty="0">
                <a:solidFill>
                  <a:srgbClr val="156082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https://www.bu.edu/eci/files/2021/08/Comparative-Economic-Systems.pdf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20667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7"/>
            <a:ext cx="10163617" cy="519043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Історія розвитку економічних систем.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73841" y="6365557"/>
            <a:ext cx="70585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Джерело: COMPARATIVE ECONOMIC SYSTEMS: CAPITALISM AND SOCIALISM IN THE 21ST CENTURY, Р. 13-14 </a:t>
            </a:r>
            <a:r>
              <a:rPr lang="uk-UA" sz="1200" dirty="0">
                <a:solidFill>
                  <a:srgbClr val="156082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https://www.bu.edu/eci/files/2021/08/Comparative-Economic-Systems.pdf</a:t>
            </a:r>
            <a:endParaRPr lang="ru-RU" sz="1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52547" y="609600"/>
            <a:ext cx="4768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Карл Маркс і критика капіталістичної системи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96041" y="1194643"/>
            <a:ext cx="9849853" cy="49552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Одним із найбільш відомих ранніх критиків капіталістичної системи був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Карл Маркс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Маркс розглядав складні умови праці та значну нерівність, характерні для його епохи, як наслідки розвитку капіталізму.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Як зазначалося вище, Маркс прогнозував, що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постійна експлуатація працівників капіталістами зрештою призведе до повалення влади капіталістичного класу та переходу від капіталізму до соціалізму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Частина прогнозів Маркса справді знайшла певне підтвердження в історичних подіях. Протягом XX століття в різних країнах відбувалися: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робітничі повстання;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революції;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політичні трансформації;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встановлення соціалістичних режимів.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Однак капіталізм зумів зберегтися й адаптуватися, продемонструвавши значно більшу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стійкість та здатність до трансформації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ніж багато хто очікував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457200" algn="just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Завдяки боротьбі та тривалим суспільним рухам, очолюваним працівниками, часто вдалося обмежити найбільш негативні прояви </a:t>
            </a:r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нерегульованого капіталізму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 цьому сенсі можна стверджувати, що </a:t>
            </a:r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капіталізм не стільки був повалений, скільки еволюціонував протягом часу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79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Історія розвитку економічних систем.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5526" y="519953"/>
            <a:ext cx="35287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Економічні системи у XX столітті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2033" y="889285"/>
            <a:ext cx="8788950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XX століття стало періодом масштабних трансформацій геополітичних відносин і соціально-економічних структур на глобальному рівні.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Перша половина століття була надзвичайно нестабільною та супроводжувалася двома масштабними світовими війнами.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Після Другої світової війни настали десятиліття </a:t>
            </a: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Холодної війни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протягом яких світ фактично був розділений між: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капіталістичними країнами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соціалістичними країнами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Суперечності між цими двома системами посилювалися, особливо внаслідок поширення соціалістичних режимів у деяких країнах Азії та Латинської Америки.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8722" y="3905740"/>
            <a:ext cx="9190238" cy="28007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Хоча капіталістичні принципи загалом здобули перевагу — особливо в розвинених країнах, але також і в більшості країн, що розвиваються, —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соціалістичні ідеї та механізми продовжують існувати всередині капіталістичних суспільств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Їх можна побачити, наприклад, у формі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загальнодоступної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системи охорони здоров'я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державних шкіл, що фінансуються за рахунок податків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 соціального забезпечення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державних пенсійних систем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допомоги безробітним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інших програм соціального захисту.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Отже, сучасні економічні системи не можна розглядати як абсолютно відокремлені та «чисті» моделі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457200" algn="just">
              <a:spcAft>
                <a:spcPts val="0"/>
              </a:spcAft>
            </a:pPr>
            <a:r>
              <a:rPr lang="uk-UA" sz="1600" dirty="0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Саме тому для характеристики сучасних економічних систем доцільно використовувати поняття </a:t>
            </a:r>
            <a:r>
              <a:rPr lang="uk-UA" sz="1600" b="1" dirty="0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змішаної економіки</a:t>
            </a:r>
            <a:r>
              <a:rPr lang="uk-UA" sz="1600" dirty="0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069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Інституційні основи функціонування економічних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2033" y="1588741"/>
            <a:ext cx="8887798" cy="3059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Традиційний аналіз економічних систем часто концентрувався на питанні: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4800" marR="304800" indent="431800" algn="just">
              <a:spcBef>
                <a:spcPts val="5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«Ринок чи план?»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Сучасна порівняльна економіка ставить ширше питання: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4800" marR="304800" indent="431800" algn="just">
              <a:spcBef>
                <a:spcPts val="500"/>
              </a:spcBef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 правила визначають поведінку економічних суб’єктів і чому однакові економічні механізми дають різні результати в різних країнах?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Саме це стало одним із головних напрямів розвитку сучасної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comparative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economics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 завершення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протистояння планових і капіталістичних економік увага порівняльної економіки значною мірою змістилася до ролі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інститутів та інституційного </a:t>
            </a: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аналізу.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508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Інституційні основи функціонування економічних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3559" y="731768"/>
            <a:ext cx="8454189" cy="5919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Економічні інститути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це формальні та неформальні правила, норми й механізми, які структурують економічну поведінку та визначають умови взаємодії економічних суб’єктів.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Формальні інститути:</a:t>
            </a:r>
            <a:endParaRPr lang="ru-RU" b="1" dirty="0">
              <a:solidFill>
                <a:srgbClr val="0F4761"/>
              </a:solidFill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закони;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кодекси;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нормативні акти;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договори;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судові процедури;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податкові правила;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правила корпоративного управління.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Неформальні інститути:</a:t>
            </a:r>
            <a:endParaRPr lang="ru-RU" b="1" dirty="0">
              <a:solidFill>
                <a:srgbClr val="0F4761"/>
              </a:solidFill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традиції;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звичаї;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моральні норми;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довіра;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ділова культура;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соціальні очікування;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усталені моделі поведінки.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19378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Інституційні основи функціонування економічних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3769" y="1034973"/>
            <a:ext cx="8069179" cy="4926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Bef>
                <a:spcPts val="1800"/>
              </a:spcBef>
              <a:spcAft>
                <a:spcPts val="0"/>
              </a:spcAft>
            </a:pPr>
            <a:r>
              <a:rPr lang="uk-UA" b="1" kern="0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Відмінності інституційного середовища можуть пояснювати значні відмінності економічного розвитку.</a:t>
            </a:r>
            <a:endParaRPr lang="ru-RU" sz="2800" b="1" kern="0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Наприклад, якщо в країні: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слабкий захист власності;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неефективна судова система;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високий рівень корупції;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нестабільне законодавство;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інвестор може відмовитися від довгострокового інвестування навіть за наявності значного ринкового попиту.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Отже, формально ринковий механізм може існувати, але його результативність буде низькою.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Водночас не можна робити спрощений висновок, що існує один універсальний набір «правильних» інститутів.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Сучасна наукова дискусія показує, що економічні структури, інститути, політична влада та економічні результати взаємодіють між собою. 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614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Інституційні основи функціонування економічних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4800" y="731986"/>
            <a:ext cx="8566484" cy="5434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Одним із найважливіших інститутів є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 власності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Воно визначає: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хто володіє ресурсом;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хто має право його використовувати;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хто отримує дохід;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хто приймає рішення;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хто несе ризик;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хто може передати право іншій особі.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Умовно можна виділити: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i="1" u="sng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Приватну власність</a:t>
            </a: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ресурси належать приватним особам або підприємствам.</a:t>
            </a:r>
            <a:endParaRPr lang="ru-RU" b="1" dirty="0">
              <a:solidFill>
                <a:srgbClr val="0F4761"/>
              </a:solidFill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i="1" u="sng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Державну власність</a:t>
            </a: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ресурси належать державі.</a:t>
            </a:r>
            <a:endParaRPr lang="ru-RU" b="1" dirty="0">
              <a:solidFill>
                <a:srgbClr val="0F4761"/>
              </a:solidFill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i="1" u="sng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Колективну / кооперативну власність</a:t>
            </a: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–ресурси належать групі осіб, працівникам або членам кооперативу.</a:t>
            </a:r>
            <a:endParaRPr lang="ru-RU" b="1" dirty="0">
              <a:solidFill>
                <a:srgbClr val="0F4761"/>
              </a:solidFill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i="1" u="sng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Змішану власність</a:t>
            </a: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поєднуються різні форми власності.</a:t>
            </a:r>
            <a:endParaRPr lang="ru-RU" b="1" dirty="0">
              <a:solidFill>
                <a:srgbClr val="0F4761"/>
              </a:solidFill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реальних сучасних економіках одночасно існують усі або більшість цих форм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b="1" kern="0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b="1" kern="0" dirty="0">
              <a:solidFill>
                <a:srgbClr val="0F4761"/>
              </a:solidFill>
              <a:effectLst/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497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Інституційні основи функціонування економічних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1474" y="713137"/>
            <a:ext cx="8582526" cy="5583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Bef>
                <a:spcPts val="1800"/>
              </a:spcBef>
              <a:spcAft>
                <a:spcPts val="0"/>
              </a:spcAft>
            </a:pPr>
            <a:r>
              <a:rPr lang="uk-UA" b="1" kern="0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Трансакційні витрати</a:t>
            </a:r>
            <a:endParaRPr lang="ru-RU" sz="2800" b="1" kern="0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Ще одним важливим поняттям є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трансакційні витрати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 витрати, пов’язані не безпосередньо з виробництвом товару, а з організацією економічної взаємодії.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них належать: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пошук інформації;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пошук партнерів;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ведення переговорів;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укладання договорів;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юридичний супровід;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контроль виконання контрактів;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захист прав;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вирішення спорів.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Чим ефективніше інституційне середовище, тим нижчими можуть бути такі витрати.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Наприклад, якщо підприємство може швидко укласти контракт і має впевненість у його судовому захисті, ризики економічної взаємодії зменшуються.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7169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Інституційні основи функціонування економічних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033" y="931110"/>
            <a:ext cx="4831977" cy="50552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Інститути створюють стимули.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Захист інтелектуальної власності → стимул до інновацій.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Висока ймовірність покарання за ухилення від сплати податків → стимул до дотримання податкового законодавства.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Надійний захист інвестицій → стимул до довгострокового інвестування.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Конкурентний ринок → стимул до підвищення ефективності.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Державна підтримка R&amp;D → стимул до технологічного розвитку.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чином, економічна система значною мірою є системою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стимулів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67081" y="931110"/>
            <a:ext cx="6373907" cy="49526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Сучасна економічна література використовує поняття </a:t>
            </a:r>
            <a:r>
              <a:rPr lang="uk-UA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institutional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complementarities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інституційна взаємодоповнюваність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Йдеться про те, що окремі інститути не діють ізольовано.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ринок праці;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система освіти;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корпоративне управління;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фінансова система;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інноваційна політика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 взаємно посилювати один одного.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Тому перенесення одного інституту з однієї країни в іншу не гарантує такого самого результату.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Саме інституційні взаємозв’язки допомагають пояснити різноманітність моделей капіталізму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111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типи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критерії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класифікації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економічних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8236" y="936796"/>
            <a:ext cx="8794376" cy="4888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4.1. Традиційний підхід</a:t>
            </a:r>
            <a:endParaRPr lang="ru-RU" sz="2000" b="1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Класична типологія виділяє: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традиційну економіку;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ринкову економіку;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командно-адміністративну економіку;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змішану економіку.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Однак сучасний аналіз потребує уточнення.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реальному світі практично не існує абсолютно «чистих» моделей.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Відкритий навчальний модуль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Boston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пропонує розглядати три базові типи за механізмом прийняття рішень: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планова економіка;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ринкова економіка;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змішана економіка.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Водночас автори підкреслюють, що всі реальні сучасні економіки поєднують елементи ринкового та планового механізмів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362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типи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критерії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класифікації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економічних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63271" y="520368"/>
            <a:ext cx="7960658" cy="63376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плановій системі ключові економічні рішення приймаються централізованим органом.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Держава визначає або значною мірою контролює:</a:t>
            </a:r>
            <a:endParaRPr lang="ru-RU" sz="1600" b="1" u="sng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обсяги виробництва;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структуру виробництва;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ціни;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розподіл ресурсів;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інвестиції;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заробітну плату;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зовнішню торгівлю.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Перевагою планової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системи може бути здатність до швидкої мобілізації ресурсів.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Недоліки пов’язані з:</a:t>
            </a:r>
            <a:endParaRPr lang="ru-RU" b="1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надмірною централізацією;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інформаційною проблемою;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бюрократизацією;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слабкими ринковими стимулами;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дефіцитами;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недостатньою конкуренцією;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низькою гнучкістю.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0" y="610823"/>
            <a:ext cx="1963271" cy="1855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1800"/>
              </a:spcBef>
              <a:spcAft>
                <a:spcPts val="0"/>
              </a:spcAft>
            </a:pPr>
            <a:r>
              <a:rPr lang="uk-UA" b="1" kern="0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Планова економічна система</a:t>
            </a:r>
            <a:endParaRPr lang="ru-RU" sz="2800" b="1" kern="0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3197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типи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критерії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класифікації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економічних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0" y="610823"/>
            <a:ext cx="1963271" cy="1855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1800"/>
              </a:spcBef>
              <a:spcAft>
                <a:spcPts val="0"/>
              </a:spcAft>
            </a:pPr>
            <a:r>
              <a:rPr lang="uk-UA" b="1" kern="0" dirty="0" smtClean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Ринкова економічна </a:t>
            </a:r>
            <a:r>
              <a:rPr lang="uk-UA" b="1" kern="0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endParaRPr lang="ru-RU" sz="2800" b="1" kern="0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36377" y="735107"/>
            <a:ext cx="4760258" cy="44961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ринковій системі рішення значною мірою приймаються децентралізовано.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Основними координаторами виступають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попит; пропозиція; ціни; конкуренція; прибуток.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Підприємства визначають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що виробляти;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у яких обсягах;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які технології використовувати;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на які ринки виходити.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Споживачі визначають:</a:t>
            </a:r>
            <a:endParaRPr lang="ru-RU" u="sng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що купувати;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скільки купувати;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які товари є пріоритетними.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20753" y="1983127"/>
            <a:ext cx="4563035" cy="434221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Основними перевагами ринкового механізму є:</a:t>
            </a:r>
            <a:endParaRPr lang="ru-RU" sz="1600" b="1" i="1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гнучкість;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конкуренція;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стимули до інновацій;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децентралізоване прийняття рішень;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адаптивність.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</a:pPr>
            <a:r>
              <a:rPr lang="uk-UA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Однак ринок не гарантує:</a:t>
            </a:r>
            <a:endParaRPr lang="ru-RU" b="1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соціальної справедливості;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екологічної стійкості;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оптимального забезпечення суспільними благами;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відсутності монополій;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макроекономічної стабільності.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524144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типи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критерії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класифікації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економічних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192033" y="783719"/>
            <a:ext cx="1963271" cy="18556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1800"/>
              </a:spcBef>
              <a:spcAft>
                <a:spcPts val="0"/>
              </a:spcAft>
            </a:pPr>
            <a:r>
              <a:rPr lang="uk-UA" b="1" kern="0" dirty="0" smtClean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Змішана економічна </a:t>
            </a:r>
            <a:r>
              <a:rPr lang="uk-UA" b="1" kern="0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endParaRPr lang="ru-RU" sz="2800" b="1" kern="0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55304" y="604425"/>
            <a:ext cx="7906870" cy="45473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Сучасна економіка більшості держав є змішаною.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Змішана система поєднує: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ринкові механізми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державне регулювання.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Держава може: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встановлювати правила конкуренції;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регулювати монополії;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здійснювати податкову політику;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фінансувати освіту;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підтримувати охорону здоров’я;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здійснювати соціальну політику;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регулювати фінансовий сектор;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підтримувати стратегічні галузі;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проводити промислову та інноваційну політику.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Тому твердження «ринкова економіка означає відсутність держави» є методологічно неправильним.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0305" y="5541095"/>
            <a:ext cx="86509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MS Mincho"/>
              </a:rPr>
              <a:t>Змішана система притаманна деяким промислово розвинутим </a:t>
            </a:r>
            <a:r>
              <a:rPr lang="uk-UA" dirty="0" smtClean="0">
                <a:latin typeface="Times New Roman" panose="02020603050405020304" pitchFamily="18" charset="0"/>
                <a:ea typeface="MS Mincho"/>
              </a:rPr>
              <a:t>країнам: Японії</a:t>
            </a:r>
            <a:r>
              <a:rPr lang="uk-UA" dirty="0">
                <a:latin typeface="Times New Roman" panose="02020603050405020304" pitchFamily="18" charset="0"/>
                <a:ea typeface="MS Mincho"/>
              </a:rPr>
              <a:t>, Великобританії, Німеччині, Швеції, Італії, Австрії </a:t>
            </a:r>
            <a:r>
              <a:rPr lang="uk-UA" dirty="0" smtClean="0">
                <a:latin typeface="Times New Roman" panose="02020603050405020304" pitchFamily="18" charset="0"/>
                <a:ea typeface="MS Mincho"/>
              </a:rPr>
              <a:t>тощо.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39754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типи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критерії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класифікації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економічних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279" y="939845"/>
            <a:ext cx="7854761" cy="437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115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типи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критерії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класифікації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економічних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000" y="945023"/>
            <a:ext cx="7754471" cy="52834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Традиційна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comparative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economic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systems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значною мірою була зосереджена на порівнянні: </a:t>
            </a:r>
            <a:r>
              <a:rPr lang="uk-U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капіталізму ↔ соціалізму.</a:t>
            </a:r>
            <a:endParaRPr lang="ru-RU" sz="14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 розпаду соціалістичної системи така дихотомія втратила пояснювальну силу.</a:t>
            </a:r>
            <a:endParaRPr lang="ru-RU" sz="14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Сучасна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comparative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economics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більше уваги приділяє:</a:t>
            </a:r>
            <a:endParaRPr lang="ru-RU" sz="14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інститутам;</a:t>
            </a:r>
            <a:endParaRPr lang="ru-RU" sz="14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правам власності;</a:t>
            </a:r>
            <a:endParaRPr lang="ru-RU" sz="14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державному регулюванню;</a:t>
            </a:r>
            <a:endParaRPr lang="ru-RU" sz="14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політичним інститутам;</a:t>
            </a:r>
            <a:endParaRPr lang="ru-RU" sz="14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фінансовим системам;</a:t>
            </a:r>
            <a:endParaRPr lang="ru-RU" sz="14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ринкам праці;</a:t>
            </a:r>
            <a:endParaRPr lang="ru-RU" sz="14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корпоративному управлінню;</a:t>
            </a:r>
            <a:endParaRPr lang="ru-RU" sz="14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соціальній політиці;</a:t>
            </a:r>
            <a:endParaRPr lang="ru-RU" sz="14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нерівності;</a:t>
            </a:r>
            <a:endParaRPr lang="ru-RU" sz="14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технологічному розвитку;</a:t>
            </a:r>
            <a:endParaRPr lang="ru-RU" sz="14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структурним трансформаціям.</a:t>
            </a:r>
            <a:endParaRPr lang="ru-RU" sz="14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літературі цей підхід </a:t>
            </a:r>
            <a:r>
              <a:rPr lang="uk-UA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характеризуєть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як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еволюцію від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Comparative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Economic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Systems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New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Comparative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Economics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хоча автори підкреслюють, що старий та новий підходи не обов’язково виключають один </a:t>
            </a:r>
            <a:r>
              <a:rPr lang="uk-UA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одного.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75394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Методологія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порівняльного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аналізу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економічних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кутник 4">
            <a:extLst>
              <a:ext uri="{FF2B5EF4-FFF2-40B4-BE49-F238E27FC236}">
                <a16:creationId xmlns:a16="http://schemas.microsoft.com/office/drawing/2014/main" xmlns="" id="{24BF3DA0-4B58-4291-BCBC-A56686FCF4C4}"/>
              </a:ext>
            </a:extLst>
          </p:cNvPr>
          <p:cNvSpPr/>
          <p:nvPr/>
        </p:nvSpPr>
        <p:spPr>
          <a:xfrm>
            <a:off x="300789" y="745958"/>
            <a:ext cx="10419348" cy="8662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Порівняльний аналіз економічних систем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це систематичне зіставлення способів організації економічної діяльності різних країн або груп країн з метою виявлення спільних рис, відмінностей, причин та економічних наслідків.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4">
            <a:extLst>
              <a:ext uri="{FF2B5EF4-FFF2-40B4-BE49-F238E27FC236}">
                <a16:creationId xmlns:a16="http://schemas.microsoft.com/office/drawing/2014/main" xmlns="" id="{24BF3DA0-4B58-4291-BCBC-A56686FCF4C4}"/>
              </a:ext>
            </a:extLst>
          </p:cNvPr>
          <p:cNvSpPr/>
          <p:nvPr/>
        </p:nvSpPr>
        <p:spPr>
          <a:xfrm>
            <a:off x="689812" y="1818182"/>
            <a:ext cx="10407316" cy="709863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Головне завдання: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просто визначити, чим країни відрізняються, а пояснити,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чому вони відрізняються і як ці відмінності впливають на економічні результати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50858" y="2710195"/>
            <a:ext cx="3990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 етапи порівняльного аналізу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9812" y="3309279"/>
            <a:ext cx="404630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Етап 1. Визначення об’єкта порівняння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43589" y="3730646"/>
            <a:ext cx="380492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Етап 2. Формування критеріїв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049722" y="4603518"/>
            <a:ext cx="346074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Етап 4. Збір даних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577594" y="4151283"/>
            <a:ext cx="368468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Етап 3. Визначення показників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00005" y="5087618"/>
            <a:ext cx="350773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Етап 5.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Порівняння показників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763735" y="5598681"/>
            <a:ext cx="350259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Етап 6.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Інтерпретація результатів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46052" y="6053518"/>
            <a:ext cx="361472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Етап 7. Формулювання висновків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1135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Методологія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порівняльного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аналізу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економічних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14081"/>
              </p:ext>
            </p:extLst>
          </p:nvPr>
        </p:nvGraphicFramePr>
        <p:xfrm>
          <a:off x="615110" y="1926468"/>
          <a:ext cx="8596312" cy="356616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832293"/>
                <a:gridCol w="2583667"/>
                <a:gridCol w="5180352"/>
              </a:tblGrid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Основні питання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Власність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Хто володіє ресурсами?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Координація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Ринок чи план?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Роль держави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Наскільки активно держава втручається?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Конкуренція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Який рівень конкуренції?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Підприємництво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Які умови для бізнесу?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Фінанси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Яка роль банків і фондового ринку?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Праця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 організований ринок праці?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Соціальна політика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 перерозподіляються доходи?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Інновації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Які стимули до R&amp;D?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Міжнародна відкритість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Наскільки економіка інтегрована у світову?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Стійкість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 система реагує на кризи?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Екологічність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Які екологічні наслідки?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15109" y="900045"/>
            <a:ext cx="84123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дисципліни «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Світова економічна система»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пропонується використовувати таку систему критеріїв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01850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Методологія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порівняльного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аналізу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економічних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4711" y="504418"/>
            <a:ext cx="4128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Основні методи порівняльного аналізу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2033" y="906736"/>
            <a:ext cx="9138885" cy="7617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Порівняльно-описовий метод</a:t>
            </a:r>
            <a:endParaRPr lang="ru-RU" sz="2000" b="1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Передбачає систематичний опис характеристик двох або більше економічних систем.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1066" y="1724235"/>
            <a:ext cx="9138885" cy="7617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Інституційний аналіз</a:t>
            </a:r>
            <a:endParaRPr lang="ru-RU" sz="2000" b="1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Досліджує вплив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законів; прав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власності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; політичних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інститутів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; судової системи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864" y="2532100"/>
            <a:ext cx="9024630" cy="103874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dirty="0" smtClean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Статистичний </a:t>
            </a: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endParaRPr lang="ru-RU" sz="2000" b="1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Передбачає використання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середніх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значень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; темпів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зростання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; коефіцієнтів; кореляцій; </a:t>
            </a:r>
            <a:r>
              <a:rPr lang="uk-UA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регресій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; індексів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45017" y="3616964"/>
            <a:ext cx="8977524" cy="103874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b="1" dirty="0" err="1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dirty="0" err="1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endParaRPr lang="ru-RU" sz="2000" b="1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Детальне дослідження конкретної країни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Наприклад: </a:t>
            </a:r>
            <a:r>
              <a:rPr lang="uk-UA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Економічна модель Китаю: поєднання державного регулювання та ринкових механізмів».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18756" y="5850357"/>
            <a:ext cx="8807197" cy="76174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Кількісне порівняння</a:t>
            </a:r>
            <a:endParaRPr lang="ru-RU" sz="2000" b="1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Передбачає використання статистичних баз та індексів.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56502" y="4701828"/>
            <a:ext cx="8809474" cy="106439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dirty="0" smtClean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Історико-порівняльний </a:t>
            </a: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</a:t>
            </a:r>
            <a:endParaRPr lang="ru-RU" sz="2000" b="1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Дозволяє досліджувати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походження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економічної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системи; етапи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її формування;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lvl="0" algn="just">
              <a:spcBef>
                <a:spcPts val="18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ключові реформи;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328223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Методологія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порівняльного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аналізу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економічних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82706" y="871418"/>
            <a:ext cx="8193741" cy="4983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Bef>
                <a:spcPts val="1800"/>
              </a:spcBef>
              <a:spcAft>
                <a:spcPts val="0"/>
              </a:spcAft>
            </a:pPr>
            <a:r>
              <a:rPr lang="uk-UA" b="1" i="1" u="sng" kern="0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Ефективність та справедливість</a:t>
            </a:r>
            <a:endParaRPr lang="ru-RU" sz="2800" b="1" kern="0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Економічні системи можуть оцінюватися щонайменше за двома фундаментальними категоріями: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endParaRPr lang="ru-RU" b="1" dirty="0">
              <a:solidFill>
                <a:srgbClr val="0F4761"/>
              </a:solidFill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 забезпечує система максимально продуктивне використання ресурсів?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800"/>
              </a:spcBef>
              <a:spcAft>
                <a:spcPts val="0"/>
              </a:spcAft>
            </a:pPr>
            <a:r>
              <a:rPr lang="uk-UA" b="1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Справедливість</a:t>
            </a:r>
            <a:endParaRPr lang="ru-RU" b="1" dirty="0">
              <a:solidFill>
                <a:srgbClr val="0F4761"/>
              </a:solidFill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розподіляються результати економічної діяльності?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 критерії можуть вступати в суперечність.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Наприклад, політика швидкої лібералізації може підвищити економічну ефективність, але в короткостроковому періоді збільшити соціальну нерівність.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Навпаки, масштабний перерозподіл доходів може зменшити нерівність, але за певних умов послабити стимули до інвестування та підприємництва.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Тому сучасний аналіз повинен враховувати </a:t>
            </a:r>
            <a:r>
              <a:rPr lang="uk-UA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багатокритеріальність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результатів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9052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Методологія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порівняльного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аналізу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економічних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9599" y="855897"/>
            <a:ext cx="7709647" cy="5127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Bef>
                <a:spcPts val="1800"/>
              </a:spcBef>
              <a:spcAft>
                <a:spcPts val="0"/>
              </a:spcAft>
            </a:pPr>
            <a:r>
              <a:rPr lang="uk-UA" b="1" i="1" u="sng" kern="0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Стійкість економічної системи</a:t>
            </a:r>
            <a:endParaRPr lang="ru-RU" sz="2800" b="1" kern="0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 глобальних фінансових, пандемічних, енергетичних та геополітичних криз особливого значення набуває поняття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економічної стійкості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Стійкість означає здатність економічної системи: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протистояти зовнішнім шокам;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адаптуватися до змін;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зберігати основні функції;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швидко відновлюватися;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трансформуватися після кризи.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Наприклад, можна порівнювати країни за їх здатністю реагувати на: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фінансові кризи;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пандемії;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енергетичні шоки;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перебої у глобальних ланцюгах поставок;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геополітичні ризики.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024259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Методологія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порівняльного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аналізу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економічних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5106" y="917621"/>
            <a:ext cx="7951694" cy="4837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Bef>
                <a:spcPts val="1800"/>
              </a:spcBef>
              <a:spcAft>
                <a:spcPts val="0"/>
              </a:spcAft>
            </a:pPr>
            <a:r>
              <a:rPr lang="uk-UA" b="1" i="1" u="sng" kern="0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Економічна система та технологічні зміни</a:t>
            </a:r>
            <a:endParaRPr lang="ru-RU" sz="2800" b="1" kern="0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Сучасні економічні системи змінюються під впливом: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цифровізації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штучного інтелекту;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роботизації;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платформної економіки;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Big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Data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автоматизації;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нових фінансових технологій.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 означає, що традиційні критерії порівняння потрібно доповнювати.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4800" marR="304800" indent="431800" algn="just">
              <a:spcBef>
                <a:spcPts val="5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Якщо у ХХ столітті для характеристики економічної системи було достатньо оцінити власність, ринок і державне регулювання, то у ХХІ столітті потрібно додати цифрову інфраструктуру, доступ до даних, інноваційний потенціал та здатність до технологічної адаптації.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0356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Методологія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порівняльного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аналізу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економічних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5459" y="763854"/>
            <a:ext cx="7727576" cy="5519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Bef>
                <a:spcPts val="1800"/>
              </a:spcBef>
              <a:spcAft>
                <a:spcPts val="0"/>
              </a:spcAft>
            </a:pPr>
            <a:r>
              <a:rPr lang="uk-UA" b="1" i="1" u="sng" kern="0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Економічна система як результат історичного розвитку</a:t>
            </a:r>
            <a:endParaRPr lang="ru-RU" sz="2800" b="1" kern="0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Економічна система не виникає миттєво.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Її формування залежить від: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історії;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культури;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політичної системи;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релігії;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колоніального минулого;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природних ресурсів;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географії;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технологічного розвитку;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міжнародного становища;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Symbol" panose="05050102010706020507" pitchFamily="18" charset="2"/>
              </a:rPr>
              <a:t>попередніх інституційних рішень.</a:t>
            </a:r>
            <a:endParaRPr lang="ru-RU" sz="1600" dirty="0">
              <a:latin typeface="Aptos"/>
              <a:ea typeface="Times New Roman" panose="02020603050405020304" pitchFamily="18" charset="0"/>
              <a:cs typeface="Symbol" panose="05050102010706020507" pitchFamily="18" charset="2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Тому однакове реформування в різних країнах може дати різні результати.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 є однією з причин, чому просте копіювання економічної моделі іншої країни не завжди є ефективним.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4758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33" y="90558"/>
            <a:ext cx="10163617" cy="42939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Методологія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порівняльного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аналізу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економічних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систем</a:t>
            </a:r>
            <a:endParaRPr lang="uk-UA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5458" y="888053"/>
            <a:ext cx="8059271" cy="5003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31800" algn="just">
              <a:spcBef>
                <a:spcPts val="1800"/>
              </a:spcBef>
              <a:spcAft>
                <a:spcPts val="0"/>
              </a:spcAft>
            </a:pPr>
            <a:r>
              <a:rPr lang="uk-UA" b="1" i="1" u="sng" kern="0" dirty="0">
                <a:solidFill>
                  <a:srgbClr val="0F476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Економічні системи як динамічні структури</a:t>
            </a:r>
            <a:endParaRPr lang="ru-RU" sz="2800" b="1" kern="0" dirty="0">
              <a:solidFill>
                <a:srgbClr val="0F4761"/>
              </a:solidFill>
              <a:latin typeface="Aptos Display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Сучасна економічна система постійно трансформується.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Схематично її розвиток можна представити: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інститути → стимули → економічна поведінка → економічні результати → нові інституційні зміни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Наприклад: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Держава запроваджує захист інтелектуальної власності.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Підприємства отримують сильніші стимули до інновацій.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Зростають інвестиції в R&amp;D.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З’являються нові технології.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Змінюється структура економіки.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Виникає потреба в новому регулюванні цифрових ринків.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18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Інститути знову трансформуються.</a:t>
            </a:r>
            <a:endParaRPr lang="ru-RU" sz="1600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31800" algn="just">
              <a:spcBef>
                <a:spcPts val="900"/>
              </a:spcBef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Таким чином, економічна система є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динамічною інституційно-економічною конструкцією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7258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27144E-1103-4DC3-89B8-B71EDED2D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147" y="974558"/>
            <a:ext cx="4813265" cy="1335681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Дякую за увагу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anose="020B0A04020102020204" pitchFamily="34" charset="0"/>
              </a:rPr>
              <a:t>!</a:t>
            </a:r>
            <a:endParaRPr lang="uk-UA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7B7DB14C-6D1E-46FF-B761-8983A822EB55}"/>
              </a:ext>
            </a:extLst>
          </p:cNvPr>
          <p:cNvSpPr txBox="1">
            <a:spLocks/>
          </p:cNvSpPr>
          <p:nvPr/>
        </p:nvSpPr>
        <p:spPr>
          <a:xfrm>
            <a:off x="4506956" y="4998965"/>
            <a:ext cx="4596002" cy="109491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 panose="020B0A04020102020204" pitchFamily="34" charset="0"/>
              </a:rPr>
              <a:t>Гарного Вам дня</a:t>
            </a:r>
            <a:r>
              <a:rPr lang="en-US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 panose="020B0A04020102020204" pitchFamily="34" charset="0"/>
              </a:rPr>
              <a:t>!</a:t>
            </a:r>
            <a:endParaRPr lang="uk-UA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Улыбающееся лицо 5"/>
          <p:cNvSpPr/>
          <p:nvPr/>
        </p:nvSpPr>
        <p:spPr>
          <a:xfrm>
            <a:off x="2983831" y="2442411"/>
            <a:ext cx="2731169" cy="2490536"/>
          </a:xfrm>
          <a:prstGeom prst="smileyFac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854538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2385</TotalTime>
  <Words>4093</Words>
  <Application>Microsoft Office PowerPoint</Application>
  <PresentationFormat>Широкоэкранный</PresentationFormat>
  <Paragraphs>540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50" baseType="lpstr">
      <vt:lpstr>Aptos</vt:lpstr>
      <vt:lpstr>Aptos Display</vt:lpstr>
      <vt:lpstr>Arial</vt:lpstr>
      <vt:lpstr>Arial Black</vt:lpstr>
      <vt:lpstr>Calibri</vt:lpstr>
      <vt:lpstr>MS Mincho</vt:lpstr>
      <vt:lpstr>Palatino Linotype</vt:lpstr>
      <vt:lpstr>Symbol</vt:lpstr>
      <vt:lpstr>Times New Roman</vt:lpstr>
      <vt:lpstr>Trebuchet MS</vt:lpstr>
      <vt:lpstr>Wingdings 3</vt:lpstr>
      <vt:lpstr>Грань</vt:lpstr>
      <vt:lpstr>МІНІСТЕРСТВО ОСВІТИ І НАУКИ УКРАЇНИ  ДЕРЖАВНИЙ УНІВЕРСИТЕТ «ЖИТОМИРСЬКА ПОЛІТЕХНІКА»</vt:lpstr>
      <vt:lpstr>1. Поняття, сутність та структура економічної системи</vt:lpstr>
      <vt:lpstr>1. Поняття, сутність та структура економічної системи</vt:lpstr>
      <vt:lpstr>1. Поняття, сутність та структура економічної системи</vt:lpstr>
      <vt:lpstr>1. Поняття, сутність та структура економічної системи</vt:lpstr>
      <vt:lpstr>1. Поняття, сутність та структура економічної системи</vt:lpstr>
      <vt:lpstr>1. Поняття, сутність та структура економічної системи</vt:lpstr>
      <vt:lpstr>1. Поняття, сутність та структура економічної системи</vt:lpstr>
      <vt:lpstr>1. Поняття, сутність та структура економічної системи</vt:lpstr>
      <vt:lpstr>1. Поняття, сутність та структура економічної системи</vt:lpstr>
      <vt:lpstr>2. Історія розвитку економічних систем.</vt:lpstr>
      <vt:lpstr>2. Історія розвитку економічних систем.</vt:lpstr>
      <vt:lpstr>2. Історія розвитку економічних систем.</vt:lpstr>
      <vt:lpstr>2. Історія розвитку економічних систем.</vt:lpstr>
      <vt:lpstr>2. Історія розвитку економічних систем.</vt:lpstr>
      <vt:lpstr>2. Історія розвитку економічних систем.</vt:lpstr>
      <vt:lpstr>2. Історія розвитку економічних систем.</vt:lpstr>
      <vt:lpstr>3. Інституційні основи функціонування економічних систем</vt:lpstr>
      <vt:lpstr>3. Інституційні основи функціонування економічних систем</vt:lpstr>
      <vt:lpstr>3. Інституційні основи функціонування економічних систем</vt:lpstr>
      <vt:lpstr>3. Інституційні основи функціонування економічних систем</vt:lpstr>
      <vt:lpstr>3. Інституційні основи функціонування економічних систем</vt:lpstr>
      <vt:lpstr>3. Інституційні основи функціонування економічних систем</vt:lpstr>
      <vt:lpstr>4. Основні типи та критерії класифікації економічних систем</vt:lpstr>
      <vt:lpstr>4. Основні типи та критерії класифікації економічних систем</vt:lpstr>
      <vt:lpstr>4. Основні типи та критерії класифікації економічних систем</vt:lpstr>
      <vt:lpstr>4. Основні типи та критерії класифікації економічних систем</vt:lpstr>
      <vt:lpstr>4. Основні типи та критерії класифікації економічних систем</vt:lpstr>
      <vt:lpstr>4. Основні типи та критерії класифікації економічних систем</vt:lpstr>
      <vt:lpstr>5. Методологія порівняльного аналізу економічних систем</vt:lpstr>
      <vt:lpstr>5. Методологія порівняльного аналізу економічних систем</vt:lpstr>
      <vt:lpstr>5. Методологія порівняльного аналізу економічних систем</vt:lpstr>
      <vt:lpstr>5. Методологія порівняльного аналізу економічних систем</vt:lpstr>
      <vt:lpstr>5. Методологія порівняльного аналізу економічних систем</vt:lpstr>
      <vt:lpstr>5. Методологія порівняльного аналізу економічних систем</vt:lpstr>
      <vt:lpstr>5. Методологія порівняльного аналізу економічних систем</vt:lpstr>
      <vt:lpstr>5. Методологія порівняльного аналізу економічних систем</vt:lpstr>
      <vt:lpstr>Дякую за увагу!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Адміністратор</dc:creator>
  <cp:lastModifiedBy>ХХХ</cp:lastModifiedBy>
  <cp:revision>276</cp:revision>
  <dcterms:created xsi:type="dcterms:W3CDTF">2017-12-12T13:35:46Z</dcterms:created>
  <dcterms:modified xsi:type="dcterms:W3CDTF">2026-09-05T05:43:44Z</dcterms:modified>
</cp:coreProperties>
</file>