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707"/>
  </p:normalViewPr>
  <p:slideViewPr>
    <p:cSldViewPr snapToGrid="0" snapToObjects="1">
      <p:cViewPr varScale="1">
        <p:scale>
          <a:sx n="100" d="100"/>
          <a:sy n="100" d="100"/>
        </p:scale>
        <p:origin x="776" y="1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62B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8001000" y="0"/>
            <a:ext cx="530352" cy="6858000"/>
          </a:xfrm>
          <a:prstGeom prst="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8531352" y="0"/>
            <a:ext cx="530352" cy="6858000"/>
          </a:xfrm>
          <a:prstGeom prst="rect">
            <a:avLst/>
          </a:prstGeom>
          <a:solidFill>
            <a:srgbClr val="00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9061704" y="0"/>
            <a:ext cx="530352" cy="6858000"/>
          </a:xfrm>
          <a:prstGeom prst="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9592056" y="0"/>
            <a:ext cx="530352" cy="6858000"/>
          </a:xfrm>
          <a:prstGeom prst="rect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10122408" y="0"/>
            <a:ext cx="530352" cy="6858000"/>
          </a:xfrm>
          <a:prstGeom prst="rect">
            <a:avLst/>
          </a:prstGeom>
          <a:solidFill>
            <a:srgbClr val="E74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0652760" y="0"/>
            <a:ext cx="530352" cy="6858000"/>
          </a:xfrm>
          <a:prstGeom prst="rect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0080" y="502920"/>
            <a:ext cx="18288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300" b="1" i="0">
                <a:solidFill>
                  <a:srgbClr val="FFCA28"/>
                </a:solidFill>
                <a:latin typeface="Aptos"/>
              </a:rPr>
              <a:t>ТЕМА 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960120"/>
            <a:ext cx="7132320" cy="12344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3500" b="1" i="0">
                <a:solidFill>
                  <a:srgbClr val="FFFFFF"/>
                </a:solidFill>
                <a:latin typeface="Aptos"/>
              </a:rPr>
              <a:t>Сучасні центри
світової політики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" y="2514600"/>
            <a:ext cx="22860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00" b="1" i="0">
                <a:solidFill>
                  <a:srgbClr val="00B2D6"/>
                </a:solidFill>
                <a:latin typeface="Aptos"/>
              </a:rPr>
              <a:t>ПЛАН ЛЕКЦІЇ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85800" y="2944368"/>
            <a:ext cx="384048" cy="384048"/>
          </a:xfrm>
          <a:prstGeom prst="round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40664" y="3044952"/>
            <a:ext cx="27432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950" b="1" i="0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34440" y="2907792"/>
            <a:ext cx="6446520" cy="4206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00" b="0" i="0">
                <a:solidFill>
                  <a:srgbClr val="FFFFFF"/>
                </a:solidFill>
                <a:latin typeface="Aptos"/>
              </a:rPr>
              <a:t>Критерії та показники глобального політичного впливу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85800" y="3547872"/>
            <a:ext cx="384048" cy="384048"/>
          </a:xfrm>
          <a:prstGeom prst="roundRect">
            <a:avLst/>
          </a:prstGeom>
          <a:solidFill>
            <a:srgbClr val="00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40664" y="3648456"/>
            <a:ext cx="27432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950" b="1" i="0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34440" y="3511296"/>
            <a:ext cx="6446520" cy="4206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00" b="0" i="0">
                <a:solidFill>
                  <a:srgbClr val="FFFFFF"/>
                </a:solidFill>
                <a:latin typeface="Aptos"/>
              </a:rPr>
              <a:t>США та Європейський Союз у сучасній світовій політиці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4151376"/>
            <a:ext cx="384048" cy="384048"/>
          </a:xfrm>
          <a:prstGeom prst="round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40664" y="4251960"/>
            <a:ext cx="27432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950" b="1" i="0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34440" y="4114800"/>
            <a:ext cx="6446520" cy="4206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00" b="0" i="0">
                <a:solidFill>
                  <a:srgbClr val="FFFFFF"/>
                </a:solidFill>
                <a:latin typeface="Aptos"/>
              </a:rPr>
              <a:t>Китай як новий центр сили: стратегії та інструменти впливу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754880"/>
            <a:ext cx="384048" cy="384048"/>
          </a:xfrm>
          <a:prstGeom prst="roundRect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40664" y="4855464"/>
            <a:ext cx="27432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950" b="1" i="0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34440" y="4718304"/>
            <a:ext cx="6446520" cy="4206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00" b="0" i="0">
                <a:solidFill>
                  <a:srgbClr val="FFFFFF"/>
                </a:solidFill>
                <a:latin typeface="Aptos"/>
              </a:rPr>
              <a:t>Індія, Японія та Росія: потенціал і обмеження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85800" y="5358384"/>
            <a:ext cx="384048" cy="384048"/>
          </a:xfrm>
          <a:prstGeom prst="roundRect">
            <a:avLst/>
          </a:prstGeom>
          <a:solidFill>
            <a:srgbClr val="E74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740664" y="5458968"/>
            <a:ext cx="27432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950" b="1" i="0">
                <a:solidFill>
                  <a:srgbClr val="FFFFFF"/>
                </a:solidFill>
                <a:latin typeface="Aptos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34440" y="5321808"/>
            <a:ext cx="6446520" cy="4206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00" b="0" i="0">
                <a:solidFill>
                  <a:srgbClr val="FFFFFF"/>
                </a:solidFill>
                <a:latin typeface="Aptos"/>
              </a:rPr>
              <a:t>Конкуренція центрів сили та перспективи появи нових центрів впливу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77724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 i="0">
                <a:solidFill>
                  <a:srgbClr val="216CEE"/>
                </a:solidFill>
                <a:latin typeface="Aptos"/>
              </a:rPr>
              <a:t>1. КРИТЕРІЇ ГЛОБАЛЬНОГО ВПЛИВУ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0080"/>
            <a:ext cx="1069848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600" b="1" i="0">
                <a:solidFill>
                  <a:srgbClr val="181F2A"/>
                </a:solidFill>
                <a:latin typeface="Aptos"/>
              </a:rPr>
              <a:t>Що робить державу центром світової політики?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74320"/>
            <a:ext cx="41148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66271"/>
                </a:solidFill>
                <a:latin typeface="Aptos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1463040"/>
            <a:ext cx="10607040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2000" b="1" i="0">
                <a:solidFill>
                  <a:srgbClr val="181F2A"/>
                </a:solidFill>
                <a:latin typeface="Aptos"/>
              </a:rPr>
              <a:t>Глобальний вплив не можна виміряти одним показником. Велика економіка не гарантує політичного лідерства, а велика армія — здатності формувати правила для інших.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2606040"/>
            <a:ext cx="3383280" cy="1325880"/>
          </a:xfrm>
          <a:prstGeom prst="round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96112" y="2770632"/>
            <a:ext cx="3054096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ЕКОНОМІКА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218688"/>
            <a:ext cx="301752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50" b="0" i="0">
                <a:solidFill>
                  <a:srgbClr val="FFFFFF"/>
                </a:solidFill>
                <a:latin typeface="Aptos"/>
              </a:rPr>
              <a:t>ВВП, торгівля, фінанси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43400" y="2606040"/>
            <a:ext cx="3383280" cy="1325880"/>
          </a:xfrm>
          <a:prstGeom prst="round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507992" y="2770632"/>
            <a:ext cx="3054096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ВІЙСЬКОВА СИЛА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26280" y="3218688"/>
            <a:ext cx="301752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50" b="0" i="0">
                <a:solidFill>
                  <a:srgbClr val="FFFFFF"/>
                </a:solidFill>
                <a:latin typeface="Aptos"/>
              </a:rPr>
              <a:t>армія, ядерний потенціал, проєкція сили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955280" y="2606040"/>
            <a:ext cx="3383280" cy="1325880"/>
          </a:xfrm>
          <a:prstGeom prst="roundRect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119872" y="2770632"/>
            <a:ext cx="3054096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ТЕХНОЛОГІЇ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38160" y="3218688"/>
            <a:ext cx="301752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50" b="0" i="0">
                <a:solidFill>
                  <a:srgbClr val="FFFFFF"/>
                </a:solidFill>
                <a:latin typeface="Aptos"/>
              </a:rPr>
              <a:t>ШІ, космос, чипи, інновації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1520" y="4206240"/>
            <a:ext cx="3383280" cy="1325880"/>
          </a:xfrm>
          <a:prstGeom prst="roundRect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96112" y="4370831"/>
            <a:ext cx="3054096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ДИПЛОМАТІЯ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4400" y="4818888"/>
            <a:ext cx="301752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50" b="0" i="0">
                <a:solidFill>
                  <a:srgbClr val="FFFFFF"/>
                </a:solidFill>
                <a:latin typeface="Aptos"/>
              </a:rPr>
              <a:t>союзи, партнерства, інститути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343400" y="4206240"/>
            <a:ext cx="3383280" cy="1325880"/>
          </a:xfrm>
          <a:prstGeom prst="roundRect">
            <a:avLst/>
          </a:prstGeom>
          <a:solidFill>
            <a:srgbClr val="00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4507992" y="4370831"/>
            <a:ext cx="3054096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НОРМАТИВНА СИЛА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26280" y="4818888"/>
            <a:ext cx="301752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50" b="0" i="0">
                <a:solidFill>
                  <a:srgbClr val="FFFFFF"/>
                </a:solidFill>
                <a:latin typeface="Aptos"/>
              </a:rPr>
              <a:t>здатність задавати правила і стандарти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955280" y="4206240"/>
            <a:ext cx="3383280" cy="1325880"/>
          </a:xfrm>
          <a:prstGeom prst="roundRect">
            <a:avLst/>
          </a:prstGeom>
          <a:solidFill>
            <a:srgbClr val="E74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8119872" y="4370831"/>
            <a:ext cx="3054096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М’ЯКА СИЛА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138160" y="4818888"/>
            <a:ext cx="301752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50" b="0" i="0">
                <a:solidFill>
                  <a:srgbClr val="FFFFFF"/>
                </a:solidFill>
                <a:latin typeface="Aptos"/>
              </a:rPr>
              <a:t>культура, освіта, привабливість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4400" y="5806440"/>
            <a:ext cx="102412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550" b="1" i="0">
                <a:solidFill>
                  <a:srgbClr val="216CEE"/>
                </a:solidFill>
                <a:latin typeface="Aptos"/>
              </a:rPr>
              <a:t>Центр сили — це актор, який здатний не лише захищати власні інтереси, а й впливати на поведінку інших та на правила системи.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0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77724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 i="0">
                <a:solidFill>
                  <a:srgbClr val="00B2D6"/>
                </a:solidFill>
                <a:latin typeface="Aptos"/>
              </a:rPr>
              <a:t>1. КРИТЕРІЇ ГЛОБАЛЬНОГО ВПЛИВУ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0080"/>
            <a:ext cx="1069848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600" b="1" i="0">
                <a:solidFill>
                  <a:srgbClr val="181F2A"/>
                </a:solidFill>
                <a:latin typeface="Aptos"/>
              </a:rPr>
              <a:t>Ресурси сили і реальний вплив — не одне й те саме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74320"/>
            <a:ext cx="41148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66271"/>
                </a:solidFill>
                <a:latin typeface="Aptos"/>
              </a:rPr>
              <a:t>03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1600200"/>
            <a:ext cx="4846320" cy="3520440"/>
          </a:xfrm>
          <a:prstGeom prst="roundRect">
            <a:avLst/>
          </a:prstGeom>
          <a:solidFill>
            <a:srgbClr val="EDF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492240" y="1600200"/>
            <a:ext cx="4846320" cy="3520440"/>
          </a:xfrm>
          <a:prstGeom prst="roundRect">
            <a:avLst/>
          </a:prstGeom>
          <a:solidFill>
            <a:srgbClr val="F6F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97280" y="1920240"/>
            <a:ext cx="42976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2200" b="1" i="0">
                <a:solidFill>
                  <a:srgbClr val="216CEE"/>
                </a:solidFill>
                <a:latin typeface="Aptos"/>
              </a:rPr>
              <a:t>ПОТЕНЦІАЛ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34440" y="2606040"/>
            <a:ext cx="4023360" cy="2011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500"/>
              </a:spcAft>
              <a:defRPr sz="1600">
                <a:solidFill>
                  <a:srgbClr val="181F2A"/>
                </a:solidFill>
                <a:latin typeface="Aptos"/>
              </a:defRPr>
            </a:pPr>
            <a:r>
              <a:t>• територія і населення;</a:t>
            </a:r>
          </a:p>
          <a:p>
            <a:pPr>
              <a:spcAft>
                <a:spcPts val="500"/>
              </a:spcAft>
              <a:defRPr sz="1600">
                <a:solidFill>
                  <a:srgbClr val="181F2A"/>
                </a:solidFill>
                <a:latin typeface="Aptos"/>
              </a:defRPr>
            </a:pPr>
            <a:r>
              <a:t>• економічні ресурси;</a:t>
            </a:r>
          </a:p>
          <a:p>
            <a:pPr>
              <a:spcAft>
                <a:spcPts val="500"/>
              </a:spcAft>
              <a:defRPr sz="1600">
                <a:solidFill>
                  <a:srgbClr val="181F2A"/>
                </a:solidFill>
                <a:latin typeface="Aptos"/>
              </a:defRPr>
            </a:pPr>
            <a:r>
              <a:t>• збройні сили;</a:t>
            </a:r>
          </a:p>
          <a:p>
            <a:pPr>
              <a:spcAft>
                <a:spcPts val="500"/>
              </a:spcAft>
              <a:defRPr sz="1600">
                <a:solidFill>
                  <a:srgbClr val="181F2A"/>
                </a:solidFill>
                <a:latin typeface="Aptos"/>
              </a:defRPr>
            </a:pPr>
            <a:r>
              <a:t>• технологічна база;</a:t>
            </a:r>
          </a:p>
          <a:p>
            <a:pPr>
              <a:spcAft>
                <a:spcPts val="500"/>
              </a:spcAft>
              <a:defRPr sz="1600">
                <a:solidFill>
                  <a:srgbClr val="181F2A"/>
                </a:solidFill>
                <a:latin typeface="Aptos"/>
              </a:defRPr>
            </a:pPr>
            <a:r>
              <a:t>• природні ресурси.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66560" y="1920240"/>
            <a:ext cx="42976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2200" b="1" i="0">
                <a:solidFill>
                  <a:srgbClr val="7B49E2"/>
                </a:solidFill>
                <a:latin typeface="Aptos"/>
              </a:rPr>
              <a:t>ВПЛИВ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03720" y="2606040"/>
            <a:ext cx="4023360" cy="2011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500"/>
              </a:spcAft>
              <a:defRPr sz="1600">
                <a:solidFill>
                  <a:srgbClr val="181F2A"/>
                </a:solidFill>
                <a:latin typeface="Aptos"/>
              </a:defRPr>
            </a:pPr>
            <a:r>
              <a:t>• здатність створювати коаліції;</a:t>
            </a:r>
          </a:p>
          <a:p>
            <a:pPr>
              <a:spcAft>
                <a:spcPts val="500"/>
              </a:spcAft>
              <a:defRPr sz="1600">
                <a:solidFill>
                  <a:srgbClr val="181F2A"/>
                </a:solidFill>
                <a:latin typeface="Aptos"/>
              </a:defRPr>
            </a:pPr>
            <a:r>
              <a:t>• формувати порядок денний;</a:t>
            </a:r>
          </a:p>
          <a:p>
            <a:pPr>
              <a:spcAft>
                <a:spcPts val="500"/>
              </a:spcAft>
              <a:defRPr sz="1600">
                <a:solidFill>
                  <a:srgbClr val="181F2A"/>
                </a:solidFill>
                <a:latin typeface="Aptos"/>
              </a:defRPr>
            </a:pPr>
            <a:r>
              <a:t>• переконувати або примушувати;</a:t>
            </a:r>
          </a:p>
          <a:p>
            <a:pPr>
              <a:spcAft>
                <a:spcPts val="500"/>
              </a:spcAft>
              <a:defRPr sz="1600">
                <a:solidFill>
                  <a:srgbClr val="181F2A"/>
                </a:solidFill>
                <a:latin typeface="Aptos"/>
              </a:defRPr>
            </a:pPr>
            <a:r>
              <a:t>• встановлювати стандарти;</a:t>
            </a:r>
          </a:p>
          <a:p>
            <a:pPr>
              <a:spcAft>
                <a:spcPts val="500"/>
              </a:spcAft>
              <a:defRPr sz="1600">
                <a:solidFill>
                  <a:srgbClr val="181F2A"/>
                </a:solidFill>
                <a:latin typeface="Aptos"/>
              </a:defRPr>
            </a:pPr>
            <a:r>
              <a:t>• досягати політичного результату.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5623560"/>
            <a:ext cx="10241280" cy="4389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550" b="1" i="0">
                <a:solidFill>
                  <a:srgbClr val="181F2A"/>
                </a:solidFill>
                <a:latin typeface="Aptos"/>
              </a:rPr>
              <a:t>Приклад: держава може мати ядерну зброю, але значно меншу здатність формувати світову торгівлю, технологічні стандарти або міжнародні коаліції.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77724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 i="0">
                <a:solidFill>
                  <a:srgbClr val="FF9128"/>
                </a:solidFill>
                <a:latin typeface="Aptos"/>
              </a:rPr>
              <a:t>1. КРИТЕРІЇ ГЛОБАЛЬНОГО ВПЛИВУ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0080"/>
            <a:ext cx="1069848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600" b="1" i="0">
                <a:solidFill>
                  <a:srgbClr val="181F2A"/>
                </a:solidFill>
                <a:latin typeface="Aptos"/>
              </a:rPr>
              <a:t>Жорстка, м’яка і структурна сила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74320"/>
            <a:ext cx="41148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66271"/>
                </a:solidFill>
                <a:latin typeface="Aptos"/>
              </a:rPr>
              <a:t>04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554480"/>
            <a:ext cx="2061057" cy="658368"/>
          </a:xfrm>
          <a:prstGeom prst="round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68096" y="1728216"/>
            <a:ext cx="1987905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ptos"/>
              </a:rPr>
              <a:t>HARD POWER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902305" y="1554480"/>
            <a:ext cx="2061057" cy="658368"/>
          </a:xfrm>
          <a:prstGeom prst="roundRect">
            <a:avLst/>
          </a:prstGeom>
          <a:solidFill>
            <a:srgbClr val="E74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938881" y="1728216"/>
            <a:ext cx="1987905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ptos"/>
              </a:rPr>
              <a:t>SOFT POWER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73091" y="1554480"/>
            <a:ext cx="2061057" cy="658368"/>
          </a:xfrm>
          <a:prstGeom prst="round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109667" y="1728216"/>
            <a:ext cx="1987905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ptos"/>
              </a:rPr>
              <a:t>ECONOMIC POWER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243876" y="1554480"/>
            <a:ext cx="2061057" cy="658368"/>
          </a:xfrm>
          <a:prstGeom prst="roundRect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280452" y="1728216"/>
            <a:ext cx="1987905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ptos"/>
              </a:rPr>
              <a:t>STRUCTURAL POWER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414662" y="1554480"/>
            <a:ext cx="2061057" cy="658368"/>
          </a:xfrm>
          <a:prstGeom prst="roundRect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451238" y="1728216"/>
            <a:ext cx="1987905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ptos"/>
              </a:rPr>
              <a:t>NETWORK POWER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2606040"/>
            <a:ext cx="10058400" cy="2560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5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Жорстка сила — примус через військові та економічні інструменти.</a:t>
            </a:r>
          </a:p>
          <a:p>
            <a:pPr>
              <a:spcAft>
                <a:spcPts val="5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М’яка сила — здатність досягати бажаного через привабливість, культуру, цінності та репутацію.</a:t>
            </a:r>
          </a:p>
          <a:p>
            <a:pPr>
              <a:spcAft>
                <a:spcPts val="5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Структурна сила — здатність визначати правила, у межах яких діють інші.</a:t>
            </a:r>
          </a:p>
          <a:p>
            <a:pPr>
              <a:spcAft>
                <a:spcPts val="5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Мережева сила — центральне місце у союзах, фінансах, логістиці, інформаційних та технологічних мережах.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14400" y="5532120"/>
            <a:ext cx="10058400" cy="502920"/>
          </a:xfrm>
          <a:prstGeom prst="roundRect">
            <a:avLst/>
          </a:prstGeom>
          <a:solidFill>
            <a:srgbClr val="FFF9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188720" y="5687568"/>
            <a:ext cx="950976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450" b="1" i="0">
                <a:solidFill>
                  <a:srgbClr val="FF9128"/>
                </a:solidFill>
                <a:latin typeface="Aptos"/>
              </a:rPr>
              <a:t>Найвпливовіші центри поєднують кілька типів сили, а не покладаються лише на один ресурс.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77724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 i="0">
                <a:solidFill>
                  <a:srgbClr val="216CEE"/>
                </a:solidFill>
                <a:latin typeface="Aptos"/>
              </a:rPr>
              <a:t>2. США ТА ЄС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0080"/>
            <a:ext cx="1069848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600" b="1" i="0">
                <a:solidFill>
                  <a:srgbClr val="181F2A"/>
                </a:solidFill>
                <a:latin typeface="Aptos"/>
              </a:rPr>
              <a:t>США: від наддержави холодної війни до системного лідера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74320"/>
            <a:ext cx="41148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66271"/>
                </a:solidFill>
                <a:latin typeface="Aptos"/>
              </a:rPr>
              <a:t>05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1508760"/>
            <a:ext cx="10607040" cy="5943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2000" b="1" i="0">
                <a:solidFill>
                  <a:srgbClr val="216CEE"/>
                </a:solidFill>
                <a:latin typeface="Aptos"/>
              </a:rPr>
              <a:t>Після 1945 р. США стали одним із двох глобальних полюсів, а після розпаду СРСР — найпотужнішим центром постбіполярної системи.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2514600"/>
            <a:ext cx="3383280" cy="1325880"/>
          </a:xfrm>
          <a:prstGeom prst="round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96112" y="2679192"/>
            <a:ext cx="3054096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ВІЙСЬКОВА СИЛА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127248"/>
            <a:ext cx="301752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50" b="0" i="0">
                <a:solidFill>
                  <a:srgbClr val="FFFFFF"/>
                </a:solidFill>
                <a:latin typeface="Aptos"/>
              </a:rPr>
              <a:t>глобальна присутність і проєкція сили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43400" y="2514600"/>
            <a:ext cx="3383280" cy="1325880"/>
          </a:xfrm>
          <a:prstGeom prst="roundRect">
            <a:avLst/>
          </a:prstGeom>
          <a:solidFill>
            <a:srgbClr val="00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507992" y="2679192"/>
            <a:ext cx="3054096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СОЮЗИ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26280" y="3127248"/>
            <a:ext cx="301752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50" b="0" i="0">
                <a:solidFill>
                  <a:srgbClr val="FFFFFF"/>
                </a:solidFill>
                <a:latin typeface="Aptos"/>
              </a:rPr>
              <a:t>НАТО та мережа партнерств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955280" y="2514600"/>
            <a:ext cx="3383280" cy="1325880"/>
          </a:xfrm>
          <a:prstGeom prst="roundRect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119872" y="2679192"/>
            <a:ext cx="3054096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ДОЛАР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38160" y="3127248"/>
            <a:ext cx="301752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50" b="0" i="0">
                <a:solidFill>
                  <a:srgbClr val="FFFFFF"/>
                </a:solidFill>
                <a:latin typeface="Aptos"/>
              </a:rPr>
              <a:t>центральна роль у світових фінансах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1520" y="4114800"/>
            <a:ext cx="3383280" cy="1325880"/>
          </a:xfrm>
          <a:prstGeom prst="roundRect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96112" y="4279392"/>
            <a:ext cx="3054096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ТЕХНОЛОГІЇ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4400" y="4727448"/>
            <a:ext cx="301752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50" b="0" i="0">
                <a:solidFill>
                  <a:srgbClr val="FFFFFF"/>
                </a:solidFill>
                <a:latin typeface="Aptos"/>
              </a:rPr>
              <a:t>університети, корпорації, інновації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343400" y="4114800"/>
            <a:ext cx="3383280" cy="1325880"/>
          </a:xfrm>
          <a:prstGeom prst="roundRect">
            <a:avLst/>
          </a:prstGeom>
          <a:solidFill>
            <a:srgbClr val="E74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4507992" y="4279392"/>
            <a:ext cx="3054096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КУЛЬТУРА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26280" y="4727448"/>
            <a:ext cx="301752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50" b="0" i="0">
                <a:solidFill>
                  <a:srgbClr val="FFFFFF"/>
                </a:solidFill>
                <a:latin typeface="Aptos"/>
              </a:rPr>
              <a:t>масова культура, освіта, медіа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955280" y="4114800"/>
            <a:ext cx="3383280" cy="1325880"/>
          </a:xfrm>
          <a:prstGeom prst="round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8119872" y="4279392"/>
            <a:ext cx="3054096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ІНСТИТУТИ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138160" y="4727448"/>
            <a:ext cx="301752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50" b="0" i="0">
                <a:solidFill>
                  <a:srgbClr val="FFFFFF"/>
                </a:solidFill>
                <a:latin typeface="Aptos"/>
              </a:rPr>
              <a:t>вплив на правила післявоєнного порядку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94360" y="6501384"/>
            <a:ext cx="10972800" cy="1554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700" b="0" i="0">
                <a:solidFill>
                  <a:srgbClr val="566271"/>
                </a:solidFill>
                <a:latin typeface="Aptos"/>
              </a:rPr>
              <a:t>Джерела: SIPRI Yearbook 2026; U.S. Department of State — NATO Summit / alliances.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77724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 i="0">
                <a:solidFill>
                  <a:srgbClr val="FF9128"/>
                </a:solidFill>
                <a:latin typeface="Aptos"/>
              </a:rPr>
              <a:t>2. США ТА ЄС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0080"/>
            <a:ext cx="1069848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600" b="1" i="0">
                <a:solidFill>
                  <a:srgbClr val="181F2A"/>
                </a:solidFill>
                <a:latin typeface="Aptos"/>
              </a:rPr>
              <a:t>Американська сила: масштаб і обмеження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74320"/>
            <a:ext cx="41148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66271"/>
                </a:solidFill>
                <a:latin typeface="Aptos"/>
              </a:rPr>
              <a:t>06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1554480"/>
            <a:ext cx="411480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3600" b="1" i="0">
                <a:solidFill>
                  <a:srgbClr val="FF9128"/>
                </a:solidFill>
                <a:latin typeface="Aptos"/>
              </a:rPr>
              <a:t>$954 млрд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240280"/>
            <a:ext cx="393192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800" b="1" i="0">
                <a:solidFill>
                  <a:srgbClr val="181F2A"/>
                </a:solidFill>
                <a:latin typeface="Aptos"/>
              </a:rPr>
              <a:t>військові витрати США у 2025 р.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971800"/>
            <a:ext cx="411480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3600" b="1" i="0">
                <a:solidFill>
                  <a:srgbClr val="216CEE"/>
                </a:solidFill>
                <a:latin typeface="Aptos"/>
              </a:rPr>
              <a:t>33 %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3657600"/>
            <a:ext cx="393192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800" b="1" i="0">
                <a:solidFill>
                  <a:srgbClr val="181F2A"/>
                </a:solidFill>
                <a:latin typeface="Aptos"/>
              </a:rPr>
              <a:t>світових військових витрат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2080" y="1691640"/>
            <a:ext cx="5669280" cy="33832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500"/>
              </a:spcAft>
              <a:defRPr sz="1650">
                <a:solidFill>
                  <a:srgbClr val="181F2A"/>
                </a:solidFill>
                <a:latin typeface="Aptos"/>
              </a:defRPr>
            </a:pPr>
            <a:r>
              <a:t>• США зберігають унікальну здатність діяти глобально.</a:t>
            </a:r>
          </a:p>
          <a:p>
            <a:pPr>
              <a:spcAft>
                <a:spcPts val="500"/>
              </a:spcAft>
              <a:defRPr sz="1650">
                <a:solidFill>
                  <a:srgbClr val="181F2A"/>
                </a:solidFill>
                <a:latin typeface="Aptos"/>
              </a:defRPr>
            </a:pPr>
            <a:r>
              <a:t>• Їхня перевага посилюється мережею союзів і партнерств.</a:t>
            </a:r>
          </a:p>
          <a:p>
            <a:pPr>
              <a:spcAft>
                <a:spcPts val="500"/>
              </a:spcAft>
              <a:defRPr sz="1650">
                <a:solidFill>
                  <a:srgbClr val="181F2A"/>
                </a:solidFill>
                <a:latin typeface="Aptos"/>
              </a:defRPr>
            </a:pPr>
            <a:r>
              <a:t>• Водночас Ірак і Афганістан показали межі перетворення військової переваги на стабільний політичний результат.</a:t>
            </a:r>
          </a:p>
          <a:p>
            <a:pPr>
              <a:spcAft>
                <a:spcPts val="500"/>
              </a:spcAft>
              <a:defRPr sz="1650">
                <a:solidFill>
                  <a:srgbClr val="181F2A"/>
                </a:solidFill>
                <a:latin typeface="Aptos"/>
              </a:defRPr>
            </a:pPr>
            <a:r>
              <a:t>• Зростання Китаю скорочує відносну перевагу США в окремих сферах.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212080" y="5349240"/>
            <a:ext cx="5669280" cy="548640"/>
          </a:xfrm>
          <a:prstGeom prst="roundRect">
            <a:avLst/>
          </a:prstGeom>
          <a:solidFill>
            <a:srgbClr val="FFF9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440680" y="5522976"/>
            <a:ext cx="5212080" cy="2103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500" b="1" i="0">
                <a:solidFill>
                  <a:srgbClr val="FF9128"/>
                </a:solidFill>
                <a:latin typeface="Aptos"/>
              </a:rPr>
              <a:t>Глобальне лідерство США зберігається, але стає дорожчим і більш конкурентним.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6501384"/>
            <a:ext cx="10972800" cy="1554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700" b="0" i="0">
                <a:solidFill>
                  <a:srgbClr val="566271"/>
                </a:solidFill>
                <a:latin typeface="Aptos"/>
              </a:rPr>
              <a:t>Джерело: SIPRI, Trends in World Military Expenditure, 2025.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0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77724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 i="0">
                <a:solidFill>
                  <a:srgbClr val="00B2D6"/>
                </a:solidFill>
                <a:latin typeface="Aptos"/>
              </a:rPr>
              <a:t>2. США ТА ЄС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0080"/>
            <a:ext cx="1069848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600" b="1" i="0">
                <a:solidFill>
                  <a:srgbClr val="181F2A"/>
                </a:solidFill>
                <a:latin typeface="Aptos"/>
              </a:rPr>
              <a:t>Європейський Союз: особливий центр сили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74320"/>
            <a:ext cx="41148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66271"/>
                </a:solidFill>
                <a:latin typeface="Aptos"/>
              </a:rPr>
              <a:t>07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1463040"/>
            <a:ext cx="1060704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2000" b="1" i="0">
                <a:solidFill>
                  <a:srgbClr val="00B2D6"/>
                </a:solidFill>
                <a:latin typeface="Aptos"/>
              </a:rPr>
              <a:t>ЄС — унікальний випадок: це не держава, але він здатний діяти як потужний економічний, торговельний, нормативний і дипломатичний центр.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2606040"/>
            <a:ext cx="3383280" cy="1325880"/>
          </a:xfrm>
          <a:prstGeom prst="round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96112" y="2770632"/>
            <a:ext cx="3054096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ТОРГІВЛЯ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218688"/>
            <a:ext cx="301752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50" b="0" i="0">
                <a:solidFill>
                  <a:srgbClr val="FFFFFF"/>
                </a:solidFill>
                <a:latin typeface="Aptos"/>
              </a:rPr>
              <a:t>великий єдиний ринок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43400" y="2606040"/>
            <a:ext cx="3383280" cy="1325880"/>
          </a:xfrm>
          <a:prstGeom prst="roundRect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507992" y="2770632"/>
            <a:ext cx="3054096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РЕГУЛЮВАННЯ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26280" y="3218688"/>
            <a:ext cx="301752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50" b="0" i="0">
                <a:solidFill>
                  <a:srgbClr val="FFFFFF"/>
                </a:solidFill>
                <a:latin typeface="Aptos"/>
              </a:rPr>
              <a:t>стандарти впливають за межами ЄС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955280" y="2606040"/>
            <a:ext cx="3383280" cy="1325880"/>
          </a:xfrm>
          <a:prstGeom prst="roundRect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119872" y="2770632"/>
            <a:ext cx="3054096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ДИПЛОМАТІЯ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38160" y="3218688"/>
            <a:ext cx="301752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50" b="0" i="0">
                <a:solidFill>
                  <a:srgbClr val="FFFFFF"/>
                </a:solidFill>
                <a:latin typeface="Aptos"/>
              </a:rPr>
              <a:t>спільні позиції та санкції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1520" y="4206240"/>
            <a:ext cx="3383280" cy="1325880"/>
          </a:xfrm>
          <a:prstGeom prst="round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96112" y="4370831"/>
            <a:ext cx="3054096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РОЗШИРЕННЯ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4400" y="4818888"/>
            <a:ext cx="301752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50" b="0" i="0">
                <a:solidFill>
                  <a:srgbClr val="FFFFFF"/>
                </a:solidFill>
                <a:latin typeface="Aptos"/>
              </a:rPr>
              <a:t>вплив через умови членства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343400" y="4206240"/>
            <a:ext cx="3383280" cy="1325880"/>
          </a:xfrm>
          <a:prstGeom prst="roundRect">
            <a:avLst/>
          </a:prstGeom>
          <a:solidFill>
            <a:srgbClr val="E74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4507992" y="4370831"/>
            <a:ext cx="3054096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ДОПОМОГА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26280" y="4818888"/>
            <a:ext cx="301752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50" b="0" i="0">
                <a:solidFill>
                  <a:srgbClr val="FFFFFF"/>
                </a:solidFill>
                <a:latin typeface="Aptos"/>
              </a:rPr>
              <a:t>фінансові та гуманітарні інструменти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955280" y="4206240"/>
            <a:ext cx="3383280" cy="1325880"/>
          </a:xfrm>
          <a:prstGeom prst="roundRect">
            <a:avLst/>
          </a:prstGeom>
          <a:solidFill>
            <a:srgbClr val="00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8119872" y="4370831"/>
            <a:ext cx="3054096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БЕЗПЕКА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138160" y="4818888"/>
            <a:ext cx="301752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50" b="0" i="0">
                <a:solidFill>
                  <a:srgbClr val="FFFFFF"/>
                </a:solidFill>
                <a:latin typeface="Aptos"/>
              </a:rPr>
              <a:t>зростаюча, але не повністю автономна роль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94360" y="6501384"/>
            <a:ext cx="10972800" cy="1554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700" b="0" i="0">
                <a:solidFill>
                  <a:srgbClr val="566271"/>
                </a:solidFill>
                <a:latin typeface="Aptos"/>
              </a:rPr>
              <a:t>Джерело: European Commission — Trade; Council of the EU — The EU’s role in global trade.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77724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 i="0">
                <a:solidFill>
                  <a:srgbClr val="7B49E2"/>
                </a:solidFill>
                <a:latin typeface="Aptos"/>
              </a:rPr>
              <a:t>2. США ТА ЄС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0080"/>
            <a:ext cx="1069848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600" b="1" i="0">
                <a:solidFill>
                  <a:srgbClr val="181F2A"/>
                </a:solidFill>
                <a:latin typeface="Aptos"/>
              </a:rPr>
              <a:t>«Ринкова сила» Європейського Союзу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74320"/>
            <a:ext cx="41148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66271"/>
                </a:solidFill>
                <a:latin typeface="Aptos"/>
              </a:rPr>
              <a:t>08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1554480"/>
            <a:ext cx="38404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3600" b="1" i="0">
                <a:solidFill>
                  <a:srgbClr val="7B49E2"/>
                </a:solidFill>
                <a:latin typeface="Aptos"/>
              </a:rPr>
              <a:t>15,8 %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240280"/>
            <a:ext cx="3840480" cy="5943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700" b="1" i="0">
                <a:solidFill>
                  <a:srgbClr val="181F2A"/>
                </a:solidFill>
                <a:latin typeface="Aptos"/>
              </a:rPr>
              <a:t>частка ЄС у світовій торгівлі товарами і послугами у 2024 р.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3246120"/>
            <a:ext cx="38404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3200" b="1" i="0">
                <a:solidFill>
                  <a:srgbClr val="216CEE"/>
                </a:solidFill>
                <a:latin typeface="Aptos"/>
              </a:rPr>
              <a:t>€7,87 трлн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3931920"/>
            <a:ext cx="384048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700" b="1" i="0">
                <a:solidFill>
                  <a:srgbClr val="181F2A"/>
                </a:solidFill>
                <a:latin typeface="Aptos"/>
              </a:rPr>
              <a:t>сукупна торгівля товарами і послугами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74920" y="1691640"/>
            <a:ext cx="5760720" cy="2560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5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ЄС є найбільшим торговельним блоком світу за товарами і послугами разом.</a:t>
            </a:r>
          </a:p>
          <a:p>
            <a:pPr>
              <a:spcAft>
                <a:spcPts val="5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Має понад 40 преференційних торговельних угод приблизно з 80 партнерами.</a:t>
            </a:r>
          </a:p>
          <a:p>
            <a:pPr>
              <a:spcAft>
                <a:spcPts val="500"/>
              </a:spcAft>
              <a:defRPr sz="1700">
                <a:solidFill>
                  <a:srgbClr val="181F2A"/>
                </a:solidFill>
                <a:latin typeface="Aptos"/>
              </a:defRPr>
            </a:pPr>
            <a:r>
              <a:t>• Доступ до єдиного ринку дозволяє ЄС поширювати екологічні, соціальні, цифрові та технічні стандарти.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74920" y="4754880"/>
            <a:ext cx="5760720" cy="914400"/>
          </a:xfrm>
          <a:prstGeom prst="roundRect">
            <a:avLst/>
          </a:prstGeom>
          <a:solidFill>
            <a:srgbClr val="F6F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349240" y="5001768"/>
            <a:ext cx="5212080" cy="4206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550" b="1" i="0">
                <a:solidFill>
                  <a:srgbClr val="7B49E2"/>
                </a:solidFill>
                <a:latin typeface="Aptos"/>
              </a:rPr>
              <a:t>Обмеження: складність вироблення єдиної зовнішньої позиції та залежність європейської безпеки від трансатлантичного союзу.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6501384"/>
            <a:ext cx="10972800" cy="1554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700" b="0" i="0">
                <a:solidFill>
                  <a:srgbClr val="566271"/>
                </a:solidFill>
                <a:latin typeface="Aptos"/>
              </a:rPr>
              <a:t>Джерело: Council of the EU, The EU’s role in global trade, дані за 2024 р.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77724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 i="0">
                <a:solidFill>
                  <a:srgbClr val="28A773"/>
                </a:solidFill>
                <a:latin typeface="Aptos"/>
              </a:rPr>
              <a:t>2. США ТА ЄС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0080"/>
            <a:ext cx="1069848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600" b="1" i="0">
                <a:solidFill>
                  <a:srgbClr val="181F2A"/>
                </a:solidFill>
                <a:latin typeface="Aptos"/>
              </a:rPr>
              <a:t>США і ЄС: союзники, але не тотожні центри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74320"/>
            <a:ext cx="41148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66271"/>
                </a:solidFill>
                <a:latin typeface="Aptos"/>
              </a:rPr>
              <a:t>09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1600200"/>
            <a:ext cx="4846320" cy="3566160"/>
          </a:xfrm>
          <a:prstGeom prst="roundRect">
            <a:avLst/>
          </a:prstGeom>
          <a:solidFill>
            <a:srgbClr val="EDF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492240" y="1600200"/>
            <a:ext cx="4846320" cy="3566160"/>
          </a:xfrm>
          <a:prstGeom prst="roundRect">
            <a:avLst/>
          </a:prstGeom>
          <a:solidFill>
            <a:srgbClr val="EBF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97280" y="1920240"/>
            <a:ext cx="42976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2300" b="1" i="0">
                <a:solidFill>
                  <a:srgbClr val="216CEE"/>
                </a:solidFill>
                <a:latin typeface="Aptos"/>
              </a:rPr>
              <a:t>США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34440" y="2606040"/>
            <a:ext cx="4023360" cy="2011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500"/>
              </a:spcAft>
              <a:defRPr sz="1600">
                <a:solidFill>
                  <a:srgbClr val="181F2A"/>
                </a:solidFill>
                <a:latin typeface="Aptos"/>
              </a:defRPr>
            </a:pPr>
            <a:r>
              <a:t>• держава з глобальною військовою проєкцією;</a:t>
            </a:r>
          </a:p>
          <a:p>
            <a:pPr>
              <a:spcAft>
                <a:spcPts val="500"/>
              </a:spcAft>
              <a:defRPr sz="1600">
                <a:solidFill>
                  <a:srgbClr val="181F2A"/>
                </a:solidFill>
                <a:latin typeface="Aptos"/>
              </a:defRPr>
            </a:pPr>
            <a:r>
              <a:t>• долар і фінансові мережі;</a:t>
            </a:r>
          </a:p>
          <a:p>
            <a:pPr>
              <a:spcAft>
                <a:spcPts val="500"/>
              </a:spcAft>
              <a:defRPr sz="1600">
                <a:solidFill>
                  <a:srgbClr val="181F2A"/>
                </a:solidFill>
                <a:latin typeface="Aptos"/>
              </a:defRPr>
            </a:pPr>
            <a:r>
              <a:t>• технологічне лідерство;</a:t>
            </a:r>
          </a:p>
          <a:p>
            <a:pPr>
              <a:spcAft>
                <a:spcPts val="500"/>
              </a:spcAft>
              <a:defRPr sz="1600">
                <a:solidFill>
                  <a:srgbClr val="181F2A"/>
                </a:solidFill>
                <a:latin typeface="Aptos"/>
              </a:defRPr>
            </a:pPr>
            <a:r>
              <a:t>• широка система союзів.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66560" y="1920240"/>
            <a:ext cx="42976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2300" b="1" i="0">
                <a:solidFill>
                  <a:srgbClr val="28A773"/>
                </a:solidFill>
                <a:latin typeface="Aptos"/>
              </a:rPr>
              <a:t>ЄС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03720" y="2606040"/>
            <a:ext cx="4023360" cy="2011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500"/>
              </a:spcAft>
              <a:defRPr sz="1600">
                <a:solidFill>
                  <a:srgbClr val="181F2A"/>
                </a:solidFill>
                <a:latin typeface="Aptos"/>
              </a:defRPr>
            </a:pPr>
            <a:r>
              <a:t>• наднаціональне об’єднання;</a:t>
            </a:r>
          </a:p>
          <a:p>
            <a:pPr>
              <a:spcAft>
                <a:spcPts val="500"/>
              </a:spcAft>
              <a:defRPr sz="1600">
                <a:solidFill>
                  <a:srgbClr val="181F2A"/>
                </a:solidFill>
                <a:latin typeface="Aptos"/>
              </a:defRPr>
            </a:pPr>
            <a:r>
              <a:t>• торговельна і регуляторна сила;</a:t>
            </a:r>
          </a:p>
          <a:p>
            <a:pPr>
              <a:spcAft>
                <a:spcPts val="500"/>
              </a:spcAft>
              <a:defRPr sz="1600">
                <a:solidFill>
                  <a:srgbClr val="181F2A"/>
                </a:solidFill>
                <a:latin typeface="Aptos"/>
              </a:defRPr>
            </a:pPr>
            <a:r>
              <a:t>• привабливість членства;</a:t>
            </a:r>
          </a:p>
          <a:p>
            <a:pPr>
              <a:spcAft>
                <a:spcPts val="500"/>
              </a:spcAft>
              <a:defRPr sz="1600">
                <a:solidFill>
                  <a:srgbClr val="181F2A"/>
                </a:solidFill>
                <a:latin typeface="Aptos"/>
              </a:defRPr>
            </a:pPr>
            <a:r>
              <a:t>• обмежена єдність у питаннях сили.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5669280"/>
            <a:ext cx="1024128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550" b="1" i="0">
                <a:solidFill>
                  <a:srgbClr val="28A773"/>
                </a:solidFill>
                <a:latin typeface="Aptos"/>
              </a:rPr>
              <a:t>Разом вони утворюють ядро трансатлантичного простору, але використовують різні комбінації інструментів впливу.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77724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 i="0">
                <a:solidFill>
                  <a:srgbClr val="FF9128"/>
                </a:solidFill>
                <a:latin typeface="Aptos"/>
              </a:rPr>
              <a:t>3. КИТАЙ ЯК ЦЕНТР СИЛИ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0080"/>
            <a:ext cx="1069848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600" b="1" i="0">
                <a:solidFill>
                  <a:srgbClr val="181F2A"/>
                </a:solidFill>
                <a:latin typeface="Aptos"/>
              </a:rPr>
              <a:t>Китай: перетворення економічного зростання на політичну силу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74320"/>
            <a:ext cx="41148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66271"/>
                </a:solidFill>
                <a:latin typeface="Aptos"/>
              </a:rPr>
              <a:t>10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554480"/>
            <a:ext cx="1699260" cy="658368"/>
          </a:xfrm>
          <a:prstGeom prst="round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68096" y="1728216"/>
            <a:ext cx="1626108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ptos"/>
              </a:rPr>
              <a:t>ЕКОНОМІКА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540508" y="1554480"/>
            <a:ext cx="1699260" cy="658368"/>
          </a:xfrm>
          <a:prstGeom prst="round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577084" y="1728216"/>
            <a:ext cx="1626108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ptos"/>
              </a:rPr>
              <a:t>ТОРГІВЛЯ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49496" y="1554480"/>
            <a:ext cx="1699260" cy="658368"/>
          </a:xfrm>
          <a:prstGeom prst="roundRect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386072" y="1728216"/>
            <a:ext cx="1626108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ptos"/>
              </a:rPr>
              <a:t>ІНФРАСТРУКТУРА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58484" y="1554480"/>
            <a:ext cx="1699260" cy="658368"/>
          </a:xfrm>
          <a:prstGeom prst="roundRect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195060" y="1728216"/>
            <a:ext cx="1626108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ptos"/>
              </a:rPr>
              <a:t>ТЕХНОЛОГІЇ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967472" y="1554480"/>
            <a:ext cx="1699260" cy="658368"/>
          </a:xfrm>
          <a:prstGeom prst="roundRect">
            <a:avLst/>
          </a:prstGeom>
          <a:solidFill>
            <a:srgbClr val="E74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004048" y="1728216"/>
            <a:ext cx="1626108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ptos"/>
              </a:rPr>
              <a:t>АРМІЯ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776460" y="1554480"/>
            <a:ext cx="1699260" cy="658368"/>
          </a:xfrm>
          <a:prstGeom prst="roundRect">
            <a:avLst/>
          </a:prstGeom>
          <a:solidFill>
            <a:srgbClr val="00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813036" y="1728216"/>
            <a:ext cx="1626108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ptos"/>
              </a:rPr>
              <a:t>ДИПЛОМАТІЯ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68680" y="2606040"/>
            <a:ext cx="10424160" cy="5943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2000" b="1" i="0">
                <a:solidFill>
                  <a:srgbClr val="FF9128"/>
                </a:solidFill>
                <a:latin typeface="Aptos"/>
              </a:rPr>
              <a:t>Китай став головним прикладом того, як економічне зростання може поступово трансформуватися у глобальний політичний вплив.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" y="3520440"/>
            <a:ext cx="10058400" cy="2011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500"/>
              </a:spcAft>
              <a:defRPr sz="1650">
                <a:solidFill>
                  <a:srgbClr val="181F2A"/>
                </a:solidFill>
                <a:latin typeface="Aptos"/>
              </a:defRPr>
            </a:pPr>
            <a:r>
              <a:t>• величезний внутрішній ринок і промислова база;</a:t>
            </a:r>
          </a:p>
          <a:p>
            <a:pPr>
              <a:spcAft>
                <a:spcPts val="500"/>
              </a:spcAft>
              <a:defRPr sz="1650">
                <a:solidFill>
                  <a:srgbClr val="181F2A"/>
                </a:solidFill>
                <a:latin typeface="Aptos"/>
              </a:defRPr>
            </a:pPr>
            <a:r>
              <a:t>• ключова роль у світових ланцюгах постачання;</a:t>
            </a:r>
          </a:p>
          <a:p>
            <a:pPr>
              <a:spcAft>
                <a:spcPts val="500"/>
              </a:spcAft>
              <a:defRPr sz="1650">
                <a:solidFill>
                  <a:srgbClr val="181F2A"/>
                </a:solidFill>
                <a:latin typeface="Aptos"/>
              </a:defRPr>
            </a:pPr>
            <a:r>
              <a:t>• інвестиції в інфраструктуру та ініціатива «Пояс і шлях»;</a:t>
            </a:r>
          </a:p>
          <a:p>
            <a:pPr>
              <a:spcAft>
                <a:spcPts val="500"/>
              </a:spcAft>
              <a:defRPr sz="1650">
                <a:solidFill>
                  <a:srgbClr val="181F2A"/>
                </a:solidFill>
                <a:latin typeface="Aptos"/>
              </a:defRPr>
            </a:pPr>
            <a:r>
              <a:t>• швидке зростання технологічних і військових можливостей;</a:t>
            </a:r>
          </a:p>
          <a:p>
            <a:pPr>
              <a:spcAft>
                <a:spcPts val="500"/>
              </a:spcAft>
              <a:defRPr sz="1650">
                <a:solidFill>
                  <a:srgbClr val="181F2A"/>
                </a:solidFill>
                <a:latin typeface="Aptos"/>
              </a:defRPr>
            </a:pPr>
            <a:r>
              <a:t>• активніше формування міжнародних стандартів.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94360" y="6501384"/>
            <a:ext cx="10972800" cy="1554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700" b="0" i="0">
                <a:solidFill>
                  <a:srgbClr val="566271"/>
                </a:solidFill>
                <a:latin typeface="Aptos"/>
              </a:rPr>
              <a:t>Джерело: World Bank, China’s Evolution in International Standardization, 2025.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77724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 i="0">
                <a:solidFill>
                  <a:srgbClr val="7B49E2"/>
                </a:solidFill>
                <a:latin typeface="Aptos"/>
              </a:rPr>
              <a:t>3. КИТАЙ ЯК ЦЕНТР СИЛИ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0080"/>
            <a:ext cx="1069848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600" b="1" i="0">
                <a:solidFill>
                  <a:srgbClr val="181F2A"/>
                </a:solidFill>
                <a:latin typeface="Aptos"/>
              </a:rPr>
              <a:t>Інструменти китайського впливу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74320"/>
            <a:ext cx="41148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66271"/>
                </a:solidFill>
                <a:latin typeface="Aptos"/>
              </a:rPr>
              <a:t>11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554480"/>
            <a:ext cx="3383280" cy="1325880"/>
          </a:xfrm>
          <a:prstGeom prst="round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96112" y="1719072"/>
            <a:ext cx="3054096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ПОЯС І ШЛЯХ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167128"/>
            <a:ext cx="301752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50" b="0" i="0">
                <a:solidFill>
                  <a:srgbClr val="FFFFFF"/>
                </a:solidFill>
                <a:latin typeface="Aptos"/>
              </a:rPr>
              <a:t>інфраструктура, кредити, логістика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554480"/>
            <a:ext cx="3383280" cy="1325880"/>
          </a:xfrm>
          <a:prstGeom prst="round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07992" y="1719072"/>
            <a:ext cx="3054096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ТОРГІВЛЯ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6280" y="2167128"/>
            <a:ext cx="301752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50" b="0" i="0">
                <a:solidFill>
                  <a:srgbClr val="FFFFFF"/>
                </a:solidFill>
                <a:latin typeface="Aptos"/>
              </a:rPr>
              <a:t>доступ до ринку і ланцюги постачання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955280" y="1554480"/>
            <a:ext cx="3383280" cy="1325880"/>
          </a:xfrm>
          <a:prstGeom prst="roundRect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119872" y="1719072"/>
            <a:ext cx="3054096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ТЕХНОЛОГІЇ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38160" y="2167128"/>
            <a:ext cx="301752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50" b="0" i="0">
                <a:solidFill>
                  <a:srgbClr val="FFFFFF"/>
                </a:solidFill>
                <a:latin typeface="Aptos"/>
              </a:rPr>
              <a:t>телеком, ВДЕ, високошвидкісні залізниці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31520" y="3154680"/>
            <a:ext cx="3383280" cy="1325880"/>
          </a:xfrm>
          <a:prstGeom prst="roundRect">
            <a:avLst/>
          </a:prstGeom>
          <a:solidFill>
            <a:srgbClr val="00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96112" y="3319272"/>
            <a:ext cx="3054096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СТАНДАРТИ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3767328"/>
            <a:ext cx="301752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50" b="0" i="0">
                <a:solidFill>
                  <a:srgbClr val="FFFFFF"/>
                </a:solidFill>
                <a:latin typeface="Aptos"/>
              </a:rPr>
              <a:t>участь у формуванні міжнародних норм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43400" y="3154680"/>
            <a:ext cx="3383280" cy="1325880"/>
          </a:xfrm>
          <a:prstGeom prst="roundRect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507992" y="3319272"/>
            <a:ext cx="3054096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ДИПЛОМАТІЯ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26280" y="3767328"/>
            <a:ext cx="301752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50" b="0" i="0">
                <a:solidFill>
                  <a:srgbClr val="FFFFFF"/>
                </a:solidFill>
                <a:latin typeface="Aptos"/>
              </a:rPr>
              <a:t>ООН, регіональні формати, Глобальний Південь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955280" y="3154680"/>
            <a:ext cx="3383280" cy="1325880"/>
          </a:xfrm>
          <a:prstGeom prst="roundRect">
            <a:avLst/>
          </a:prstGeom>
          <a:solidFill>
            <a:srgbClr val="E74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119872" y="3319272"/>
            <a:ext cx="3054096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ВІЙСЬКОВА СИЛА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138160" y="3767328"/>
            <a:ext cx="301752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50" b="0" i="0">
                <a:solidFill>
                  <a:srgbClr val="FFFFFF"/>
                </a:solidFill>
                <a:latin typeface="Aptos"/>
              </a:rPr>
              <a:t>модернізація НВАК і морська присутність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4400" y="5166360"/>
            <a:ext cx="10241280" cy="4389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700" b="1" i="0">
                <a:solidFill>
                  <a:srgbClr val="7B49E2"/>
                </a:solidFill>
                <a:latin typeface="Aptos"/>
              </a:rPr>
              <a:t>Китай прагне не лише адаптуватися до існуючих правил, а дедалі активніше впливати на те, як ці правила формуються.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94360" y="6501384"/>
            <a:ext cx="10972800" cy="1554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700" b="0" i="0">
                <a:solidFill>
                  <a:srgbClr val="566271"/>
                </a:solidFill>
                <a:latin typeface="Aptos"/>
              </a:rPr>
              <a:t>Джерело: World Bank — China’s evolution from follower to global leader in international standardization.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E74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77724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 i="0">
                <a:solidFill>
                  <a:srgbClr val="E7498B"/>
                </a:solidFill>
                <a:latin typeface="Aptos"/>
              </a:rPr>
              <a:t>3. КИТАЙ ЯК ЦЕНТР СИЛИ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0080"/>
            <a:ext cx="1069848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600" b="1" i="0">
                <a:solidFill>
                  <a:srgbClr val="181F2A"/>
                </a:solidFill>
                <a:latin typeface="Aptos"/>
              </a:rPr>
              <a:t>Китай: сила і вразливості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74320"/>
            <a:ext cx="41148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66271"/>
                </a:solidFill>
                <a:latin typeface="Aptos"/>
              </a:rPr>
              <a:t>12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1600200"/>
            <a:ext cx="4846320" cy="3657600"/>
          </a:xfrm>
          <a:prstGeom prst="roundRect">
            <a:avLst/>
          </a:prstGeom>
          <a:solidFill>
            <a:srgbClr val="EBF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492240" y="1600200"/>
            <a:ext cx="4846320" cy="3657600"/>
          </a:xfrm>
          <a:prstGeom prst="roundRect">
            <a:avLst/>
          </a:prstGeom>
          <a:solidFill>
            <a:srgbClr val="F6F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97280" y="1920240"/>
            <a:ext cx="42976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2100" b="1" i="0">
                <a:solidFill>
                  <a:srgbClr val="28A773"/>
                </a:solidFill>
                <a:latin typeface="Aptos"/>
              </a:rPr>
              <a:t>ПЕРЕВАГИ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34440" y="2606040"/>
            <a:ext cx="4023360" cy="2148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500"/>
              </a:spcAft>
              <a:defRPr sz="1600">
                <a:solidFill>
                  <a:srgbClr val="181F2A"/>
                </a:solidFill>
                <a:latin typeface="Aptos"/>
              </a:defRPr>
            </a:pPr>
            <a:r>
              <a:t>• масштаб економіки;</a:t>
            </a:r>
          </a:p>
          <a:p>
            <a:pPr>
              <a:spcAft>
                <a:spcPts val="500"/>
              </a:spcAft>
              <a:defRPr sz="1600">
                <a:solidFill>
                  <a:srgbClr val="181F2A"/>
                </a:solidFill>
                <a:latin typeface="Aptos"/>
              </a:defRPr>
            </a:pPr>
            <a:r>
              <a:t>• виробнича база;</a:t>
            </a:r>
          </a:p>
          <a:p>
            <a:pPr>
              <a:spcAft>
                <a:spcPts val="500"/>
              </a:spcAft>
              <a:defRPr sz="1600">
                <a:solidFill>
                  <a:srgbClr val="181F2A"/>
                </a:solidFill>
                <a:latin typeface="Aptos"/>
              </a:defRPr>
            </a:pPr>
            <a:r>
              <a:t>• технологічне зростання;</a:t>
            </a:r>
          </a:p>
          <a:p>
            <a:pPr>
              <a:spcAft>
                <a:spcPts val="500"/>
              </a:spcAft>
              <a:defRPr sz="1600">
                <a:solidFill>
                  <a:srgbClr val="181F2A"/>
                </a:solidFill>
                <a:latin typeface="Aptos"/>
              </a:defRPr>
            </a:pPr>
            <a:r>
              <a:t>• великий внутрішній ринок;</a:t>
            </a:r>
          </a:p>
          <a:p>
            <a:pPr>
              <a:spcAft>
                <a:spcPts val="500"/>
              </a:spcAft>
              <a:defRPr sz="1600">
                <a:solidFill>
                  <a:srgbClr val="181F2A"/>
                </a:solidFill>
                <a:latin typeface="Aptos"/>
              </a:defRPr>
            </a:pPr>
            <a:r>
              <a:t>• централізована стратегічна координація.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66560" y="1920240"/>
            <a:ext cx="42976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2100" b="1" i="0">
                <a:solidFill>
                  <a:srgbClr val="E7498B"/>
                </a:solidFill>
                <a:latin typeface="Aptos"/>
              </a:rPr>
              <a:t>ОБМЕЖЕННЯ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03720" y="2606040"/>
            <a:ext cx="4023360" cy="2148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500"/>
              </a:spcAft>
              <a:defRPr sz="1600">
                <a:solidFill>
                  <a:srgbClr val="181F2A"/>
                </a:solidFill>
                <a:latin typeface="Aptos"/>
              </a:defRPr>
            </a:pPr>
            <a:r>
              <a:t>• демографічне старіння;</a:t>
            </a:r>
          </a:p>
          <a:p>
            <a:pPr>
              <a:spcAft>
                <a:spcPts val="500"/>
              </a:spcAft>
              <a:defRPr sz="1600">
                <a:solidFill>
                  <a:srgbClr val="181F2A"/>
                </a:solidFill>
                <a:latin typeface="Aptos"/>
              </a:defRPr>
            </a:pPr>
            <a:r>
              <a:t>• залежність від зовнішніх ринків і ресурсів;</a:t>
            </a:r>
          </a:p>
          <a:p>
            <a:pPr>
              <a:spcAft>
                <a:spcPts val="500"/>
              </a:spcAft>
              <a:defRPr sz="1600">
                <a:solidFill>
                  <a:srgbClr val="181F2A"/>
                </a:solidFill>
                <a:latin typeface="Aptos"/>
              </a:defRPr>
            </a:pPr>
            <a:r>
              <a:t>• геополітичне оточення;</a:t>
            </a:r>
          </a:p>
          <a:p>
            <a:pPr>
              <a:spcAft>
                <a:spcPts val="500"/>
              </a:spcAft>
              <a:defRPr sz="1600">
                <a:solidFill>
                  <a:srgbClr val="181F2A"/>
                </a:solidFill>
                <a:latin typeface="Aptos"/>
              </a:defRPr>
            </a:pPr>
            <a:r>
              <a:t>• недовіра частини сусідів;</a:t>
            </a:r>
          </a:p>
          <a:p>
            <a:pPr>
              <a:spcAft>
                <a:spcPts val="500"/>
              </a:spcAft>
              <a:defRPr sz="1600">
                <a:solidFill>
                  <a:srgbClr val="181F2A"/>
                </a:solidFill>
                <a:latin typeface="Aptos"/>
              </a:defRPr>
            </a:pPr>
            <a:r>
              <a:t>• ризики технологічного розмежування.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5669280"/>
            <a:ext cx="1024128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550" b="1" i="0">
                <a:solidFill>
                  <a:srgbClr val="E7498B"/>
                </a:solidFill>
                <a:latin typeface="Aptos"/>
              </a:rPr>
              <a:t>Піднесення Китаю не означає автоматичного витіснення США: це довготривала конкуренція з різними перевагами сторін.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77724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 i="0">
                <a:solidFill>
                  <a:srgbClr val="28A773"/>
                </a:solidFill>
                <a:latin typeface="Aptos"/>
              </a:rPr>
              <a:t>4. ІНДІЯ, ЯПОНІЯ ТА РОСІЯ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0080"/>
            <a:ext cx="1069848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600" b="1" i="0">
                <a:solidFill>
                  <a:srgbClr val="181F2A"/>
                </a:solidFill>
                <a:latin typeface="Aptos"/>
              </a:rPr>
              <a:t>Індія: центр сили, що зростає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74320"/>
            <a:ext cx="41148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66271"/>
                </a:solidFill>
                <a:latin typeface="Aptos"/>
              </a:rPr>
              <a:t>13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1554480"/>
            <a:ext cx="38404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3400" b="1" i="0">
                <a:solidFill>
                  <a:srgbClr val="28A773"/>
                </a:solidFill>
                <a:latin typeface="Aptos"/>
              </a:rPr>
              <a:t>1,46 млрд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240280"/>
            <a:ext cx="3749039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800" b="1" i="0">
                <a:solidFill>
                  <a:srgbClr val="181F2A"/>
                </a:solidFill>
                <a:latin typeface="Aptos"/>
              </a:rPr>
              <a:t>населення Індії у 2025 р.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3063240"/>
            <a:ext cx="38404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3400" b="1" i="0">
                <a:solidFill>
                  <a:srgbClr val="FF9128"/>
                </a:solidFill>
                <a:latin typeface="Aptos"/>
              </a:rPr>
              <a:t>6,5 %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3749039"/>
            <a:ext cx="3749039" cy="4114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700" b="1" i="0">
                <a:solidFill>
                  <a:srgbClr val="181F2A"/>
                </a:solidFill>
                <a:latin typeface="Aptos"/>
              </a:rPr>
              <a:t>економічне зростання у FY2024/25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74920" y="1645920"/>
            <a:ext cx="5760720" cy="3200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500"/>
              </a:spcAft>
              <a:defRPr sz="1650">
                <a:solidFill>
                  <a:srgbClr val="181F2A"/>
                </a:solidFill>
                <a:latin typeface="Aptos"/>
              </a:defRPr>
            </a:pPr>
            <a:r>
              <a:t>• великий демографічний і економічний потенціал;</a:t>
            </a:r>
          </a:p>
          <a:p>
            <a:pPr>
              <a:spcAft>
                <a:spcPts val="500"/>
              </a:spcAft>
              <a:defRPr sz="1650">
                <a:solidFill>
                  <a:srgbClr val="181F2A"/>
                </a:solidFill>
                <a:latin typeface="Aptos"/>
              </a:defRPr>
            </a:pPr>
            <a:r>
              <a:t>• сильний сектор послуг і цифрових технологій;</a:t>
            </a:r>
          </a:p>
          <a:p>
            <a:pPr>
              <a:spcAft>
                <a:spcPts val="500"/>
              </a:spcAft>
              <a:defRPr sz="1650">
                <a:solidFill>
                  <a:srgbClr val="181F2A"/>
                </a:solidFill>
                <a:latin typeface="Aptos"/>
              </a:defRPr>
            </a:pPr>
            <a:r>
              <a:t>• ядерна держава і важливий актор Індійського океану;</a:t>
            </a:r>
          </a:p>
          <a:p>
            <a:pPr>
              <a:spcAft>
                <a:spcPts val="500"/>
              </a:spcAft>
              <a:defRPr sz="1650">
                <a:solidFill>
                  <a:srgbClr val="181F2A"/>
                </a:solidFill>
                <a:latin typeface="Aptos"/>
              </a:defRPr>
            </a:pPr>
            <a:r>
              <a:t>• прагнення стратегічної автономії — співпраця з різними центрами без жорсткої прив’язки до одного блоку.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74920" y="5166360"/>
            <a:ext cx="5760720" cy="594360"/>
          </a:xfrm>
          <a:prstGeom prst="roundRect">
            <a:avLst/>
          </a:prstGeom>
          <a:solidFill>
            <a:srgbClr val="EBF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349240" y="5358384"/>
            <a:ext cx="521208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450" b="1" i="0">
                <a:solidFill>
                  <a:srgbClr val="28A773"/>
                </a:solidFill>
                <a:latin typeface="Aptos"/>
              </a:rPr>
              <a:t>Обмеження: нерівність, інфраструктурні та соціальні проблеми, регіональні диспропорції.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6501384"/>
            <a:ext cx="10972800" cy="1554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700" b="0" i="0">
                <a:solidFill>
                  <a:srgbClr val="566271"/>
                </a:solidFill>
                <a:latin typeface="Aptos"/>
              </a:rPr>
              <a:t>Джерело: World Bank — India, updated November 2025; World Bank Data — population 2025.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0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77724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 i="0">
                <a:solidFill>
                  <a:srgbClr val="00B2D6"/>
                </a:solidFill>
                <a:latin typeface="Aptos"/>
              </a:rPr>
              <a:t>4. ІНДІЯ, ЯПОНІЯ ТА РОСІЯ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0080"/>
            <a:ext cx="1069848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600" b="1" i="0">
                <a:solidFill>
                  <a:srgbClr val="181F2A"/>
                </a:solidFill>
                <a:latin typeface="Aptos"/>
              </a:rPr>
              <a:t>Японія: економічна і технологічна сила з новою безпековою роллю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74320"/>
            <a:ext cx="41148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66271"/>
                </a:solidFill>
                <a:latin typeface="Aptos"/>
              </a:rPr>
              <a:t>14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554480"/>
            <a:ext cx="3383280" cy="1325880"/>
          </a:xfrm>
          <a:prstGeom prst="round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96112" y="1719072"/>
            <a:ext cx="3054096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ЕКОНОМІКА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167128"/>
            <a:ext cx="301752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50" b="0" i="0">
                <a:solidFill>
                  <a:srgbClr val="FFFFFF"/>
                </a:solidFill>
                <a:latin typeface="Aptos"/>
              </a:rPr>
              <a:t>розвинена промислова і фінансова база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554480"/>
            <a:ext cx="3383280" cy="1325880"/>
          </a:xfrm>
          <a:prstGeom prst="roundRect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07992" y="1719072"/>
            <a:ext cx="3054096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ТЕХНОЛОГІЇ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6280" y="2167128"/>
            <a:ext cx="301752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50" b="0" i="0">
                <a:solidFill>
                  <a:srgbClr val="FFFFFF"/>
                </a:solidFill>
                <a:latin typeface="Aptos"/>
              </a:rPr>
              <a:t>високотехнологічні виробництва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955280" y="1554480"/>
            <a:ext cx="3383280" cy="1325880"/>
          </a:xfrm>
          <a:prstGeom prst="roundRect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119872" y="1719072"/>
            <a:ext cx="3054096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ДОПОМОГА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38160" y="2167128"/>
            <a:ext cx="301752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50" b="0" i="0">
                <a:solidFill>
                  <a:srgbClr val="FFFFFF"/>
                </a:solidFill>
                <a:latin typeface="Aptos"/>
              </a:rPr>
              <a:t>ODA та інфраструктурна дипломатія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31520" y="3154680"/>
            <a:ext cx="3383280" cy="1325880"/>
          </a:xfrm>
          <a:prstGeom prst="roundRect">
            <a:avLst/>
          </a:prstGeom>
          <a:solidFill>
            <a:srgbClr val="00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96112" y="3319272"/>
            <a:ext cx="3054096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СОЮЗ ІЗ США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3767328"/>
            <a:ext cx="301752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50" b="0" i="0">
                <a:solidFill>
                  <a:srgbClr val="FFFFFF"/>
                </a:solidFill>
                <a:latin typeface="Aptos"/>
              </a:rPr>
              <a:t>ключова опора безпеки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43400" y="3154680"/>
            <a:ext cx="3383280" cy="1325880"/>
          </a:xfrm>
          <a:prstGeom prst="round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507992" y="3319272"/>
            <a:ext cx="3054096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ІНДО-ТИХООКЕАН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26280" y="3767328"/>
            <a:ext cx="301752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50" b="0" i="0">
                <a:solidFill>
                  <a:srgbClr val="FFFFFF"/>
                </a:solidFill>
                <a:latin typeface="Aptos"/>
              </a:rPr>
              <a:t>активніша регіональна роль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955280" y="3154680"/>
            <a:ext cx="3383280" cy="1325880"/>
          </a:xfrm>
          <a:prstGeom prst="roundRect">
            <a:avLst/>
          </a:prstGeom>
          <a:solidFill>
            <a:srgbClr val="E74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119872" y="3319272"/>
            <a:ext cx="3054096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ОБОРОНА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138160" y="3767328"/>
            <a:ext cx="301752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50" b="0" i="0">
                <a:solidFill>
                  <a:srgbClr val="FFFFFF"/>
                </a:solidFill>
                <a:latin typeface="Aptos"/>
              </a:rPr>
              <a:t>поступове посилення можливостей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4400" y="5166360"/>
            <a:ext cx="10241280" cy="5943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700" b="1" i="0">
                <a:solidFill>
                  <a:srgbClr val="181F2A"/>
                </a:solidFill>
                <a:latin typeface="Aptos"/>
              </a:rPr>
              <a:t>Японія залишається прикладом центру сили, який тривалий час спирався передусім на економічні та технологічні інструменти, але дедалі активніше розвиває безпековий вимір.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94360" y="6501384"/>
            <a:ext cx="10972800" cy="1554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700" b="0" i="0">
                <a:solidFill>
                  <a:srgbClr val="566271"/>
                </a:solidFill>
                <a:latin typeface="Aptos"/>
              </a:rPr>
              <a:t>Джерело: Ministry of Foreign Affairs of Japan — Japan’s Security Policy; Proactive Contribution to Peace; OSA.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E74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77724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 i="0">
                <a:solidFill>
                  <a:srgbClr val="E7498B"/>
                </a:solidFill>
                <a:latin typeface="Aptos"/>
              </a:rPr>
              <a:t>4. ІНДІЯ, ЯПОНІЯ ТА РОСІЯ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0080"/>
            <a:ext cx="1069848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600" b="1" i="0">
                <a:solidFill>
                  <a:srgbClr val="181F2A"/>
                </a:solidFill>
                <a:latin typeface="Aptos"/>
              </a:rPr>
              <a:t>Росія: значна військова сила за обмеженої комплексної потужності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74320"/>
            <a:ext cx="41148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66271"/>
                </a:solidFill>
                <a:latin typeface="Aptos"/>
              </a:rPr>
              <a:t>15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1600200"/>
            <a:ext cx="4846320" cy="3657600"/>
          </a:xfrm>
          <a:prstGeom prst="roundRect">
            <a:avLst/>
          </a:prstGeom>
          <a:solidFill>
            <a:srgbClr val="F6F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492240" y="1600200"/>
            <a:ext cx="4846320" cy="3657600"/>
          </a:xfrm>
          <a:prstGeom prst="roundRect">
            <a:avLst/>
          </a:prstGeom>
          <a:solidFill>
            <a:srgbClr val="FFF9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97280" y="1920240"/>
            <a:ext cx="42976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2000" b="1" i="0">
                <a:solidFill>
                  <a:srgbClr val="E7498B"/>
                </a:solidFill>
                <a:latin typeface="Aptos"/>
              </a:rPr>
              <a:t>РЕСУРСИ ВПЛИВУ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34440" y="2606040"/>
            <a:ext cx="4023360" cy="2148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500"/>
              </a:spcAft>
              <a:defRPr sz="1600">
                <a:solidFill>
                  <a:srgbClr val="181F2A"/>
                </a:solidFill>
                <a:latin typeface="Aptos"/>
              </a:defRPr>
            </a:pPr>
            <a:r>
              <a:t>• великий ядерний арсенал;</a:t>
            </a:r>
          </a:p>
          <a:p>
            <a:pPr>
              <a:spcAft>
                <a:spcPts val="500"/>
              </a:spcAft>
              <a:defRPr sz="1600">
                <a:solidFill>
                  <a:srgbClr val="181F2A"/>
                </a:solidFill>
                <a:latin typeface="Aptos"/>
              </a:defRPr>
            </a:pPr>
            <a:r>
              <a:t>• постійне місце в Раді Безпеки ООН;</a:t>
            </a:r>
          </a:p>
          <a:p>
            <a:pPr>
              <a:spcAft>
                <a:spcPts val="500"/>
              </a:spcAft>
              <a:defRPr sz="1600">
                <a:solidFill>
                  <a:srgbClr val="181F2A"/>
                </a:solidFill>
                <a:latin typeface="Aptos"/>
              </a:defRPr>
            </a:pPr>
            <a:r>
              <a:t>• значні природні ресурси;</a:t>
            </a:r>
          </a:p>
          <a:p>
            <a:pPr>
              <a:spcAft>
                <a:spcPts val="500"/>
              </a:spcAft>
              <a:defRPr sz="1600">
                <a:solidFill>
                  <a:srgbClr val="181F2A"/>
                </a:solidFill>
                <a:latin typeface="Aptos"/>
              </a:defRPr>
            </a:pPr>
            <a:r>
              <a:t>• військово-промисловий потенціал;</a:t>
            </a:r>
          </a:p>
          <a:p>
            <a:pPr>
              <a:spcAft>
                <a:spcPts val="500"/>
              </a:spcAft>
              <a:defRPr sz="1600">
                <a:solidFill>
                  <a:srgbClr val="181F2A"/>
                </a:solidFill>
                <a:latin typeface="Aptos"/>
              </a:defRPr>
            </a:pPr>
            <a:r>
              <a:t>• географічний масштаб.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66560" y="1920240"/>
            <a:ext cx="42976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2000" b="1" i="0">
                <a:solidFill>
                  <a:srgbClr val="FF9128"/>
                </a:solidFill>
                <a:latin typeface="Aptos"/>
              </a:rPr>
              <a:t>ОБМЕЖЕННЯ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03720" y="2606040"/>
            <a:ext cx="4023360" cy="2148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500"/>
              </a:spcAft>
              <a:defRPr sz="1550">
                <a:solidFill>
                  <a:srgbClr val="181F2A"/>
                </a:solidFill>
                <a:latin typeface="Aptos"/>
              </a:defRPr>
            </a:pPr>
            <a:r>
              <a:t>• менша економічна база порівняно зі США, Китаєм та ЄС;</a:t>
            </a:r>
          </a:p>
          <a:p>
            <a:pPr>
              <a:spcAft>
                <a:spcPts val="500"/>
              </a:spcAft>
              <a:defRPr sz="1550">
                <a:solidFill>
                  <a:srgbClr val="181F2A"/>
                </a:solidFill>
                <a:latin typeface="Aptos"/>
              </a:defRPr>
            </a:pPr>
            <a:r>
              <a:t>• технологічні обмеження;</a:t>
            </a:r>
          </a:p>
          <a:p>
            <a:pPr>
              <a:spcAft>
                <a:spcPts val="500"/>
              </a:spcAft>
              <a:defRPr sz="1550">
                <a:solidFill>
                  <a:srgbClr val="181F2A"/>
                </a:solidFill>
                <a:latin typeface="Aptos"/>
              </a:defRPr>
            </a:pPr>
            <a:r>
              <a:t>• демографічні проблеми;</a:t>
            </a:r>
          </a:p>
          <a:p>
            <a:pPr>
              <a:spcAft>
                <a:spcPts val="500"/>
              </a:spcAft>
              <a:defRPr sz="1550">
                <a:solidFill>
                  <a:srgbClr val="181F2A"/>
                </a:solidFill>
                <a:latin typeface="Aptos"/>
              </a:defRPr>
            </a:pPr>
            <a:r>
              <a:t>• санкції та політична ізоляція від частини Заходу;</a:t>
            </a:r>
          </a:p>
          <a:p>
            <a:pPr>
              <a:spcAft>
                <a:spcPts val="500"/>
              </a:spcAft>
              <a:defRPr sz="1550">
                <a:solidFill>
                  <a:srgbClr val="181F2A"/>
                </a:solidFill>
                <a:latin typeface="Aptos"/>
              </a:defRPr>
            </a:pPr>
            <a:r>
              <a:t>• висока залежність від силових інструментів.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5669280"/>
            <a:ext cx="1024128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550" b="1" i="0">
                <a:solidFill>
                  <a:srgbClr val="E7498B"/>
                </a:solidFill>
                <a:latin typeface="Aptos"/>
              </a:rPr>
              <a:t>У 2025 р. Росія була третім найбільшим військовим споживачем світу — близько $190 млрд, або 6,6 % глобальних витрат.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6501384"/>
            <a:ext cx="10972800" cy="1554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700" b="0" i="0">
                <a:solidFill>
                  <a:srgbClr val="566271"/>
                </a:solidFill>
                <a:latin typeface="Aptos"/>
              </a:rPr>
              <a:t>Джерело: SIPRI Yearbook 2026 — Russia: estimated $190 billion military expenditure in 2025.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77724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 i="0">
                <a:solidFill>
                  <a:srgbClr val="7B49E2"/>
                </a:solidFill>
                <a:latin typeface="Aptos"/>
              </a:rPr>
              <a:t>4. ІНДІЯ, ЯПОНІЯ ТА РОСІЯ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0080"/>
            <a:ext cx="1069848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600" b="1" i="0">
                <a:solidFill>
                  <a:srgbClr val="181F2A"/>
                </a:solidFill>
                <a:latin typeface="Aptos"/>
              </a:rPr>
              <a:t>Три різні моделі регіонального лідерства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74320"/>
            <a:ext cx="41148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66271"/>
                </a:solidFill>
                <a:latin typeface="Aptos"/>
              </a:rPr>
              <a:t>16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14400" y="1828800"/>
            <a:ext cx="3246120" cy="2286000"/>
          </a:xfrm>
          <a:prstGeom prst="roundRect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78992" y="1993392"/>
            <a:ext cx="2916936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ІНДІЯ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" y="2441448"/>
            <a:ext cx="288036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50" b="0" i="0">
                <a:solidFill>
                  <a:srgbClr val="FFFFFF"/>
                </a:solidFill>
                <a:latin typeface="Aptos"/>
              </a:rPr>
              <a:t>демографія + економічне зростання + стратегічна автономія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663440" y="1828800"/>
            <a:ext cx="3246120" cy="2286000"/>
          </a:xfrm>
          <a:prstGeom prst="roundRect">
            <a:avLst/>
          </a:prstGeom>
          <a:solidFill>
            <a:srgbClr val="00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828031" y="1993392"/>
            <a:ext cx="2916936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ЯПОНІЯ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46320" y="2441448"/>
            <a:ext cx="288036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50" b="0" i="0">
                <a:solidFill>
                  <a:srgbClr val="FFFFFF"/>
                </a:solidFill>
                <a:latin typeface="Aptos"/>
              </a:rPr>
              <a:t>економіка + технології + союзи + зростаюча безпекова роль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412480" y="1828800"/>
            <a:ext cx="3246120" cy="2286000"/>
          </a:xfrm>
          <a:prstGeom prst="roundRect">
            <a:avLst/>
          </a:prstGeom>
          <a:solidFill>
            <a:srgbClr val="E74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577072" y="1993392"/>
            <a:ext cx="2916936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РОСІЯ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95359" y="2441448"/>
            <a:ext cx="288036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50" b="0" i="0">
                <a:solidFill>
                  <a:srgbClr val="FFFFFF"/>
                </a:solidFill>
                <a:latin typeface="Aptos"/>
              </a:rPr>
              <a:t>ядерна і військова сила + ресурси + статус у РБ ООН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4983480"/>
            <a:ext cx="10241280" cy="685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800" b="1" i="0">
                <a:solidFill>
                  <a:srgbClr val="7B49E2"/>
                </a:solidFill>
                <a:latin typeface="Aptos"/>
              </a:rPr>
              <a:t>Ці держави показують, що «центр сили» не має єдиної моделі. Вплив може ґрунтуватися на різних комбінаціях ресурсів, але кожна комбінація має власні межі.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77724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 i="0">
                <a:solidFill>
                  <a:srgbClr val="FF9128"/>
                </a:solidFill>
                <a:latin typeface="Aptos"/>
              </a:rPr>
              <a:t>5. КОНКУРЕНЦІЯ І НОВІ ЦЕНТРИ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0080"/>
            <a:ext cx="1069848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600" b="1" i="0">
                <a:solidFill>
                  <a:srgbClr val="181F2A"/>
                </a:solidFill>
                <a:latin typeface="Aptos"/>
              </a:rPr>
              <a:t>Конкуренція центрів: не лише військова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74320"/>
            <a:ext cx="41148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66271"/>
                </a:solidFill>
                <a:latin typeface="Aptos"/>
              </a:rPr>
              <a:t>17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554480"/>
            <a:ext cx="1699260" cy="658368"/>
          </a:xfrm>
          <a:prstGeom prst="round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68096" y="1728216"/>
            <a:ext cx="1626108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ptos"/>
              </a:rPr>
              <a:t>БЕЗПЕКА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540508" y="1554480"/>
            <a:ext cx="1699260" cy="658368"/>
          </a:xfrm>
          <a:prstGeom prst="round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577084" y="1728216"/>
            <a:ext cx="1626108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ptos"/>
              </a:rPr>
              <a:t>ТОРГІВЛЯ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49496" y="1554480"/>
            <a:ext cx="1699260" cy="658368"/>
          </a:xfrm>
          <a:prstGeom prst="roundRect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386072" y="1728216"/>
            <a:ext cx="1626108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ptos"/>
              </a:rPr>
              <a:t>ТЕХНОЛОГІЇ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58484" y="1554480"/>
            <a:ext cx="1699260" cy="658368"/>
          </a:xfrm>
          <a:prstGeom prst="roundRect">
            <a:avLst/>
          </a:prstGeom>
          <a:solidFill>
            <a:srgbClr val="00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195060" y="1728216"/>
            <a:ext cx="1626108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ptos"/>
              </a:rPr>
              <a:t>СТАНДАРТИ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967472" y="1554480"/>
            <a:ext cx="1699260" cy="658368"/>
          </a:xfrm>
          <a:prstGeom prst="roundRect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004048" y="1728216"/>
            <a:ext cx="1626108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ptos"/>
              </a:rPr>
              <a:t>ФІНАНСИ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776460" y="1554480"/>
            <a:ext cx="1699260" cy="658368"/>
          </a:xfrm>
          <a:prstGeom prst="roundRect">
            <a:avLst/>
          </a:prstGeom>
          <a:solidFill>
            <a:srgbClr val="E74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813036" y="1728216"/>
            <a:ext cx="1626108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ptos"/>
              </a:rPr>
              <a:t>ІНФОРМАЦІЯ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68680" y="2606040"/>
            <a:ext cx="1042416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2000" b="1" i="0">
                <a:solidFill>
                  <a:srgbClr val="181F2A"/>
                </a:solidFill>
                <a:latin typeface="Aptos"/>
              </a:rPr>
              <a:t>Сучасна конкуренція відбувається одночасно в кількох просторах. Держава може бути союзником в одному питанні, конкурентом — в іншому і партнером — у третьому.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" y="3703320"/>
            <a:ext cx="10058400" cy="17373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500"/>
              </a:spcAft>
              <a:defRPr sz="1600">
                <a:solidFill>
                  <a:srgbClr val="181F2A"/>
                </a:solidFill>
                <a:latin typeface="Aptos"/>
              </a:defRPr>
            </a:pPr>
            <a:r>
              <a:t>• США і Китай конкурують у технологіях, торгівлі та Індо-Тихоокеанському регіоні.</a:t>
            </a:r>
          </a:p>
          <a:p>
            <a:pPr>
              <a:spcAft>
                <a:spcPts val="500"/>
              </a:spcAft>
              <a:defRPr sz="1600">
                <a:solidFill>
                  <a:srgbClr val="181F2A"/>
                </a:solidFill>
                <a:latin typeface="Aptos"/>
              </a:defRPr>
            </a:pPr>
            <a:r>
              <a:t>• США і ЄС є союзниками, але мають торговельні та регуляторні суперечки.</a:t>
            </a:r>
          </a:p>
          <a:p>
            <a:pPr>
              <a:spcAft>
                <a:spcPts val="500"/>
              </a:spcAft>
              <a:defRPr sz="1600">
                <a:solidFill>
                  <a:srgbClr val="181F2A"/>
                </a:solidFill>
                <a:latin typeface="Aptos"/>
              </a:defRPr>
            </a:pPr>
            <a:r>
              <a:t>• Індія співпрацює із США в Quad, але зберігає стратегічну автономію.</a:t>
            </a:r>
          </a:p>
          <a:p>
            <a:pPr>
              <a:spcAft>
                <a:spcPts val="500"/>
              </a:spcAft>
              <a:defRPr sz="1600">
                <a:solidFill>
                  <a:srgbClr val="181F2A"/>
                </a:solidFill>
                <a:latin typeface="Aptos"/>
              </a:defRPr>
            </a:pPr>
            <a:r>
              <a:t>• Глобальний Південь стає простором конкуренції інвестицій, інфраструктури і дипломатії.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77724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 i="0">
                <a:solidFill>
                  <a:srgbClr val="216CEE"/>
                </a:solidFill>
                <a:latin typeface="Aptos"/>
              </a:rPr>
              <a:t>5. КОНКУРЕНЦІЯ І НОВІ ЦЕНТРИ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0080"/>
            <a:ext cx="1069848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600" b="1" i="0">
                <a:solidFill>
                  <a:srgbClr val="181F2A"/>
                </a:solidFill>
                <a:latin typeface="Aptos"/>
              </a:rPr>
              <a:t>Взаємозалежність змінює логіку суперництва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74320"/>
            <a:ext cx="41148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66271"/>
                </a:solidFill>
                <a:latin typeface="Aptos"/>
              </a:rPr>
              <a:t>18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1508760"/>
            <a:ext cx="1060704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2100" b="1" i="0">
                <a:solidFill>
                  <a:srgbClr val="216CEE"/>
                </a:solidFill>
                <a:latin typeface="Aptos"/>
              </a:rPr>
              <a:t>На відміну від класичної холодної війни, сучасні конкуренти часто залишаються глибоко економічно взаємозалежними.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2560320"/>
            <a:ext cx="3383280" cy="1325880"/>
          </a:xfrm>
          <a:prstGeom prst="round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96112" y="2724912"/>
            <a:ext cx="3054096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ТОРГІВЛЯ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172968"/>
            <a:ext cx="301752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50" b="0" i="0">
                <a:solidFill>
                  <a:srgbClr val="FFFFFF"/>
                </a:solidFill>
                <a:latin typeface="Aptos"/>
              </a:rPr>
              <a:t>конкуренти залишаються великими партнерами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43400" y="2560320"/>
            <a:ext cx="3383280" cy="1325880"/>
          </a:xfrm>
          <a:prstGeom prst="round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507992" y="2724912"/>
            <a:ext cx="3054096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ЛАНЦЮГИ ПОСТАЧАННЯ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26280" y="3172968"/>
            <a:ext cx="301752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50" b="0" i="0">
                <a:solidFill>
                  <a:srgbClr val="FFFFFF"/>
                </a:solidFill>
                <a:latin typeface="Aptos"/>
              </a:rPr>
              <a:t>критичні залежності створюють вразливості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955280" y="2560320"/>
            <a:ext cx="3383280" cy="1325880"/>
          </a:xfrm>
          <a:prstGeom prst="roundRect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119872" y="2724912"/>
            <a:ext cx="3054096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ТЕХНОЛОГІЇ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38160" y="3172968"/>
            <a:ext cx="301752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50" b="0" i="0">
                <a:solidFill>
                  <a:srgbClr val="FFFFFF"/>
                </a:solidFill>
                <a:latin typeface="Aptos"/>
              </a:rPr>
              <a:t>контроль чипів і даних стає геополітикою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1520" y="4160520"/>
            <a:ext cx="3383280" cy="1325880"/>
          </a:xfrm>
          <a:prstGeom prst="roundRect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96112" y="4325112"/>
            <a:ext cx="3054096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ФІНАНСИ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4400" y="4773168"/>
            <a:ext cx="301752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50" b="0" i="0">
                <a:solidFill>
                  <a:srgbClr val="FFFFFF"/>
                </a:solidFill>
                <a:latin typeface="Aptos"/>
              </a:rPr>
              <a:t>санкції та платіжні системи як інструмент сили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343400" y="4160520"/>
            <a:ext cx="3383280" cy="1325880"/>
          </a:xfrm>
          <a:prstGeom prst="roundRect">
            <a:avLst/>
          </a:prstGeom>
          <a:solidFill>
            <a:srgbClr val="E74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4507992" y="4325112"/>
            <a:ext cx="3054096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РЕСУРСИ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26280" y="4773168"/>
            <a:ext cx="301752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50" b="0" i="0">
                <a:solidFill>
                  <a:srgbClr val="FFFFFF"/>
                </a:solidFill>
                <a:latin typeface="Aptos"/>
              </a:rPr>
              <a:t>енергія і критичні мінерали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955280" y="4160520"/>
            <a:ext cx="3383280" cy="1325880"/>
          </a:xfrm>
          <a:prstGeom prst="roundRect">
            <a:avLst/>
          </a:prstGeom>
          <a:solidFill>
            <a:srgbClr val="00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8119872" y="4325112"/>
            <a:ext cx="3054096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DE-RISKING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138160" y="4773168"/>
            <a:ext cx="301752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50" b="0" i="0">
                <a:solidFill>
                  <a:srgbClr val="FFFFFF"/>
                </a:solidFill>
                <a:latin typeface="Aptos"/>
              </a:rPr>
              <a:t>зменшення ризиків без повного розриву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4400" y="5669280"/>
            <a:ext cx="10241280" cy="3474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550" b="1" i="0">
                <a:solidFill>
                  <a:srgbClr val="216CEE"/>
                </a:solidFill>
                <a:latin typeface="Aptos"/>
              </a:rPr>
              <a:t>Отже, сучасне суперництво — це не лише боротьба за території, а й боротьба за мережі, стандарти, технології та залежності.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77724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 i="0">
                <a:solidFill>
                  <a:srgbClr val="28A773"/>
                </a:solidFill>
                <a:latin typeface="Aptos"/>
              </a:rPr>
              <a:t>5. КОНКУРЕНЦІЯ І НОВІ ЦЕНТРИ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0080"/>
            <a:ext cx="1069848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600" b="1" i="0">
                <a:solidFill>
                  <a:srgbClr val="181F2A"/>
                </a:solidFill>
                <a:latin typeface="Aptos"/>
              </a:rPr>
              <a:t>Хто може стати новим центром впливу?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74320"/>
            <a:ext cx="41148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66271"/>
                </a:solidFill>
                <a:latin typeface="Aptos"/>
              </a:rPr>
              <a:t>19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554480"/>
            <a:ext cx="3383280" cy="1325880"/>
          </a:xfrm>
          <a:prstGeom prst="roundRect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96112" y="1719072"/>
            <a:ext cx="3054096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БРАЗИЛІЯ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167128"/>
            <a:ext cx="301752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50" b="0" i="0">
                <a:solidFill>
                  <a:srgbClr val="FFFFFF"/>
                </a:solidFill>
                <a:latin typeface="Aptos"/>
              </a:rPr>
              <a:t>масштаб, ресурси, регіональна вага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554480"/>
            <a:ext cx="3383280" cy="1325880"/>
          </a:xfrm>
          <a:prstGeom prst="roundRect">
            <a:avLst/>
          </a:prstGeom>
          <a:solidFill>
            <a:srgbClr val="00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07992" y="1719072"/>
            <a:ext cx="3054096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ІНДОНЕЗІЯ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6280" y="2167128"/>
            <a:ext cx="301752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50" b="0" i="0">
                <a:solidFill>
                  <a:srgbClr val="FFFFFF"/>
                </a:solidFill>
                <a:latin typeface="Aptos"/>
              </a:rPr>
              <a:t>населення, економічне зростання, стратегічне положення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955280" y="1554480"/>
            <a:ext cx="3383280" cy="1325880"/>
          </a:xfrm>
          <a:prstGeom prst="round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119872" y="1719072"/>
            <a:ext cx="3054096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ТУРЕЧЧИНА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38160" y="2167128"/>
            <a:ext cx="301752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50" b="0" i="0">
                <a:solidFill>
                  <a:srgbClr val="FFFFFF"/>
                </a:solidFill>
                <a:latin typeface="Aptos"/>
              </a:rPr>
              <a:t>військова сила, географія, активна дипломатія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31520" y="3154680"/>
            <a:ext cx="3383280" cy="1325880"/>
          </a:xfrm>
          <a:prstGeom prst="roundRect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96112" y="3319272"/>
            <a:ext cx="3054096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САУДІВСЬКА АРАВІЯ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3767328"/>
            <a:ext cx="301752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50" b="0" i="0">
                <a:solidFill>
                  <a:srgbClr val="FFFFFF"/>
                </a:solidFill>
                <a:latin typeface="Aptos"/>
              </a:rPr>
              <a:t>капітал, енергетика, регіональна дипломатія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43400" y="3154680"/>
            <a:ext cx="3383280" cy="1325880"/>
          </a:xfrm>
          <a:prstGeom prst="roundRect">
            <a:avLst/>
          </a:prstGeom>
          <a:solidFill>
            <a:srgbClr val="E74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507992" y="3319272"/>
            <a:ext cx="3054096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ПІВДЕННА КОРЕЯ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26280" y="3767328"/>
            <a:ext cx="301752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50" b="0" i="0">
                <a:solidFill>
                  <a:srgbClr val="FFFFFF"/>
                </a:solidFill>
                <a:latin typeface="Aptos"/>
              </a:rPr>
              <a:t>технології, промисловість, soft power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955280" y="3154680"/>
            <a:ext cx="3383280" cy="1325880"/>
          </a:xfrm>
          <a:prstGeom prst="round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119872" y="3319272"/>
            <a:ext cx="3054096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АФРИКАНСЬКІ ЦЕНТРИ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138160" y="3767328"/>
            <a:ext cx="301752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50" b="0" i="0">
                <a:solidFill>
                  <a:srgbClr val="FFFFFF"/>
                </a:solidFill>
                <a:latin typeface="Aptos"/>
              </a:rPr>
              <a:t>демографія, ресурси, майбутні ринки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4400" y="5212080"/>
            <a:ext cx="10241280" cy="5943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650" b="1" i="0">
                <a:solidFill>
                  <a:srgbClr val="181F2A"/>
                </a:solidFill>
                <a:latin typeface="Aptos"/>
              </a:rPr>
              <a:t>Але регіональний лідер не автоматично стає глобальним центром. Для цього потрібне поєднання масштабу, ресурсів, інституційної спроможності та здатності діяти за межами власного регіону.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E74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77724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 i="0">
                <a:solidFill>
                  <a:srgbClr val="E7498B"/>
                </a:solidFill>
                <a:latin typeface="Aptos"/>
              </a:rPr>
              <a:t>5. КОНКУРЕНЦІЯ І НОВІ ЦЕНТРИ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0080"/>
            <a:ext cx="1069848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600" b="1" i="0">
                <a:solidFill>
                  <a:srgbClr val="181F2A"/>
                </a:solidFill>
                <a:latin typeface="Aptos"/>
              </a:rPr>
              <a:t>Що визначатиме появу нових центрів сили?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74320"/>
            <a:ext cx="41148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66271"/>
                </a:solidFill>
                <a:latin typeface="Aptos"/>
              </a:rPr>
              <a:t>20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554480"/>
            <a:ext cx="3383280" cy="1325880"/>
          </a:xfrm>
          <a:prstGeom prst="roundRect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96112" y="1719072"/>
            <a:ext cx="3054096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ДЕМОГРАФІЯ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167128"/>
            <a:ext cx="301752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50" b="0" i="0">
                <a:solidFill>
                  <a:srgbClr val="FFFFFF"/>
                </a:solidFill>
                <a:latin typeface="Aptos"/>
              </a:rPr>
              <a:t>масштаб і якість людського капіталу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554480"/>
            <a:ext cx="3383280" cy="1325880"/>
          </a:xfrm>
          <a:prstGeom prst="roundRect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07992" y="1719072"/>
            <a:ext cx="3054096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ТЕХНОЛОГІЇ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6280" y="2167128"/>
            <a:ext cx="301752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50" b="0" i="0">
                <a:solidFill>
                  <a:srgbClr val="FFFFFF"/>
                </a:solidFill>
                <a:latin typeface="Aptos"/>
              </a:rPr>
              <a:t>ШІ, енергетика, космос, біотех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955280" y="1554480"/>
            <a:ext cx="3383280" cy="1325880"/>
          </a:xfrm>
          <a:prstGeom prst="round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119872" y="1719072"/>
            <a:ext cx="3054096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ЕКОНОМІКА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38160" y="2167128"/>
            <a:ext cx="301752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50" b="0" i="0">
                <a:solidFill>
                  <a:srgbClr val="FFFFFF"/>
                </a:solidFill>
                <a:latin typeface="Aptos"/>
              </a:rPr>
              <a:t>продуктивність і доступ до капіталу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31520" y="3154680"/>
            <a:ext cx="3383280" cy="1325880"/>
          </a:xfrm>
          <a:prstGeom prst="roundRect">
            <a:avLst/>
          </a:prstGeom>
          <a:solidFill>
            <a:srgbClr val="00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96112" y="3319272"/>
            <a:ext cx="3054096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ІНСТИТУТИ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3767328"/>
            <a:ext cx="301752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50" b="0" i="0">
                <a:solidFill>
                  <a:srgbClr val="FFFFFF"/>
                </a:solidFill>
                <a:latin typeface="Aptos"/>
              </a:rPr>
              <a:t>здатність перетворювати ресурси на політику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43400" y="3154680"/>
            <a:ext cx="3383280" cy="1325880"/>
          </a:xfrm>
          <a:prstGeom prst="round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507992" y="3319272"/>
            <a:ext cx="3054096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ГЕОГРАФІЯ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26280" y="3767328"/>
            <a:ext cx="301752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50" b="0" i="0">
                <a:solidFill>
                  <a:srgbClr val="FFFFFF"/>
                </a:solidFill>
                <a:latin typeface="Aptos"/>
              </a:rPr>
              <a:t>логістика, моря, ресурси, сусіди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955280" y="3154680"/>
            <a:ext cx="3383280" cy="1325880"/>
          </a:xfrm>
          <a:prstGeom prst="roundRect">
            <a:avLst/>
          </a:prstGeom>
          <a:solidFill>
            <a:srgbClr val="E74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119872" y="3319272"/>
            <a:ext cx="3054096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ptos"/>
              </a:rPr>
              <a:t>КОАЛІЦІЇ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138160" y="3767328"/>
            <a:ext cx="301752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50" b="0" i="0">
                <a:solidFill>
                  <a:srgbClr val="FFFFFF"/>
                </a:solidFill>
                <a:latin typeface="Aptos"/>
              </a:rPr>
              <a:t>здатність залучати партнерів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4400" y="5257800"/>
            <a:ext cx="1024128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700" b="1" i="0">
                <a:solidFill>
                  <a:srgbClr val="E7498B"/>
                </a:solidFill>
                <a:latin typeface="Aptos"/>
              </a:rPr>
              <a:t>Майбутній центр сили — це не обов’язково найбільша держава. Вирішальною буде здатність перетворювати ресурси на стійкий зовнішньополітичний вплив.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77724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 i="0">
                <a:solidFill>
                  <a:srgbClr val="7B49E2"/>
                </a:solidFill>
                <a:latin typeface="Aptos"/>
              </a:rPr>
              <a:t>5. КОНКУРЕНЦІЯ І НОВІ ЦЕНТРИ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0080"/>
            <a:ext cx="1069848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600" b="1" i="0">
                <a:solidFill>
                  <a:srgbClr val="181F2A"/>
                </a:solidFill>
                <a:latin typeface="Aptos"/>
              </a:rPr>
              <a:t>Світ центрів сили: ієрархія чи мережа?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74320"/>
            <a:ext cx="41148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66271"/>
                </a:solidFill>
                <a:latin typeface="Aptos"/>
              </a:rPr>
              <a:t>21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1463040"/>
            <a:ext cx="1060704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2000" b="1" i="0">
                <a:solidFill>
                  <a:srgbClr val="7B49E2"/>
                </a:solidFill>
                <a:latin typeface="Aptos"/>
              </a:rPr>
              <a:t>Сучасна система дедалі менше схожа на просту таблицю «хто перший, хто другий». Вона нагадує мережу, де різні актори мають переваги у різних сферах.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743200"/>
            <a:ext cx="1729740" cy="658368"/>
          </a:xfrm>
          <a:prstGeom prst="round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76656" y="2916936"/>
            <a:ext cx="1656587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ptos"/>
              </a:rPr>
              <a:t>США • військова/мережева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479548" y="2743200"/>
            <a:ext cx="1729740" cy="658368"/>
          </a:xfrm>
          <a:prstGeom prst="roundRect">
            <a:avLst/>
          </a:prstGeom>
          <a:solidFill>
            <a:srgbClr val="FF91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2516124" y="2916936"/>
            <a:ext cx="1656587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ptos"/>
              </a:rPr>
              <a:t>КИТАЙ • виробнича/економічна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19016" y="2743200"/>
            <a:ext cx="1729740" cy="658368"/>
          </a:xfrm>
          <a:prstGeom prst="roundRect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355592" y="2916936"/>
            <a:ext cx="1656587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ptos"/>
              </a:rPr>
              <a:t>ЄС • ринкова/нормативна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58484" y="2743200"/>
            <a:ext cx="1729740" cy="658368"/>
          </a:xfrm>
          <a:prstGeom prst="roundRect">
            <a:avLst/>
          </a:prstGeom>
          <a:solidFill>
            <a:srgbClr val="7B49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195060" y="2916936"/>
            <a:ext cx="1656587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ptos"/>
              </a:rPr>
              <a:t>ІНДІЯ • демографічна/зростаюча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997951" y="2743200"/>
            <a:ext cx="1729740" cy="658368"/>
          </a:xfrm>
          <a:prstGeom prst="roundRect">
            <a:avLst/>
          </a:prstGeom>
          <a:solidFill>
            <a:srgbClr val="00B2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034527" y="2916936"/>
            <a:ext cx="1656587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ptos"/>
              </a:rPr>
              <a:t>ЯПОНІЯ • технологічна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837420" y="2743200"/>
            <a:ext cx="1729740" cy="658368"/>
          </a:xfrm>
          <a:prstGeom prst="roundRect">
            <a:avLst/>
          </a:prstGeom>
          <a:solidFill>
            <a:srgbClr val="E74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873995" y="2916936"/>
            <a:ext cx="1656587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ptos"/>
              </a:rPr>
              <a:t>РОСІЯ • військово-ядерна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14400" y="4206240"/>
            <a:ext cx="10058400" cy="1005840"/>
          </a:xfrm>
          <a:prstGeom prst="roundRect">
            <a:avLst/>
          </a:prstGeom>
          <a:solidFill>
            <a:srgbClr val="F6F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188720" y="4462272"/>
            <a:ext cx="950976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600" b="1" i="0">
                <a:solidFill>
                  <a:srgbClr val="7B49E2"/>
                </a:solidFill>
                <a:latin typeface="Aptos"/>
              </a:rPr>
              <a:t>Саме тому поняття «центр світової політики» краще використовувати не як титул, а як аналітичну категорію: у якій сфері, якими ресурсами і з яким результатом актор впливає на інших?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16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77724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 i="0">
                <a:solidFill>
                  <a:srgbClr val="216CEE"/>
                </a:solidFill>
                <a:latin typeface="Aptos"/>
              </a:rPr>
              <a:t>ПІДСУМОК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0080"/>
            <a:ext cx="1069848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600" b="1" i="0">
                <a:solidFill>
                  <a:srgbClr val="181F2A"/>
                </a:solidFill>
                <a:latin typeface="Aptos"/>
              </a:rPr>
              <a:t>Загальний висновок лекції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74320"/>
            <a:ext cx="41148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66271"/>
                </a:solidFill>
                <a:latin typeface="Aptos"/>
              </a:rPr>
              <a:t>22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1463040"/>
            <a:ext cx="1060704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2200" b="1" i="0">
                <a:solidFill>
                  <a:srgbClr val="216CEE"/>
                </a:solidFill>
                <a:latin typeface="Aptos"/>
              </a:rPr>
              <a:t>Світова політика XXI століття формується кількома центрами, але їхня сила має різну природу.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423160"/>
            <a:ext cx="10058400" cy="3108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500"/>
              </a:spcAft>
              <a:defRPr sz="1550">
                <a:solidFill>
                  <a:srgbClr val="181F2A"/>
                </a:solidFill>
                <a:latin typeface="Aptos"/>
              </a:defRPr>
            </a:pPr>
            <a:r>
              <a:t>• США залишаються найпотужнішим комплексним глобальним центром, особливо завдяки військовій силі, технологіям, фінансам і союзницьким мережам.</a:t>
            </a:r>
          </a:p>
          <a:p>
            <a:pPr>
              <a:spcAft>
                <a:spcPts val="500"/>
              </a:spcAft>
              <a:defRPr sz="1550">
                <a:solidFill>
                  <a:srgbClr val="181F2A"/>
                </a:solidFill>
                <a:latin typeface="Aptos"/>
              </a:defRPr>
            </a:pPr>
            <a:r>
              <a:t>• ЄС має виняткову торговельну та нормативну силу, але його політична єдність і військова автономність обмежені.</a:t>
            </a:r>
          </a:p>
          <a:p>
            <a:pPr>
              <a:spcAft>
                <a:spcPts val="500"/>
              </a:spcAft>
              <a:defRPr sz="1550">
                <a:solidFill>
                  <a:srgbClr val="181F2A"/>
                </a:solidFill>
                <a:latin typeface="Aptos"/>
              </a:defRPr>
            </a:pPr>
            <a:r>
              <a:t>• Китай став головним конкурентним центром, поєднуючи економіку, інфраструктуру, технології, стандарти й військову модернізацію.</a:t>
            </a:r>
          </a:p>
          <a:p>
            <a:pPr>
              <a:spcAft>
                <a:spcPts val="500"/>
              </a:spcAft>
              <a:defRPr sz="1550">
                <a:solidFill>
                  <a:srgbClr val="181F2A"/>
                </a:solidFill>
                <a:latin typeface="Aptos"/>
              </a:defRPr>
            </a:pPr>
            <a:r>
              <a:t>• Індія та Японія посилюють роль різними шляхами; Росія зберігає значний військово-ядерний потенціал, але має суттєві структурні обмеження.</a:t>
            </a:r>
          </a:p>
          <a:p>
            <a:pPr>
              <a:spcAft>
                <a:spcPts val="500"/>
              </a:spcAft>
              <a:defRPr sz="1550">
                <a:solidFill>
                  <a:srgbClr val="181F2A"/>
                </a:solidFill>
                <a:latin typeface="Aptos"/>
              </a:defRPr>
            </a:pPr>
            <a:r>
              <a:t>• Майбутній порядок визначатиме не лише кількість центрів сили, а їхня здатність створювати коаліції, контролювати мережі й формувати правила.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14400" y="5669280"/>
            <a:ext cx="10058400" cy="475488"/>
          </a:xfrm>
          <a:prstGeom prst="roundRect">
            <a:avLst/>
          </a:prstGeom>
          <a:solidFill>
            <a:srgbClr val="EDF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188720" y="5815584"/>
            <a:ext cx="950976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450" b="1" i="0">
                <a:solidFill>
                  <a:srgbClr val="216CEE"/>
                </a:solidFill>
                <a:latin typeface="Aptos"/>
              </a:rPr>
              <a:t>Ключове питання: хто не просто має ресурси, а здатний перетворити їх на довготривалий глобальний вплив?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8A7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56032"/>
            <a:ext cx="77724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 i="0">
                <a:solidFill>
                  <a:srgbClr val="28A773"/>
                </a:solidFill>
                <a:latin typeface="Aptos"/>
              </a:rPr>
              <a:t>ДЛЯ САМОСТІЙНОЇ РОБОТИ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0080"/>
            <a:ext cx="1069848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600" b="1" i="0">
                <a:solidFill>
                  <a:srgbClr val="181F2A"/>
                </a:solidFill>
                <a:latin typeface="Aptos"/>
              </a:rPr>
              <a:t>Ключові джерела до теми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274320"/>
            <a:ext cx="41148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i="0">
                <a:solidFill>
                  <a:srgbClr val="566271"/>
                </a:solidFill>
                <a:latin typeface="Aptos"/>
              </a:rPr>
              <a:t>23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1508760"/>
            <a:ext cx="10469880" cy="4297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500"/>
              </a:spcAft>
              <a:defRPr sz="1550">
                <a:solidFill>
                  <a:srgbClr val="181F2A"/>
                </a:solidFill>
                <a:latin typeface="Aptos"/>
              </a:defRPr>
            </a:pPr>
            <a:r>
              <a:t>• Joseph S. Nye Jr. — Soft Power; The Future of Power.</a:t>
            </a:r>
          </a:p>
          <a:p>
            <a:pPr>
              <a:spcAft>
                <a:spcPts val="500"/>
              </a:spcAft>
              <a:defRPr sz="1550">
                <a:solidFill>
                  <a:srgbClr val="181F2A"/>
                </a:solidFill>
                <a:latin typeface="Aptos"/>
              </a:defRPr>
            </a:pPr>
            <a:r>
              <a:t>• SIPRI Yearbook 2026; Trends in World Military Expenditure, 2025.</a:t>
            </a:r>
          </a:p>
          <a:p>
            <a:pPr>
              <a:spcAft>
                <a:spcPts val="500"/>
              </a:spcAft>
              <a:defRPr sz="1550">
                <a:solidFill>
                  <a:srgbClr val="181F2A"/>
                </a:solidFill>
                <a:latin typeface="Aptos"/>
              </a:defRPr>
            </a:pPr>
            <a:r>
              <a:t>• European Commission / Council of the EU — EU trade and global trade role.</a:t>
            </a:r>
          </a:p>
          <a:p>
            <a:pPr>
              <a:spcAft>
                <a:spcPts val="500"/>
              </a:spcAft>
              <a:defRPr sz="1550">
                <a:solidFill>
                  <a:srgbClr val="181F2A"/>
                </a:solidFill>
                <a:latin typeface="Aptos"/>
              </a:defRPr>
            </a:pPr>
            <a:r>
              <a:t>• World Bank — China’s Evolution in International Standardization (2025).</a:t>
            </a:r>
          </a:p>
          <a:p>
            <a:pPr>
              <a:spcAft>
                <a:spcPts val="500"/>
              </a:spcAft>
              <a:defRPr sz="1550">
                <a:solidFill>
                  <a:srgbClr val="181F2A"/>
                </a:solidFill>
                <a:latin typeface="Aptos"/>
              </a:defRPr>
            </a:pPr>
            <a:r>
              <a:t>• World Bank — India country overview and data.</a:t>
            </a:r>
          </a:p>
          <a:p>
            <a:pPr>
              <a:spcAft>
                <a:spcPts val="500"/>
              </a:spcAft>
              <a:defRPr sz="1550">
                <a:solidFill>
                  <a:srgbClr val="181F2A"/>
                </a:solidFill>
                <a:latin typeface="Aptos"/>
              </a:defRPr>
            </a:pPr>
            <a:r>
              <a:t>• Ministry of Foreign Affairs of Japan — Japan’s Security Policy.</a:t>
            </a:r>
          </a:p>
          <a:p>
            <a:pPr>
              <a:spcAft>
                <a:spcPts val="500"/>
              </a:spcAft>
              <a:defRPr sz="1550">
                <a:solidFill>
                  <a:srgbClr val="181F2A"/>
                </a:solidFill>
                <a:latin typeface="Aptos"/>
              </a:defRPr>
            </a:pPr>
            <a:r>
              <a:t>• U.S. Department of State — NATO and alliance network materials.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68680" y="5669280"/>
            <a:ext cx="10469880" cy="502920"/>
          </a:xfrm>
          <a:prstGeom prst="roundRect">
            <a:avLst/>
          </a:prstGeom>
          <a:solidFill>
            <a:srgbClr val="EBF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43000" y="5815584"/>
            <a:ext cx="992124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400" b="1" i="0">
                <a:solidFill>
                  <a:srgbClr val="28A773"/>
                </a:solidFill>
                <a:latin typeface="Aptos"/>
              </a:rPr>
              <a:t>Для аналізу центрів сили варто поєднувати статистичні показники з оцінкою інститутів, мереж, репутації та здатності досягати політичних результатів.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2155</Words>
  <Application>Microsoft Macintosh PowerPoint</Application>
  <PresentationFormat>Widescreen</PresentationFormat>
  <Paragraphs>333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Лекція 3. Сучасні центри світової політики</dc:title>
  <dc:subject/>
  <dc:creator/>
  <cp:keywords/>
  <dc:description>generated using python-pptx</dc:description>
  <cp:lastModifiedBy>Андрій Шевчук</cp:lastModifiedBy>
  <cp:revision>1</cp:revision>
  <dcterms:created xsi:type="dcterms:W3CDTF">2013-01-27T09:14:16Z</dcterms:created>
  <dcterms:modified xsi:type="dcterms:W3CDTF">2026-09-02T19:31:54Z</dcterms:modified>
  <cp:category/>
</cp:coreProperties>
</file>