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15"/>
  </p:normalViewPr>
  <p:slideViewPr>
    <p:cSldViewPr snapToGrid="0" snapToObjects="1">
      <p:cViewPr varScale="1">
        <p:scale>
          <a:sx n="100" d="100"/>
          <a:sy n="100" d="100"/>
        </p:scale>
        <p:origin x="77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001000" y="0"/>
            <a:ext cx="530352" cy="6858000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531352" y="0"/>
            <a:ext cx="530352" cy="6858000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061704" y="0"/>
            <a:ext cx="530352" cy="6858000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92056" y="0"/>
            <a:ext cx="530352" cy="6858000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122408" y="0"/>
            <a:ext cx="530352" cy="6858000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652760" y="0"/>
            <a:ext cx="530352" cy="6858000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50292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1" i="0">
                <a:solidFill>
                  <a:srgbClr val="FFCA28"/>
                </a:solidFill>
                <a:latin typeface="Aptos"/>
              </a:rPr>
              <a:t>ТЕМА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960120"/>
            <a:ext cx="7132320" cy="1234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ptos"/>
              </a:rPr>
              <a:t>Еволюція світового
політичного порядку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51460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0B2D6"/>
                </a:solidFill>
                <a:latin typeface="Aptos"/>
              </a:rPr>
              <a:t>ПЛАН ЛЕКЦІЇ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944368"/>
            <a:ext cx="384048" cy="38404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0664" y="3044952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2907792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Поняття світового порядку та його історичні типи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547872"/>
            <a:ext cx="384048" cy="38404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0664" y="3648456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3511296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Вестфальська система і трансформація європейського порядку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151376"/>
            <a:ext cx="384048" cy="38404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0664" y="4251960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4114800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Біполярний світ: особливості та причини розпаду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384048" cy="38404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40664" y="4855464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718304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Від однополярності до сучасної поліцентричної системи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5358384"/>
            <a:ext cx="384048" cy="38404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0664" y="5458968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5321808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Міжнародне право і сценарії розвитку світового порядку у XXI ст.</a:t>
            </a:r>
          </a:p>
        </p:txBody>
      </p:sp>
      <p:sp>
        <p:nvSpPr>
          <p:cNvPr id="27" name="Oval 26"/>
          <p:cNvSpPr/>
          <p:nvPr/>
        </p:nvSpPr>
        <p:spPr>
          <a:xfrm>
            <a:off x="9326880" y="1371600"/>
            <a:ext cx="548640" cy="548640"/>
          </a:xfrm>
          <a:prstGeom prst="ellipse">
            <a:avLst/>
          </a:prstGeom>
          <a:solidFill>
            <a:srgbClr val="FFCA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0698480" y="2377440"/>
            <a:ext cx="320040" cy="320040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686800" y="3200400"/>
            <a:ext cx="256032" cy="256032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0241280" y="4297680"/>
            <a:ext cx="411480" cy="411480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0" y="5303520"/>
            <a:ext cx="274320" cy="274320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1. ПОНЯТТЯ ТА ІСТОРИЧНІ ТИПИ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Світовий порядок: робоче визначення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949854" y="3401568"/>
            <a:ext cx="694944" cy="694944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794406" y="4151376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сила</a:t>
            </a:r>
          </a:p>
        </p:txBody>
      </p:sp>
      <p:sp>
        <p:nvSpPr>
          <p:cNvPr id="10" name="Oval 9"/>
          <p:cNvSpPr/>
          <p:nvPr/>
        </p:nvSpPr>
        <p:spPr>
          <a:xfrm>
            <a:off x="2467051" y="4313829"/>
            <a:ext cx="694944" cy="694944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311603" y="5063637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право</a:t>
            </a:r>
          </a:p>
        </p:txBody>
      </p:sp>
      <p:sp>
        <p:nvSpPr>
          <p:cNvPr id="12" name="Oval 11"/>
          <p:cNvSpPr/>
          <p:nvPr/>
        </p:nvSpPr>
        <p:spPr>
          <a:xfrm>
            <a:off x="1501444" y="4313829"/>
            <a:ext cx="694944" cy="694944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45996" y="5063637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інститути</a:t>
            </a:r>
          </a:p>
        </p:txBody>
      </p:sp>
      <p:sp>
        <p:nvSpPr>
          <p:cNvPr id="14" name="Oval 13"/>
          <p:cNvSpPr/>
          <p:nvPr/>
        </p:nvSpPr>
        <p:spPr>
          <a:xfrm>
            <a:off x="1018641" y="3401568"/>
            <a:ext cx="694944" cy="694944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3193" y="4151376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актори</a:t>
            </a:r>
          </a:p>
        </p:txBody>
      </p:sp>
      <p:sp>
        <p:nvSpPr>
          <p:cNvPr id="16" name="Oval 15"/>
          <p:cNvSpPr/>
          <p:nvPr/>
        </p:nvSpPr>
        <p:spPr>
          <a:xfrm>
            <a:off x="1501444" y="2489306"/>
            <a:ext cx="694944" cy="694944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45996" y="3239114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норми</a:t>
            </a:r>
          </a:p>
        </p:txBody>
      </p:sp>
      <p:sp>
        <p:nvSpPr>
          <p:cNvPr id="18" name="Oval 17"/>
          <p:cNvSpPr/>
          <p:nvPr/>
        </p:nvSpPr>
        <p:spPr>
          <a:xfrm>
            <a:off x="2467051" y="2489306"/>
            <a:ext cx="694944" cy="694944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311603" y="3239114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конфлікт</a:t>
            </a:r>
          </a:p>
        </p:txBody>
      </p:sp>
      <p:sp>
        <p:nvSpPr>
          <p:cNvPr id="20" name="Oval 19"/>
          <p:cNvSpPr/>
          <p:nvPr/>
        </p:nvSpPr>
        <p:spPr>
          <a:xfrm>
            <a:off x="1746504" y="3163823"/>
            <a:ext cx="1170432" cy="1170432"/>
          </a:xfrm>
          <a:prstGeom prst="ellipse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828800" y="3547871"/>
            <a:ext cx="10058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ORDER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СИЛА + ПРАВИЛА + ІНСТИТУТИ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43400" y="1645920"/>
            <a:ext cx="6812280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Світовий порядок — це відносно стійка система принципів, правил, інститутів і співвідношення сил, що визначають поведінку основних акторів світової політики.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43400" y="2880360"/>
            <a:ext cx="6629400" cy="228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це не просто політична карта світу;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це не лише розподіл військової сили;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це поєднання матеріальних ресурсів, норм, легітимності та інституційних механізмів;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порядок не усуває конфлікти, а задає правила їхнього стримування та організації.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43400" y="5440680"/>
            <a:ext cx="6629400" cy="50292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72000" y="5586984"/>
            <a:ext cx="617220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1" i="0">
                <a:solidFill>
                  <a:srgbClr val="181F2A"/>
                </a:solidFill>
                <a:latin typeface="Aptos"/>
              </a:rPr>
              <a:t>Ключове питання: хто має вплив, які правила визнаються легітимними і хто здатний їх підтримувати?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00B2D6"/>
                </a:solidFill>
                <a:latin typeface="Aptos"/>
              </a:rPr>
              <a:t>1. ПОНЯТТЯ ТА ІСТОРИЧНІ ТИПИ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Матеріальний і нормативний виміри порядку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5257800" cy="406908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874519"/>
            <a:ext cx="47091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216CEE"/>
                </a:solidFill>
                <a:latin typeface="Aptos"/>
              </a:rPr>
              <a:t>МАТЕРІАЛЬНИЙ ВИМІР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606040"/>
            <a:ext cx="452628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військова сила;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економічна потужність;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технологічна перевага;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демографічні ресурси;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контроль над інфраструктурою та критичними ресурсами.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257800" cy="406908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10528" y="1874519"/>
            <a:ext cx="47091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НОРМАТИВНИЙ ВИМІР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1968" y="2606040"/>
            <a:ext cx="452628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міжнародне право;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принципи легітимності;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дипломатичні практики;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міжнародні інститути;</a:t>
            </a:r>
          </a:p>
          <a:p>
            <a:pPr>
              <a:spcAft>
                <a:spcPts val="6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очікування щодо допустимої поведінки.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5925312"/>
            <a:ext cx="1024128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181F2A"/>
                </a:solidFill>
                <a:latin typeface="Aptos"/>
              </a:rPr>
              <a:t>Стабільний порядок потребує обох вимірів: сила без правил перетворюється на примус, а правила без механізмів підтримки втрачають ефективність.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1. ПОНЯТТЯ ТА ІСТОРИЧНІ ТИПИ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Історичні типи організації міжнародної системи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2072030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ІМПЕРІЇ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8686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76702" y="1600200"/>
            <a:ext cx="2072030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922422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ДИНАСТИЧНІ ПОРЯДКИ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9588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7604" y="1600200"/>
            <a:ext cx="2072030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13324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ВЕСТФАЛІЯ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0491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58507" y="1600200"/>
            <a:ext cx="2072030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04227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БАЛАНС СИЛ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1393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49409" y="1600200"/>
            <a:ext cx="2072030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95129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КОЛЕКТИВНА БЕЗПЕКА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2606040"/>
            <a:ext cx="1042416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181F2A"/>
                </a:solidFill>
                <a:latin typeface="Aptos"/>
              </a:rPr>
              <a:t>До Нового часу більшість міжнародних систем були радше регіональними, ніж глобальними. Вони не обов’язково ґрунтувалися на рівності суверенних держав.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3657600"/>
            <a:ext cx="10058400" cy="1691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Імперський порядок має центр і залежні території.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Середньовічна Європа поєднувала владу монархів, князів, міст, папства та імператора.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Модерна система поступово зробила територіальну державу головною одиницею міжнародної політики.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5623560"/>
            <a:ext cx="10058400" cy="475488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43000" y="5769864"/>
            <a:ext cx="96012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50" b="1" i="0">
                <a:solidFill>
                  <a:srgbClr val="181F2A"/>
                </a:solidFill>
                <a:latin typeface="Aptos"/>
              </a:rPr>
              <a:t>Отже, історія світового порядку — це не лінійний прогрес, а зміна способів організації влади, простору і правил.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1. ПОНЯТТЯ ТА ІСТОРИЧНІ ТИПИ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Основні етапи модерного світового порядку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05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2011680"/>
            <a:ext cx="10378440" cy="45720"/>
          </a:xfrm>
          <a:prstGeom prst="rect">
            <a:avLst/>
          </a:prstGeom>
          <a:solidFill>
            <a:srgbClr val="E0E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14400" y="1847088"/>
            <a:ext cx="365760" cy="365760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1389888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216CEE"/>
                </a:solidFill>
                <a:latin typeface="Aptos"/>
              </a:rPr>
              <a:t>1648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487168"/>
            <a:ext cx="196596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1" i="0">
                <a:solidFill>
                  <a:srgbClr val="181F2A"/>
                </a:solidFill>
                <a:latin typeface="Aptos"/>
              </a:rPr>
              <a:t>Вестфальський мир</a:t>
            </a:r>
          </a:p>
        </p:txBody>
      </p:sp>
      <p:sp>
        <p:nvSpPr>
          <p:cNvPr id="11" name="Oval 10"/>
          <p:cNvSpPr/>
          <p:nvPr/>
        </p:nvSpPr>
        <p:spPr>
          <a:xfrm>
            <a:off x="3474720" y="1847088"/>
            <a:ext cx="365760" cy="365760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383279" y="1389888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00B2D6"/>
                </a:solidFill>
                <a:latin typeface="Aptos"/>
              </a:rPr>
              <a:t>1815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79" y="2487168"/>
            <a:ext cx="196596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1" i="0">
                <a:solidFill>
                  <a:srgbClr val="181F2A"/>
                </a:solidFill>
                <a:latin typeface="Aptos"/>
              </a:rPr>
              <a:t>Віденський конгрес</a:t>
            </a:r>
          </a:p>
        </p:txBody>
      </p:sp>
      <p:sp>
        <p:nvSpPr>
          <p:cNvPr id="14" name="Oval 13"/>
          <p:cNvSpPr/>
          <p:nvPr/>
        </p:nvSpPr>
        <p:spPr>
          <a:xfrm>
            <a:off x="6035040" y="1847088"/>
            <a:ext cx="365760" cy="365760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0" y="1389888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9128"/>
                </a:solidFill>
                <a:latin typeface="Aptos"/>
              </a:rPr>
              <a:t>1919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2487168"/>
            <a:ext cx="196596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1" i="0">
                <a:solidFill>
                  <a:srgbClr val="181F2A"/>
                </a:solidFill>
                <a:latin typeface="Aptos"/>
              </a:rPr>
              <a:t>Версальсько-Вашингтонський порядок</a:t>
            </a:r>
          </a:p>
        </p:txBody>
      </p:sp>
      <p:sp>
        <p:nvSpPr>
          <p:cNvPr id="17" name="Oval 16"/>
          <p:cNvSpPr/>
          <p:nvPr/>
        </p:nvSpPr>
        <p:spPr>
          <a:xfrm>
            <a:off x="8595359" y="1847088"/>
            <a:ext cx="365760" cy="365760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19" y="1389888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7B49E2"/>
                </a:solidFill>
                <a:latin typeface="Aptos"/>
              </a:rPr>
              <a:t>1945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19" y="2487168"/>
            <a:ext cx="196596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1" i="0">
                <a:solidFill>
                  <a:srgbClr val="181F2A"/>
                </a:solidFill>
                <a:latin typeface="Aptos"/>
              </a:rPr>
              <a:t>Ялтинсько-Потсдамський порядок</a:t>
            </a:r>
          </a:p>
        </p:txBody>
      </p:sp>
      <p:sp>
        <p:nvSpPr>
          <p:cNvPr id="20" name="Oval 19"/>
          <p:cNvSpPr/>
          <p:nvPr/>
        </p:nvSpPr>
        <p:spPr>
          <a:xfrm>
            <a:off x="11155680" y="1847088"/>
            <a:ext cx="365760" cy="365760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064240" y="1389888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28A773"/>
                </a:solidFill>
                <a:latin typeface="Aptos"/>
              </a:rPr>
              <a:t>1991+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35640" y="2487168"/>
            <a:ext cx="196596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1" i="0">
                <a:solidFill>
                  <a:srgbClr val="181F2A"/>
                </a:solidFill>
                <a:latin typeface="Aptos"/>
              </a:rPr>
              <a:t>постбіполярна система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3886200"/>
            <a:ext cx="102412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181F2A"/>
                </a:solidFill>
                <a:latin typeface="Aptos"/>
              </a:rPr>
              <a:t>Ця періодизація умовна: міжнародні порядки не виникають миттєво після підписання договору. Вони формуються поступово, успадковуючи частину попередніх принципів і практик.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0120" y="5349240"/>
            <a:ext cx="10241280" cy="64008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234440" y="5550408"/>
            <a:ext cx="9692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7B49E2"/>
                </a:solidFill>
                <a:latin typeface="Aptos"/>
              </a:rPr>
              <a:t>Порядок змінюється тоді, коли новий розподіл сили вступає в конфлікт зі старими правилами та інститутами.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E7498B"/>
                </a:solidFill>
                <a:latin typeface="Aptos"/>
              </a:rPr>
              <a:t>1. ПОНЯТТЯ ТА ІСТОРИЧНІ ТИПИ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Чому світові порядки руйнуються?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65883" y="2103120"/>
            <a:ext cx="131673" cy="3108960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278331" y="2697480"/>
            <a:ext cx="2106777" cy="6400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508760" y="2743200"/>
            <a:ext cx="27432" cy="5669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Arc 10"/>
          <p:cNvSpPr/>
          <p:nvPr/>
        </p:nvSpPr>
        <p:spPr>
          <a:xfrm>
            <a:off x="1188719" y="3246120"/>
            <a:ext cx="658368" cy="320040"/>
          </a:xfrm>
          <a:prstGeom prst="arc">
            <a:avLst/>
          </a:prstGeom>
          <a:noFill/>
          <a:ln w="25400">
            <a:solidFill>
              <a:srgbClr val="E74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990088" y="2743200"/>
            <a:ext cx="27432" cy="5669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Arc 12"/>
          <p:cNvSpPr/>
          <p:nvPr/>
        </p:nvSpPr>
        <p:spPr>
          <a:xfrm>
            <a:off x="2670048" y="3246120"/>
            <a:ext cx="658368" cy="320040"/>
          </a:xfrm>
          <a:prstGeom prst="arc">
            <a:avLst/>
          </a:prstGeom>
          <a:noFill/>
          <a:ln w="25400">
            <a:solidFill>
              <a:srgbClr val="E74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КРИЗА ПОРЯДКУ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1645920"/>
            <a:ext cx="68122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Світові порядки найчастіше переживають кризу тоді, коли правила та інститути перестають відповідати реальному розподілу сили.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2788920"/>
            <a:ext cx="662940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нові центри сили вимагають більшого впливу;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старі інститути не встигають адаптуватися;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держави-ревізіоністи намагаються переглянути правила;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локальні кризи можуть переростати в системні конфлікти.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5257800"/>
            <a:ext cx="6629400" cy="74980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07992" y="5276088"/>
            <a:ext cx="3200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FFCA28"/>
                </a:solidFill>
                <a:latin typeface="Aptos"/>
              </a:rPr>
              <a:t>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73752" y="5404104"/>
            <a:ext cx="5934456" cy="2926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50" b="0" i="1">
                <a:solidFill>
                  <a:srgbClr val="FFFFFF"/>
                </a:solidFill>
                <a:latin typeface="Aptos"/>
              </a:rPr>
              <a:t>Чи відповідає існуючий розподіл політичних прав реальному розподілу сили?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73752" y="5751576"/>
            <a:ext cx="5934456" cy="1280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750" b="1" i="0">
                <a:solidFill>
                  <a:srgbClr val="FFCA28"/>
                </a:solidFill>
                <a:latin typeface="Aptos"/>
              </a:rPr>
              <a:t>центральне питання трансформації порядку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1. ПОНЯТТЯ ТА ІСТОРИЧНІ ТИПИ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Висновок до першого питання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07</a:t>
            </a:r>
          </a:p>
        </p:txBody>
      </p:sp>
      <p:sp>
        <p:nvSpPr>
          <p:cNvPr id="7" name="Oval 6"/>
          <p:cNvSpPr/>
          <p:nvPr/>
        </p:nvSpPr>
        <p:spPr>
          <a:xfrm>
            <a:off x="3816705" y="3287268"/>
            <a:ext cx="694944" cy="694944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61257" y="4037076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актори</a:t>
            </a:r>
          </a:p>
        </p:txBody>
      </p:sp>
      <p:sp>
        <p:nvSpPr>
          <p:cNvPr id="9" name="Oval 8"/>
          <p:cNvSpPr/>
          <p:nvPr/>
        </p:nvSpPr>
        <p:spPr>
          <a:xfrm>
            <a:off x="3129076" y="4516286"/>
            <a:ext cx="694944" cy="694944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3628" y="5266094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сила</a:t>
            </a:r>
          </a:p>
        </p:txBody>
      </p:sp>
      <p:sp>
        <p:nvSpPr>
          <p:cNvPr id="11" name="Oval 10"/>
          <p:cNvSpPr/>
          <p:nvPr/>
        </p:nvSpPr>
        <p:spPr>
          <a:xfrm>
            <a:off x="1753819" y="4516286"/>
            <a:ext cx="694944" cy="694944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98371" y="5266094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правила</a:t>
            </a:r>
          </a:p>
        </p:txBody>
      </p:sp>
      <p:sp>
        <p:nvSpPr>
          <p:cNvPr id="13" name="Oval 12"/>
          <p:cNvSpPr/>
          <p:nvPr/>
        </p:nvSpPr>
        <p:spPr>
          <a:xfrm>
            <a:off x="1066190" y="3287268"/>
            <a:ext cx="694944" cy="694944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0742" y="4037076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інститути</a:t>
            </a:r>
          </a:p>
        </p:txBody>
      </p:sp>
      <p:sp>
        <p:nvSpPr>
          <p:cNvPr id="15" name="Oval 14"/>
          <p:cNvSpPr/>
          <p:nvPr/>
        </p:nvSpPr>
        <p:spPr>
          <a:xfrm>
            <a:off x="1753819" y="2058249"/>
            <a:ext cx="694944" cy="694944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98371" y="2808057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норми</a:t>
            </a:r>
          </a:p>
        </p:txBody>
      </p:sp>
      <p:sp>
        <p:nvSpPr>
          <p:cNvPr id="17" name="Oval 16"/>
          <p:cNvSpPr/>
          <p:nvPr/>
        </p:nvSpPr>
        <p:spPr>
          <a:xfrm>
            <a:off x="3129076" y="2058249"/>
            <a:ext cx="694944" cy="694944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973628" y="2808057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конфлікти</a:t>
            </a:r>
          </a:p>
        </p:txBody>
      </p:sp>
      <p:sp>
        <p:nvSpPr>
          <p:cNvPr id="19" name="Oval 18"/>
          <p:cNvSpPr/>
          <p:nvPr/>
        </p:nvSpPr>
        <p:spPr>
          <a:xfrm>
            <a:off x="2203703" y="3049523"/>
            <a:ext cx="1170432" cy="1170432"/>
          </a:xfrm>
          <a:prstGeom prst="ellipse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286000" y="3433571"/>
            <a:ext cx="10058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ПОРЯДОК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49240" y="1691640"/>
            <a:ext cx="576072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28A773"/>
                </a:solidFill>
                <a:latin typeface="Aptos"/>
              </a:rPr>
              <a:t>Світовий порядок — це не стан повної гармонії і не відсутність конфліктів. Це спосіб організації конфлікту та співробітництва.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49240" y="2880360"/>
            <a:ext cx="548640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він визначає, хто має найбільший вплив;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які правила вважаються легітимними;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які інститути підтримують стабільність;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як система реагує на порушення правил і появу нових центрів сили.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349240" y="5257800"/>
            <a:ext cx="5486400" cy="59436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577840" y="5431536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181F2A"/>
                </a:solidFill>
                <a:latin typeface="Aptos"/>
              </a:rPr>
              <a:t>Історія світової політики — це історія виникнення, кризи і заміни різних моделей порядку.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2. ВЕСТФАЛІЯ І ТРАНСФОРМАЦІЯ ЄВРОПЕЙСЬКОГО ПОРЯДКУ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Вестфальська система: традиційна інтерпретація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Cloud 7"/>
          <p:cNvSpPr/>
          <p:nvPr/>
        </p:nvSpPr>
        <p:spPr>
          <a:xfrm>
            <a:off x="1005840" y="2423160"/>
            <a:ext cx="1097280" cy="640080"/>
          </a:xfrm>
          <a:prstGeom prst="cloud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loud 8"/>
          <p:cNvSpPr/>
          <p:nvPr/>
        </p:nvSpPr>
        <p:spPr>
          <a:xfrm>
            <a:off x="2103120" y="2240280"/>
            <a:ext cx="1234440" cy="822960"/>
          </a:xfrm>
          <a:prstGeom prst="cloud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Cloud 9"/>
          <p:cNvSpPr/>
          <p:nvPr/>
        </p:nvSpPr>
        <p:spPr>
          <a:xfrm>
            <a:off x="3154680" y="2926080"/>
            <a:ext cx="1005840" cy="566928"/>
          </a:xfrm>
          <a:prstGeom prst="cloud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Cloud 10"/>
          <p:cNvSpPr/>
          <p:nvPr/>
        </p:nvSpPr>
        <p:spPr>
          <a:xfrm>
            <a:off x="1600200" y="3429000"/>
            <a:ext cx="1325880" cy="822960"/>
          </a:xfrm>
          <a:prstGeom prst="cloud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loud 11"/>
          <p:cNvSpPr/>
          <p:nvPr/>
        </p:nvSpPr>
        <p:spPr>
          <a:xfrm>
            <a:off x="2926080" y="3840479"/>
            <a:ext cx="914400" cy="685800"/>
          </a:xfrm>
          <a:prstGeom prst="cloud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1648 • ВЕСТФАЛЬСЬКИЙ МИР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1645920"/>
            <a:ext cx="67208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Початок сучасної системи держав традиційно пов’язують із Вестфальським миром 1648 р., який завершив Тридцятилітню війну.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34840" y="2743200"/>
            <a:ext cx="3017520" cy="47548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07992" y="2880360"/>
            <a:ext cx="28712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ТЕРИТОРІАЛЬНІСТЬ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34840" y="3401568"/>
            <a:ext cx="3017520" cy="47548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07992" y="3538727"/>
            <a:ext cx="28712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СУВЕРЕНІТЕТ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34840" y="4059935"/>
            <a:ext cx="3017520" cy="47548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07992" y="4197096"/>
            <a:ext cx="28712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ЮРИДИЧНА РІВНІСТЬ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4718304"/>
            <a:ext cx="3017520" cy="47548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07992" y="4855464"/>
            <a:ext cx="28712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НЕВТРУЧАННЯ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18120" y="2788920"/>
            <a:ext cx="3337560" cy="1691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50" b="1" i="0">
                <a:solidFill>
                  <a:srgbClr val="181F2A"/>
                </a:solidFill>
                <a:latin typeface="Aptos"/>
              </a:rPr>
              <a:t>У підручниковій традиції Вестфалія часто постає як початок державоцентричного міжнародного порядку. Але це формулювання потребує важливого уточнення.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43400" y="5257800"/>
            <a:ext cx="6720840" cy="566928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72000" y="5431536"/>
            <a:ext cx="626364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216CEE"/>
                </a:solidFill>
                <a:latin typeface="Aptos"/>
              </a:rPr>
              <a:t>Вестфалія важлива, але вона не «створила» сучасний суверенітет миттєво.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00B2D6"/>
                </a:solidFill>
                <a:latin typeface="Aptos"/>
              </a:rPr>
              <a:t>2. ВЕСТФАЛІЯ І ТРАНСФОРМАЦІЯ ЄВРОПЕЙСЬКОГО ПОРЯДКУ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«Вестфальський міф»: необхідне уточнення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00B2D6"/>
                </a:solidFill>
                <a:latin typeface="Aptos"/>
              </a:rPr>
              <a:t>Сучасна історіографія застерігає від спрощення: 1648 р. не був моментом одномоментного «винаходу» сучасної суверенної держави.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10058400" cy="2606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Андреас Осіандер показував, що образ «Вестфальської системи» значною мірою є пізнішою інтелектуальною конструкцією.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Після 1648 р. політичний порядок Священної Римської імперії залишався складним і не зводився до простої сукупності незалежних держав.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Точніше говорити про тривалий перехід до державоцентричної міжнародної системи.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5486400"/>
            <a:ext cx="9692640" cy="548640"/>
          </a:xfrm>
          <a:prstGeom prst="roundRect">
            <a:avLst/>
          </a:prstGeom>
          <a:solidFill>
            <a:srgbClr val="E8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25880" y="5650992"/>
            <a:ext cx="92354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00B2D6"/>
                </a:solidFill>
                <a:latin typeface="Aptos"/>
              </a:rPr>
              <a:t>1648 р. — важливий етап, а не одномоментний початок сучасного суверенітету.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10528"/>
            <a:ext cx="1069848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Andreas Osiander, “Sovereignty, International Relations, and the Westphalian Myth”, International Organization, 2001.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2. ВЕСТФАЛІЯ І ТРАНСФОРМАЦІЯ ЄВРОПЕЙСЬКОГО ПОРЯДКУ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Баланс сил: механізм європейської стабільності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65883" y="2103120"/>
            <a:ext cx="131673" cy="3108960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278331" y="2697480"/>
            <a:ext cx="2106777" cy="6400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508760" y="2743200"/>
            <a:ext cx="27432" cy="5669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Arc 10"/>
          <p:cNvSpPr/>
          <p:nvPr/>
        </p:nvSpPr>
        <p:spPr>
          <a:xfrm>
            <a:off x="1188719" y="3246120"/>
            <a:ext cx="658368" cy="320040"/>
          </a:xfrm>
          <a:prstGeom prst="arc">
            <a:avLst/>
          </a:prstGeom>
          <a:noFill/>
          <a:ln w="25400">
            <a:solidFill>
              <a:srgbClr val="FF91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990088" y="2743200"/>
            <a:ext cx="27432" cy="5669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Arc 12"/>
          <p:cNvSpPr/>
          <p:nvPr/>
        </p:nvSpPr>
        <p:spPr>
          <a:xfrm>
            <a:off x="2670048" y="3246120"/>
            <a:ext cx="658368" cy="320040"/>
          </a:xfrm>
          <a:prstGeom prst="arc">
            <a:avLst/>
          </a:prstGeom>
          <a:noFill/>
          <a:ln w="25400">
            <a:solidFill>
              <a:srgbClr val="FF91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БАЛАНС СИЛ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1691640"/>
            <a:ext cx="67665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У XVII–XVIII ст. разом зі зміцненням територіальної держави формується механізм балансу сил.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2651760"/>
            <a:ext cx="662940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логіка проста: жодна держава не повинна отримати перевагу, достатню для гегемонії;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коли один актор стає надто сильним, інші створюють коаліцію;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так можна пояснювати коаліції проти Людовіка XIV і проти Наполеона.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5029200"/>
            <a:ext cx="6629400" cy="73152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72000" y="5248656"/>
            <a:ext cx="617220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181F2A"/>
                </a:solidFill>
                <a:latin typeface="Aptos"/>
              </a:rPr>
              <a:t>Баланс сил не гарантував миру, але створював механізм стримування надмірного посилення одного центру.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2. ВЕСТФАЛІЯ І ТРАНСФОРМАЦІЯ ЄВРОПЕЙСЬКОГО ПОРЯДКУ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Віденська система і Європейський концерт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515600" cy="6217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Після наполеонівських воєн Віденський конгрес 1814–1815 рр. створив більш інституціоналізовану модель європейського порядку.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423160"/>
            <a:ext cx="4846320" cy="205740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2697480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БАЛАНС СИЛ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3246120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«Якщо ти стаєш надто сильним — ми об’єднаємося проти тебе».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423160"/>
            <a:ext cx="4846320" cy="205740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697480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216CEE"/>
                </a:solidFill>
                <a:latin typeface="Aptos"/>
              </a:rPr>
              <a:t>ЄВРОПЕЙСЬКИЙ КОНЦЕРТ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3246120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«Перш ніж воювати, спробуймо домовитися між великими державами».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257800"/>
            <a:ext cx="9875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Система не усунула війни, але допомогла на певний час уникати загальноєвропейської війни масштабу наполеонівської епохи.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E7498B"/>
                </a:solidFill>
                <a:latin typeface="Aptos"/>
              </a:rPr>
              <a:t>2. ВЕСТФАЛІЯ І ТРАНСФОРМАЦІЯ ЄВРОПЕЙСЬКОГО ПОРЯДКУ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Криза європейського балансу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2072030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1871 • НІМЕЧЧИНА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8686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76702" y="1600200"/>
            <a:ext cx="2072030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922422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ІНДУСТРІАЛІЗАЦІЯ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9588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7604" y="1600200"/>
            <a:ext cx="2072030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13324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СОЮЗИ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0491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58507" y="1600200"/>
            <a:ext cx="2072030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04227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МОБІЛІЗАЦІЇ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1393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49409" y="1600200"/>
            <a:ext cx="2072030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95129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1914 • ВІЙНА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2606040"/>
            <a:ext cx="10424160" cy="8412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181F2A"/>
                </a:solidFill>
                <a:latin typeface="Aptos"/>
              </a:rPr>
              <a:t>У другій половині XIX ст. система почала змінюватися. Об’єднання Німеччини 1871 р. радикально змінило баланс сил у Європі, а індустріалізація створила нові ресурси могутності.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3886200"/>
            <a:ext cx="1005840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жорсткі союзи зменшили дипломатичну гнучкість;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мобілізаційні плани прискорювали ескалацію;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Сараєвська криза 1914 р. показала, як локальний конфлікт може стати системним.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5623560"/>
            <a:ext cx="10058400" cy="475488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88720" y="5769864"/>
            <a:ext cx="950976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50" b="1" i="0">
                <a:solidFill>
                  <a:srgbClr val="E7498B"/>
                </a:solidFill>
                <a:latin typeface="Aptos"/>
              </a:rPr>
              <a:t>Історичний урок: баланс сил може стримувати гегемонію, але за певних умов сам стає механізмом ескалації.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2. ВЕСТФАЛІЯ І ТРАНСФОРМАЦІЯ ЄВРОПЕЙСЬКОГО ПОРЯДКУ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Версальсько-Вашингтонський порядок і Ліга Націй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371600" y="2560320"/>
            <a:ext cx="1920240" cy="146304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>
            <a:off x="1188720" y="1920240"/>
            <a:ext cx="2286000" cy="777240"/>
          </a:xfrm>
          <a:prstGeom prst="triangl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600200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258568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916936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75304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188720" y="4754879"/>
            <a:ext cx="2286000" cy="182880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1919 • КОЛЕКТИВНА БЕЗПЕКА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1645920"/>
            <a:ext cx="6720840" cy="7132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Після Першої світової війни було зроблено спробу доповнити баланс сил принципом колективної безпеки через Лігу Націй.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2697480"/>
            <a:ext cx="6629400" cy="2651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620">
                <a:solidFill>
                  <a:srgbClr val="181F2A"/>
                </a:solidFill>
                <a:latin typeface="Aptos"/>
              </a:defRPr>
            </a:pPr>
            <a:r>
              <a:t>• союз: «ми разом проти певного противника»;</a:t>
            </a:r>
          </a:p>
          <a:p>
            <a:pPr>
              <a:spcAft>
                <a:spcPts val="600"/>
              </a:spcAft>
              <a:defRPr sz="1620">
                <a:solidFill>
                  <a:srgbClr val="181F2A"/>
                </a:solidFill>
                <a:latin typeface="Aptos"/>
              </a:defRPr>
            </a:pPr>
            <a:r>
              <a:t>• колективна безпека: «усі проти будь-якого агресора»;</a:t>
            </a:r>
          </a:p>
          <a:p>
            <a:pPr>
              <a:spcAft>
                <a:spcPts val="600"/>
              </a:spcAft>
              <a:defRPr sz="1620">
                <a:solidFill>
                  <a:srgbClr val="181F2A"/>
                </a:solidFill>
                <a:latin typeface="Aptos"/>
              </a:defRPr>
            </a:pPr>
            <a:r>
              <a:t>• ідея була новаторською, але механізми примусу виявилися слабкими;</a:t>
            </a:r>
          </a:p>
          <a:p>
            <a:pPr>
              <a:spcAft>
                <a:spcPts val="600"/>
              </a:spcAft>
              <a:defRPr sz="1620">
                <a:solidFill>
                  <a:srgbClr val="181F2A"/>
                </a:solidFill>
                <a:latin typeface="Aptos"/>
              </a:defRPr>
            </a:pPr>
            <a:r>
              <a:t>• США не вступили до Ліги, а ревізіонізм Німеччини, Італії та Японії підірвав систему.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5532120"/>
            <a:ext cx="6629400" cy="420624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17720" y="5669280"/>
            <a:ext cx="6080760" cy="1280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1" i="0">
                <a:solidFill>
                  <a:srgbClr val="28A773"/>
                </a:solidFill>
                <a:latin typeface="Aptos"/>
              </a:rPr>
              <a:t>1939 рік став катастрофою Версальсько-Вашингтонського порядку.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2. ВЕСТФАЛІЯ І ТРАНСФОРМАЦІЯ ЄВРОПЕЙСЬКОГО ПОРЯДКУ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Висновок: Вестфалія як процес, а не застигла модель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2072030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СУВЕРЕННА ДЕРЖАВА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8686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76702" y="1600200"/>
            <a:ext cx="2072030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922422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БАЛАНС СИЛ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9588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7604" y="1600200"/>
            <a:ext cx="2072030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13324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КОНЦЕРТ ДЕРЖАВ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0491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58507" y="1600200"/>
            <a:ext cx="2072030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04227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КОЛЕКТИВНА БЕЗПЕКА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1393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49409" y="1600200"/>
            <a:ext cx="2072030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95129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ІНСТИТУТИ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2697480"/>
            <a:ext cx="104241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181F2A"/>
                </a:solidFill>
                <a:latin typeface="Aptos"/>
              </a:rPr>
              <a:t>Вестфальська система не була незмінною конструкцією, створеною 1648 р. Вона еволюціонувала разом із самою територіальною державою.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3794760"/>
            <a:ext cx="1005840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від династичної та імперської політики — до територіальної державності;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від балансування — до багатосторонніх консультацій великих держав;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від союзів — до ідеї колективної безпеки та міжнародних організацій.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5577840"/>
            <a:ext cx="10058400" cy="54864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88720" y="5742432"/>
            <a:ext cx="9509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216CEE"/>
                </a:solidFill>
                <a:latin typeface="Aptos"/>
              </a:rPr>
              <a:t>Сучасний порядок можна називати поствестфальським у багатьох аспектах, але не післядержавним.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3. БІПОЛЯРНИЙ СВІТ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Після 1945: народження біполярного порядку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88720" y="2423160"/>
            <a:ext cx="1463040" cy="38404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719072" y="2587752"/>
            <a:ext cx="1463040" cy="38404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249424" y="2752344"/>
            <a:ext cx="1463040" cy="38404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779776" y="2916936"/>
            <a:ext cx="1463040" cy="38404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310128" y="3081528"/>
            <a:ext cx="1463040" cy="38404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США ↔ СРСР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1691640"/>
            <a:ext cx="6720840" cy="7498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Друга світова війна зруйнувала попередній баланс великих європейських держав. На перший план вийшли дві наддержави — США і СРСР.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2834640"/>
            <a:ext cx="6629400" cy="1920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Німеччина і Японія зазнали поразки;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Велика Британія і Франція зберегли статус, але втратили частину глобальних можливостей;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структура міжнародної безпеки дедалі більше формувалася навколо двох центрів сили.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43400" y="5257800"/>
            <a:ext cx="6629400" cy="54864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0" y="5431536"/>
            <a:ext cx="61722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216CEE"/>
                </a:solidFill>
                <a:latin typeface="Aptos"/>
              </a:rPr>
              <a:t>Біполярність — це концентрація головної стратегічної могутності навколо двох полюсів.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00B2D6"/>
                </a:solidFill>
                <a:latin typeface="Aptos"/>
              </a:rPr>
              <a:t>3. БІПОЛЯРНИЙ СВІТ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Що означає біполярність?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00200"/>
            <a:ext cx="4892040" cy="333756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901952"/>
            <a:ext cx="44348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216CEE"/>
                </a:solidFill>
                <a:latin typeface="Aptos"/>
              </a:rPr>
              <a:t>ЗАХІДНИЙ ПОЛЮС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560320"/>
            <a:ext cx="4251960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США • НАТО • союзники • ринкова економіка • ліберальна демократія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1600200"/>
            <a:ext cx="4892040" cy="333756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20840" y="1901952"/>
            <a:ext cx="44348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7B49E2"/>
                </a:solidFill>
                <a:latin typeface="Aptos"/>
              </a:rPr>
              <a:t>СХІДНИЙ ПОЛЮС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2560320"/>
            <a:ext cx="4251960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СРСР • Варшавський договір • соціалістичний блок • командна економіка • комуністична ідеологія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94960"/>
            <a:ext cx="102412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Водночас світ не був повністю поділений між двома блоками: деколонізація, Рух неприєднання і радянсько-китайський розкол створювали складнішу конфігурацію.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1069848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NATO, A short history of NATO — Warsaw Pact formed in 1955 in reaction to West Germany’s accession to NATO.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3. БІПОЛЯРНИЙ СВІТ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Ядерна зброя і парадокс стабільності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234439" y="2331720"/>
            <a:ext cx="2194560" cy="2194560"/>
          </a:xfrm>
          <a:prstGeom prst="ellipse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577339" y="2674620"/>
            <a:ext cx="1508760" cy="1508760"/>
          </a:xfrm>
          <a:prstGeom prst="ellipse">
            <a:avLst/>
          </a:prstGeom>
          <a:solidFill>
            <a:srgbClr val="FFE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920239" y="3017520"/>
            <a:ext cx="822960" cy="822960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17319" y="320040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162B4C"/>
                </a:solidFill>
                <a:latin typeface="Aptos"/>
              </a:rPr>
              <a:t>ЯДЕРНЕ
СТРИМУВАННЯ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ЯДЕРНЕ СТРИМУВАННЯ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691640"/>
            <a:ext cx="672084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Холодна війна створила парадокс: чим руйнівнішою ставала можлива війна США—СРСР, тим сильнішим був стимул уникати прямого зіткнення.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2971800"/>
            <a:ext cx="662940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ядерна зброя дала можливість завдати неприйнятних втрат;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взаємне стримування обмежувало прямий конфлікт наддержав;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Карибська криза 1962 р. показала небезпеку ескалації і водночас примусила сторони шукати компроміс.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5303520"/>
            <a:ext cx="6629400" cy="54864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2000" y="5477256"/>
            <a:ext cx="61722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181F2A"/>
                </a:solidFill>
                <a:latin typeface="Aptos"/>
              </a:rPr>
              <a:t>Ядерна зброя одночасно підвищувала небезпеку системи і стримувала велику війну.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E7498B"/>
                </a:solidFill>
                <a:latin typeface="Aptos"/>
              </a:rPr>
              <a:t>3. БІПОЛЯРНИЙ СВІТ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Холодна війна не була мирною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2743200" cy="47548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" y="1645919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КОРЕЯ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167128"/>
            <a:ext cx="2743200" cy="47548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2304288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В’ЄТНАМ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825496"/>
            <a:ext cx="2743200" cy="47548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2962656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АФГАНІСТАН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483864"/>
            <a:ext cx="2743200" cy="47548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8952" y="3621024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БЛИЗЬКИЙ СХІД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142231"/>
            <a:ext cx="2743200" cy="47548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" y="4279392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АФРИКА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800600"/>
            <a:ext cx="2743200" cy="47548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58952" y="4937760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ЛАТИНСЬКА АМЕРИКА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6200" y="1737360"/>
            <a:ext cx="7040880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Відсутність прямої війни між США і СРСР не означала відсутності воєн. Біполярна стабільність у центрі могла співіснувати з високим рівнем насильства на периферії.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86200" y="3063240"/>
            <a:ext cx="6812280" cy="18745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локальні конфлікти часто набували глобального значення;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наддержави підтримували союзників, режими або рухи у різних регіонах;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ідеологічне суперництво перетворювало регіональні кризи на елементи світового протистояння.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86200" y="5303520"/>
            <a:ext cx="6812280" cy="54864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160520" y="5477256"/>
            <a:ext cx="6263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E7498B"/>
                </a:solidFill>
                <a:latin typeface="Aptos"/>
              </a:rPr>
              <a:t>Висновок: біполярність була структурно зрозумілою, але не мирною.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3. БІПОЛЯРНИЙ СВІТ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ООН і післявоєнний правовий порядок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371600" y="2560320"/>
            <a:ext cx="1920240" cy="146304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>
            <a:off x="1188720" y="1920240"/>
            <a:ext cx="2286000" cy="777240"/>
          </a:xfrm>
          <a:prstGeom prst="triangl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600200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258568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916936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75304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188720" y="4754879"/>
            <a:ext cx="2286000" cy="182880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1945 • ООН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1627632"/>
            <a:ext cx="672084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181F2A"/>
                </a:solidFill>
                <a:latin typeface="Aptos"/>
              </a:rPr>
              <a:t>Після 1945 р. виник новий інституційний порядок навколо ООН. Статут ООН було підписано 26 червня 1945 р., а Організація почала існувати 24 жовтня.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2926080"/>
            <a:ext cx="6629400" cy="18745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післявоєнний порядок закріпив принцип суверенної рівності держав;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водночас п’ять постійних членів Ради Безпеки отримали особливі права;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це поєднало юридичну рівність держав із політичною нерівністю великих держав.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5257800"/>
            <a:ext cx="6629400" cy="54864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72000" y="5431536"/>
            <a:ext cx="61722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28A773"/>
                </a:solidFill>
                <a:latin typeface="Aptos"/>
              </a:rPr>
              <a:t>Цей компроміс дозволив включити великі держави до системи, не позбавляючи їх особливого статусу.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510528"/>
            <a:ext cx="1069848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United Nations — UN Charter signed 26 June 1945; UN officially came into existence 24 October 1945; 51 founding members.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3. БІПОЛЯРНИЙ СВІТ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Чому розпався біполярний порядок?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6217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Розпад біполярності не можна пояснити однією причиною. Він став результатом комплексної кризи одного з двох полюсів — СРСР.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60320"/>
            <a:ext cx="5074920" cy="100584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270662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ptos"/>
              </a:rPr>
              <a:t>ЕКОНОМІКА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8920" y="2724912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350" b="0" i="0">
                <a:solidFill>
                  <a:srgbClr val="FFFFFF"/>
                </a:solidFill>
                <a:latin typeface="Aptos"/>
              </a:rPr>
              <a:t>неефективність командної системи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560320"/>
            <a:ext cx="5074920" cy="100584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64807" y="270662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ptos"/>
              </a:rPr>
              <a:t>ВІЙСЬКОВЕ НАВАНТАЖЕННЯ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724912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350" b="0" i="0">
                <a:solidFill>
                  <a:srgbClr val="FFFFFF"/>
                </a:solidFill>
                <a:latin typeface="Aptos"/>
              </a:rPr>
              <a:t>витрати і глобальні зобов’язання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931920"/>
            <a:ext cx="5074920" cy="100584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78408" y="407822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ptos"/>
              </a:rPr>
              <a:t>ЛЕГІТИМНІСТЬ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88920" y="4096511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350" b="0" i="0">
                <a:solidFill>
                  <a:srgbClr val="FFFFFF"/>
                </a:solidFill>
                <a:latin typeface="Aptos"/>
              </a:rPr>
              <a:t>криза комуністичних режимів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931920"/>
            <a:ext cx="5074920" cy="100584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64807" y="407822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ptos"/>
              </a:rPr>
              <a:t>ПОЛІТИКА ГОРБАЧОВА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20" y="4096511"/>
            <a:ext cx="28346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350" b="0" i="0">
                <a:solidFill>
                  <a:srgbClr val="FFFFFF"/>
                </a:solidFill>
                <a:latin typeface="Aptos"/>
              </a:rPr>
              <a:t>перебудова і «нове мислення»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623560"/>
            <a:ext cx="101498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1989 — падіння Берлінської стіни; 1991 — припинення існування Варшавського договору і розпад СРСР.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3. БІПОЛЯРНИЙ СВІТ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Висновок: логіка і межі біполярності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2072030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ДВА ПОЛЮСИ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8686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76702" y="1600200"/>
            <a:ext cx="2072030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922422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БЛОКИ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9588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7604" y="1600200"/>
            <a:ext cx="2072030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13324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ЯДЕРНЕ СТРИМУВАННЯ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0491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58507" y="1600200"/>
            <a:ext cx="2072030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04227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ІДЕОЛОГІЯ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1393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49409" y="1600200"/>
            <a:ext cx="2072030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95129" y="1783080"/>
            <a:ext cx="198059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ПЕРИФЕРІЙНІ ВІЙНИ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2697480"/>
            <a:ext cx="1042416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181F2A"/>
                </a:solidFill>
                <a:latin typeface="Aptos"/>
              </a:rPr>
              <a:t>Біполярний порядок був відносно зрозумілим за структурою: два центри сили, два блоки, ядерне стримування і стратегічне суперництво.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3840480"/>
            <a:ext cx="10058400" cy="1417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його стабільність не означала глобального миру;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найбільше насильство часто проявлялося на периферії системи;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розпад став наслідком не прямої військової поразки, а внутрішньої кризи радянського полюса.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5577840"/>
            <a:ext cx="10058400" cy="54864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88720" y="5742432"/>
            <a:ext cx="95097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216CEE"/>
                </a:solidFill>
                <a:latin typeface="Aptos"/>
              </a:rPr>
              <a:t>Біполярність зникла тоді, коли один із двох глобальних полюсів перестав існувати як наддержава.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4. ВІД ОДНОПОЛЯРНОСТІ ДО ПОЛІЦЕНТРИЧНОСТІ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Однополярний момент після 1991 року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88720" y="2423160"/>
            <a:ext cx="1463040" cy="38404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719072" y="2587752"/>
            <a:ext cx="1463040" cy="38404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249424" y="2752344"/>
            <a:ext cx="1463040" cy="38404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779776" y="2916936"/>
            <a:ext cx="1463040" cy="38404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310128" y="3081528"/>
            <a:ext cx="1463040" cy="38404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1991+ • США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1627632"/>
            <a:ext cx="6720840" cy="10241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181F2A"/>
                </a:solidFill>
                <a:latin typeface="Aptos"/>
              </a:rPr>
              <a:t>Після розпаду СРСР Сполучені Штати залишилися єдиною державою з глобальними військовими можливостями, потужною економікою, технологічною перевагою та широкою системою союзів.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2971800"/>
            <a:ext cx="6629400" cy="182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Чарльз Краутгаммер назвав це «однополярним моментом»;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однополярність не означає відсутності інших великих держав;</a:t>
            </a:r>
          </a:p>
          <a:p>
            <a:pPr>
              <a:spcAft>
                <a:spcPts val="6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вона означає відсутність рівноцінного глобального центру сили.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43400" y="5257800"/>
            <a:ext cx="6629400" cy="54864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0" y="5431536"/>
            <a:ext cx="61722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20" b="1" i="0">
                <a:solidFill>
                  <a:srgbClr val="216CEE"/>
                </a:solidFill>
                <a:latin typeface="Aptos"/>
              </a:rPr>
              <a:t>1990-ті рр. стали періодом очевидної американської переваги, але не американського «світового уряду».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69848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Charles Krauthammer, “The Unipolar Moment”, Foreign Affairs, 1990/91.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4. ВІД ОДНОПОЛЯРНОСТІ ДО ПОЛІЦЕНТРИЧНОСТІ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Чому однополярність не означала повного контролю?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FF9128"/>
                </a:solidFill>
                <a:latin typeface="Aptos"/>
              </a:rPr>
              <a:t>Навіть у момент максимальної переваги США не могли повністю контролювати світову політику.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240280"/>
            <a:ext cx="4937760" cy="205740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2560320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FF9128"/>
                </a:solidFill>
                <a:latin typeface="Aptos"/>
              </a:rPr>
              <a:t>ВІЙСЬКОВА ПЕРЕВАГА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200400"/>
            <a:ext cx="42976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здатність швидко перемогти регулярну армію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240280"/>
            <a:ext cx="4937760" cy="205740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560320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ПОЛІТИЧНИЙ РЕЗУЛЬТАТ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3200400"/>
            <a:ext cx="42976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здатність створити стабільний порядок після війни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74920"/>
            <a:ext cx="996696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50" b="1" i="0">
                <a:solidFill>
                  <a:srgbClr val="181F2A"/>
                </a:solidFill>
                <a:latin typeface="Aptos"/>
              </a:rPr>
              <a:t>Афганістан після 2001 р. та Ірак після 2003 р. показали: військова сила не автоматично перетворюється на довготривалий політичний результат.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4. ВІД ОДНОПОЛЯРНОСТІ ДО ПОЛІЦЕНТРИЧНОСТІ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Піднесення нових центрів сили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24</a:t>
            </a:r>
          </a:p>
        </p:txBody>
      </p:sp>
      <p:sp>
        <p:nvSpPr>
          <p:cNvPr id="7" name="Oval 6"/>
          <p:cNvSpPr/>
          <p:nvPr/>
        </p:nvSpPr>
        <p:spPr>
          <a:xfrm>
            <a:off x="3966667" y="3287268"/>
            <a:ext cx="694944" cy="694944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11219" y="4037076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США</a:t>
            </a:r>
          </a:p>
        </p:txBody>
      </p:sp>
      <p:sp>
        <p:nvSpPr>
          <p:cNvPr id="9" name="Oval 8"/>
          <p:cNvSpPr/>
          <p:nvPr/>
        </p:nvSpPr>
        <p:spPr>
          <a:xfrm>
            <a:off x="3249777" y="4516286"/>
            <a:ext cx="694944" cy="694944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94329" y="5266094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Китай</a:t>
            </a:r>
          </a:p>
        </p:txBody>
      </p:sp>
      <p:sp>
        <p:nvSpPr>
          <p:cNvPr id="11" name="Oval 10"/>
          <p:cNvSpPr/>
          <p:nvPr/>
        </p:nvSpPr>
        <p:spPr>
          <a:xfrm>
            <a:off x="1815998" y="4516286"/>
            <a:ext cx="694944" cy="694944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660550" y="5266094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ЄС</a:t>
            </a:r>
          </a:p>
        </p:txBody>
      </p:sp>
      <p:sp>
        <p:nvSpPr>
          <p:cNvPr id="13" name="Oval 12"/>
          <p:cNvSpPr/>
          <p:nvPr/>
        </p:nvSpPr>
        <p:spPr>
          <a:xfrm>
            <a:off x="1099108" y="3287268"/>
            <a:ext cx="694944" cy="694944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43660" y="4037076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Індія</a:t>
            </a:r>
          </a:p>
        </p:txBody>
      </p:sp>
      <p:sp>
        <p:nvSpPr>
          <p:cNvPr id="15" name="Oval 14"/>
          <p:cNvSpPr/>
          <p:nvPr/>
        </p:nvSpPr>
        <p:spPr>
          <a:xfrm>
            <a:off x="1815998" y="2058249"/>
            <a:ext cx="694944" cy="694944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660550" y="2808057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регіональні держави</a:t>
            </a:r>
          </a:p>
        </p:txBody>
      </p:sp>
      <p:sp>
        <p:nvSpPr>
          <p:cNvPr id="17" name="Oval 16"/>
          <p:cNvSpPr/>
          <p:nvPr/>
        </p:nvSpPr>
        <p:spPr>
          <a:xfrm>
            <a:off x="3249777" y="2058249"/>
            <a:ext cx="694944" cy="694944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094329" y="2808057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80" b="1" i="0">
                <a:solidFill>
                  <a:srgbClr val="181F2A"/>
                </a:solidFill>
                <a:latin typeface="Aptos"/>
              </a:rPr>
              <a:t>недержавні актори</a:t>
            </a:r>
          </a:p>
        </p:txBody>
      </p:sp>
      <p:sp>
        <p:nvSpPr>
          <p:cNvPr id="19" name="Oval 18"/>
          <p:cNvSpPr/>
          <p:nvPr/>
        </p:nvSpPr>
        <p:spPr>
          <a:xfrm>
            <a:off x="2295144" y="3049523"/>
            <a:ext cx="1170432" cy="1170432"/>
          </a:xfrm>
          <a:prstGeom prst="ellipse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377440" y="3433571"/>
            <a:ext cx="100584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ПОЛІ-
ЦЕНТРИЧНІСТЬ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4960" y="1691640"/>
            <a:ext cx="5669280" cy="7498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7B49E2"/>
                </a:solidFill>
                <a:latin typeface="Aptos"/>
              </a:rPr>
              <a:t>Глобалізація, яка здавалася основою західного порядку, одночасно створила умови для посилення нових центрів сили.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94960" y="2788920"/>
            <a:ext cx="5486400" cy="2423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570">
                <a:solidFill>
                  <a:srgbClr val="181F2A"/>
                </a:solidFill>
                <a:latin typeface="Aptos"/>
              </a:defRPr>
            </a:pPr>
            <a:r>
              <a:t>• Китай перетворив економічне зростання на технологічні, військові та геополітичні можливості;</a:t>
            </a:r>
          </a:p>
          <a:p>
            <a:pPr>
              <a:spcAft>
                <a:spcPts val="600"/>
              </a:spcAft>
              <a:defRPr sz="1570">
                <a:solidFill>
                  <a:srgbClr val="181F2A"/>
                </a:solidFill>
                <a:latin typeface="Aptos"/>
              </a:defRPr>
            </a:pPr>
            <a:r>
              <a:t>• Індія та великі регіональні держави проводять дедалі автономнішу політику;</a:t>
            </a:r>
          </a:p>
          <a:p>
            <a:pPr>
              <a:spcAft>
                <a:spcPts val="600"/>
              </a:spcAft>
              <a:defRPr sz="1570">
                <a:solidFill>
                  <a:srgbClr val="181F2A"/>
                </a:solidFill>
                <a:latin typeface="Aptos"/>
              </a:defRPr>
            </a:pPr>
            <a:r>
              <a:t>• ЄС має значну економічну і нормативну вагу, хоча не є унітарною державою;</a:t>
            </a:r>
          </a:p>
          <a:p>
            <a:pPr>
              <a:spcAft>
                <a:spcPts val="600"/>
              </a:spcAft>
              <a:defRPr sz="1570">
                <a:solidFill>
                  <a:srgbClr val="181F2A"/>
                </a:solidFill>
                <a:latin typeface="Aptos"/>
              </a:defRPr>
            </a:pPr>
            <a:r>
              <a:t>• Росія намагається переглядати елементи постбіполярного порядку.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E7498B"/>
                </a:solidFill>
                <a:latin typeface="Aptos"/>
              </a:rPr>
              <a:t>4. ВІД ОДНОПОЛЯРНОСТІ ДО ПОЛІЦЕНТРИЧНОСТІ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Чи світ уже є багатополярним?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63040"/>
            <a:ext cx="1060704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E7498B"/>
                </a:solidFill>
                <a:latin typeface="Aptos"/>
              </a:rPr>
              <a:t>У політичних промовах «багатополярність» часто подається як очевидний факт. Для наукового аналізу цього недостатньо.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423160"/>
            <a:ext cx="2926080" cy="47548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" y="2560320"/>
            <a:ext cx="27797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ВІЙСЬКОВА СФЕРА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3081528"/>
            <a:ext cx="2926080" cy="47548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0392" y="3218688"/>
            <a:ext cx="27797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ЕКОНОМІКА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739896"/>
            <a:ext cx="2926080" cy="47548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0392" y="3877056"/>
            <a:ext cx="27797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ЯДЕРНА СТРУКТУРА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98264"/>
            <a:ext cx="2926080" cy="47548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0392" y="4535424"/>
            <a:ext cx="27797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5056631"/>
            <a:ext cx="2926080" cy="47548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0392" y="5193792"/>
            <a:ext cx="27797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ФІНАНСИ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715000"/>
            <a:ext cx="2926080" cy="47548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0392" y="5852160"/>
            <a:ext cx="27797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НОРМАТИВНИЙ ВПЛИВ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69080" y="2514600"/>
            <a:ext cx="6949440" cy="1143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1" i="0">
                <a:solidFill>
                  <a:srgbClr val="181F2A"/>
                </a:solidFill>
                <a:latin typeface="Aptos"/>
              </a:rPr>
              <a:t>Потрібно запитати: багатополярність у якій саме сфері? У військовому, економічному, технологічному, ядерному чи нормативному вимірі конфігурація сили може бути різною.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069080" y="4251960"/>
            <a:ext cx="6949440" cy="100584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343400" y="4507992"/>
            <a:ext cx="64008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E7498B"/>
                </a:solidFill>
                <a:latin typeface="Aptos"/>
              </a:rPr>
              <a:t>Точніше говорити про перехідний, дедалі більш поліцентричний і конкурентний порядок, а не про завершену класичну багатополярність.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4. ВІД ОДНОПОЛЯРНОСТІ ДО ПОЛІЦЕНТРИЧНОСТІ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Ознаки сучасної трансформації порядку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429000" cy="141732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09928"/>
            <a:ext cx="30632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ptos"/>
              </a:rPr>
              <a:t>США—КИТАЙ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94560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ptos"/>
              </a:rPr>
              <a:t>стратегічна конкуренція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508760"/>
            <a:ext cx="3429000" cy="141732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709928"/>
            <a:ext cx="30632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2194560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ptos"/>
              </a:rPr>
              <a:t>ШІ, чипи, космос, кібер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508760"/>
            <a:ext cx="3429000" cy="141732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58200" y="1709928"/>
            <a:ext cx="30632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ptos"/>
              </a:rPr>
              <a:t>РЕГІОНАЛЬНІ ДЕРЖАВИ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2194560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ptos"/>
              </a:rPr>
              <a:t>більша автономія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383279"/>
            <a:ext cx="3429000" cy="141732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584448"/>
            <a:ext cx="30632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ptos"/>
              </a:rPr>
              <a:t>ВЕЛИКА ВІЙНА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069079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ptos"/>
              </a:rPr>
              <a:t>територія, суверенітет, союзи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3383279"/>
            <a:ext cx="3429000" cy="141732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63440" y="3584448"/>
            <a:ext cx="30632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ptos"/>
              </a:rPr>
              <a:t>ВІЙСЬКОВІ ВИТРАТИ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9160" y="4069079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ptos"/>
              </a:rPr>
              <a:t>нова гонка озброєнь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75320" y="3383279"/>
            <a:ext cx="3429000" cy="141732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58200" y="3584448"/>
            <a:ext cx="30632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ptos"/>
              </a:rPr>
              <a:t>НЕДЕРЖАВНІ АКТОРИ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4069079"/>
            <a:ext cx="29718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Aptos"/>
              </a:rPr>
              <a:t>мережі, корпорації, платформи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440680"/>
            <a:ext cx="102412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181F2A"/>
                </a:solidFill>
                <a:latin typeface="Aptos"/>
              </a:rPr>
              <a:t>Російська агресія проти України, особливо повномасштабне вторгнення 2022 р., показала, що територія, військова сила і суверенітет залишаються фундаментальними.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4. ВІД ОДНОПОЛЯРНОСТІ ДО ПОЛІЦЕНТРИЧНОСТІ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Світові військові витрати як індикатор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600200"/>
            <a:ext cx="438912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FF9128"/>
                </a:solidFill>
                <a:latin typeface="Aptos"/>
              </a:rPr>
              <a:t>$2,887 трлн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331720"/>
            <a:ext cx="41148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1" i="0">
                <a:solidFill>
                  <a:srgbClr val="181F2A"/>
                </a:solidFill>
                <a:latin typeface="Aptos"/>
              </a:rPr>
              <a:t>світові військові витрати у 2025 р.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971800"/>
            <a:ext cx="4069080" cy="201168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3246120"/>
            <a:ext cx="352044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400" b="1" i="0">
                <a:solidFill>
                  <a:srgbClr val="E7498B"/>
                </a:solidFill>
                <a:latin typeface="Aptos"/>
              </a:rPr>
              <a:t>51 %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3977639"/>
            <a:ext cx="33375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181F2A"/>
                </a:solidFill>
                <a:latin typeface="Aptos"/>
              </a:rPr>
              <a:t>частка США, Китаю і Росії у глобальних військових витратах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1828800"/>
            <a:ext cx="5577840" cy="1417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За даними SIPRI, світові військові витрати у 2025 р. зросли одинадцятий рік поспіль. Це важливий індикатор повернення військової складової до центру світової політики.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3703320"/>
            <a:ext cx="5486400" cy="1417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зростає значення оборонної промисловості;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посилюється технологічна конкуренція;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підвищується ризик гонки озброєнь і регіональних криз.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1069848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SIPRI, Trends in World Military Expenditure, 2025 — $2887 billion; USA, China and Russia together: 51% of global total.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4. ВІД ОДНОПОЛЯРНОСТІ ДО ПОЛІЦЕНТРИЧНОСТІ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Висновок: сучасний порядок як перехідний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1706879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США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83536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11552" y="1600200"/>
            <a:ext cx="1706879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57272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КИТАЙ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9287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7304" y="1600200"/>
            <a:ext cx="1706879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83024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ЄС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5040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63056" y="1600200"/>
            <a:ext cx="1706879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08776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ІНДІЯ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0791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88808" y="1600200"/>
            <a:ext cx="1706879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34528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РЕГІОНАЛЬНІ ДЕРЖАВИ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86543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14560" y="1600200"/>
            <a:ext cx="1706879" cy="65836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860280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НЕДЕРЖАВНІ АКТОРИ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2697480"/>
            <a:ext cx="1042416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181F2A"/>
                </a:solidFill>
                <a:latin typeface="Aptos"/>
              </a:rPr>
              <a:t>Постбіполярний світ пройшов шлях від очевидної американської переваги до складнішої конфігурації, у якій різні центри сили переважають у різних сферах.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3886200"/>
            <a:ext cx="10058400" cy="1554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американська глобальна військово-політична потужність зберігається;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Китай став головним системним конкурентом США;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ЄС має економічну і нормативну вагу;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ядерна, економічна і технологічна полярність не збігаються повністю.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669280"/>
            <a:ext cx="10058400" cy="475488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188720" y="5815584"/>
            <a:ext cx="950976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50" b="1" i="0">
                <a:solidFill>
                  <a:srgbClr val="216CEE"/>
                </a:solidFill>
                <a:latin typeface="Aptos"/>
              </a:rPr>
              <a:t>Головна характеристика сучасної системи — не завершена багатополярність, а перехідність і поліцентричність.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5. ПРАВО І СЦЕНАРІЇ XXI СТОЛІТТЯ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Міжнародне право у світовому порядку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291840" cy="4526280"/>
          </a:xfrm>
          <a:prstGeom prst="roundRect">
            <a:avLst/>
          </a:prstGeom>
          <a:solidFill>
            <a:srgbClr val="F1F3F7"/>
          </a:solidFill>
          <a:ln>
            <a:solidFill>
              <a:srgbClr val="E0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371600" y="2560320"/>
            <a:ext cx="1920240" cy="146304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>
            <a:off x="1188720" y="1920240"/>
            <a:ext cx="2286000" cy="777240"/>
          </a:xfrm>
          <a:prstGeom prst="triangl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600200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258568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916936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75304" y="2807208"/>
            <a:ext cx="201168" cy="192024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188720" y="4754879"/>
            <a:ext cx="2286000" cy="182880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5504688"/>
            <a:ext cx="3291840" cy="530352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5678424"/>
            <a:ext cx="3072384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ПРАВО І ЛЕГІТИМНІСТЬ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1691640"/>
            <a:ext cx="672084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Сучасний світовий порядок ґрунтується не лише на силі, а й на міжнародному праві. Воно задає правила взаємодії, критерії легітимності та умови співробітництва.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2926080"/>
            <a:ext cx="6629400" cy="2057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визначає права й обов’язки держав;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знижує невизначеність;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створює основу для договорів, дипломатії та врегулювання спорів;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допомагає відрізняти легітимну поведінку від порушення правил.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5349240"/>
            <a:ext cx="6629400" cy="54864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72000" y="5522976"/>
            <a:ext cx="61722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28A773"/>
                </a:solidFill>
                <a:latin typeface="Aptos"/>
              </a:rPr>
              <a:t>Право не замінює силу, але робить міжнародну взаємодію більш передбачуваною.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5. ПРАВО І СЦЕНАРІЇ XXI СТОЛІТТЯ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Статут ООН і обмеження застосування сили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216CEE"/>
                </a:solidFill>
                <a:latin typeface="Aptos"/>
              </a:rPr>
              <a:t>Статут ООН залишається центральним документом післявоєнного міжнародного правового порядку.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331720"/>
            <a:ext cx="3154680" cy="224028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2834640"/>
            <a:ext cx="269748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216CEE"/>
                </a:solidFill>
                <a:latin typeface="Aptos"/>
              </a:rPr>
              <a:t>СУВЕРЕННА
РІВНІСТЬ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2331720"/>
            <a:ext cx="3154680" cy="224028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54880" y="2834640"/>
            <a:ext cx="269748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28A773"/>
                </a:solidFill>
                <a:latin typeface="Aptos"/>
              </a:rPr>
              <a:t>МИРНЕ
ВРЕГУЛЮВАННЯ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2331720"/>
            <a:ext cx="3154680" cy="224028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66760" y="2743200"/>
            <a:ext cx="26974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FF9128"/>
                </a:solidFill>
                <a:latin typeface="Aptos"/>
              </a:rPr>
              <a:t>ОБМЕЖЕННЯ
ЗАСТОСУВАННЯ СИЛИ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257800"/>
            <a:ext cx="996696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50" b="1" i="0">
                <a:solidFill>
                  <a:srgbClr val="181F2A"/>
                </a:solidFill>
                <a:latin typeface="Aptos"/>
              </a:rPr>
              <a:t>ООН не є світовим урядом. Вона залежить від волі держав-членів, особливо у питаннях безпеки та примусу.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510528"/>
            <a:ext cx="1069848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Charter of the United Nations; United Nations — About Us.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5. ПРАВО І СЦЕНАРІЇ XXI СТОЛІТТЯ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Право без світової держави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63040"/>
            <a:ext cx="1060704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Фундаментальна особливість міжнародного права: воно діє без світової держави, яка мала б абсолютну монополію на примус.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14600"/>
            <a:ext cx="3108960" cy="47548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4672" y="2651760"/>
            <a:ext cx="296265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ІНСТИТУТИ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172968"/>
            <a:ext cx="3108960" cy="47548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3310127"/>
            <a:ext cx="296265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РЕПУТАЦІЯ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831335"/>
            <a:ext cx="3108960" cy="47548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4672" y="3968496"/>
            <a:ext cx="296265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ВЗАЄМНІСТЬ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489704"/>
            <a:ext cx="3108960" cy="47548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" y="4626864"/>
            <a:ext cx="296265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ПОЛІТИЧНА ВОЛЯ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5148072"/>
            <a:ext cx="3108960" cy="47548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4672" y="5285232"/>
            <a:ext cx="296265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СПІВВІДНОШЕННЯ СИЛ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51960" y="2606040"/>
            <a:ext cx="672084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181F2A"/>
                </a:solidFill>
                <a:latin typeface="Aptos"/>
              </a:rPr>
              <a:t>Тому ефективність права залежить не лише від юридичного тексту. Вона залежить від політичної підтримки, здатності інститутів діяти, репутаційних втрат, взаємності та реального розподілу сили.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51960" y="4617720"/>
            <a:ext cx="6720840" cy="86868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26280" y="4873752"/>
            <a:ext cx="617220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7B49E2"/>
                </a:solidFill>
                <a:latin typeface="Aptos"/>
              </a:rPr>
              <a:t>Проблема XXI століття: як забезпечити дієвість міжнародного права в умовах конкуренції великих держав?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E7498B"/>
                </a:solidFill>
                <a:latin typeface="Aptos"/>
              </a:rPr>
              <a:t>5. ПРАВО І СЦЕНАРІЇ XXI СТОЛІТТЯ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Криза представництва міжнародних інститутів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63040"/>
            <a:ext cx="1060704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E7498B"/>
                </a:solidFill>
                <a:latin typeface="Aptos"/>
              </a:rPr>
              <a:t>Міжнародні інститути часто відображають розподіл сили тієї епохи, у яку вони створювалися.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331720"/>
            <a:ext cx="4754880" cy="233172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2670048"/>
            <a:ext cx="42976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200" b="1" i="0">
                <a:solidFill>
                  <a:srgbClr val="E7498B"/>
                </a:solidFill>
                <a:latin typeface="Aptos"/>
              </a:rPr>
              <a:t>1945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3429000"/>
            <a:ext cx="411480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51 держава-засновниця ООН; особливий статус п’яти постійних членів Ради Безпеки.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92240" y="2331720"/>
            <a:ext cx="4754880" cy="233172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20840" y="2670048"/>
            <a:ext cx="42976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200" b="1" i="0">
                <a:solidFill>
                  <a:srgbClr val="216CEE"/>
                </a:solidFill>
                <a:latin typeface="Aptos"/>
              </a:rPr>
              <a:t>XXI ст.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2280" y="3429000"/>
            <a:ext cx="411480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193 держави-члени ООН; інший економічний, демографічний і регіональний баланс.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349240"/>
            <a:ext cx="99669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Головне питання реформи: як оновити інститути, не зруйнувавши їхню здатність діяти?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510528"/>
            <a:ext cx="1069848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United Nations — Growth in United Nations membership; UN Membership: 51 founding members, 193 members today.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5. ПРАВО І СЦЕНАРІЇ XXI СТОЛІТТЯ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Сценарії розвитку світового порядку у XXI ст.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33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45920"/>
            <a:ext cx="3246120" cy="31546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965960"/>
            <a:ext cx="27889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НОВА БІПОЛЯРНІСТЬ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880360"/>
            <a:ext cx="2697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0" i="0">
                <a:solidFill>
                  <a:srgbClr val="FFFFFF"/>
                </a:solidFill>
                <a:latin typeface="Aptos"/>
              </a:rPr>
              <a:t>суперництво США і Китаю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645920"/>
            <a:ext cx="3246120" cy="31546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54880" y="1965960"/>
            <a:ext cx="27889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КОНКУРЕНТНА БАГАТОПОЛЯРНІСТЬ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0" y="2880360"/>
            <a:ext cx="2697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0" i="0">
                <a:solidFill>
                  <a:srgbClr val="FFFFFF"/>
                </a:solidFill>
                <a:latin typeface="Aptos"/>
              </a:rPr>
              <a:t>гнучкі коаліції і кілька центрів сили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645920"/>
            <a:ext cx="3246120" cy="31546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58200" y="1965960"/>
            <a:ext cx="27889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ФРАГМЕНТАЦІЯ НА БЛОКИ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2880360"/>
            <a:ext cx="2697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0" i="0">
                <a:solidFill>
                  <a:srgbClr val="FFFFFF"/>
                </a:solidFill>
                <a:latin typeface="Aptos"/>
              </a:rPr>
              <a:t>паралельні технологічні, фінансові та безпекові системи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349240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50" b="1" i="0">
                <a:solidFill>
                  <a:srgbClr val="181F2A"/>
                </a:solidFill>
                <a:latin typeface="Aptos"/>
              </a:rPr>
              <a:t>Сценарій — це не передбачення, а логічно побудована модель можливого майбутнього за певного поєднання тенденцій і рішень.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69848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National Intelligence Council, Global Trends 2040 — сценарії подано як можливі моделі, а не прогнози.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5. ПРАВО І СЦЕНАРІЇ XXI СТОЛІТТЯ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Ще два сценарії: занепад або оновлення правил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34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5120640" cy="3977639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192024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ОСЛАБЛЕНИЙ ПОРЯДОК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514600"/>
            <a:ext cx="443484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великі держави не створюють спільних правил;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міжнародні інститути слабшають;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регіональні конфлікти множаться;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глобальні проблеми не отримують ефективної відповіді.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00200"/>
            <a:ext cx="5120640" cy="3977639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60" y="192024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28A773"/>
                </a:solidFill>
                <a:latin typeface="Aptos"/>
              </a:rPr>
              <a:t>ОНОВЛЕНИЙ МУЛЬТИЛАТЕРАЛІЗМ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514600"/>
            <a:ext cx="443484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спільні загрози змушують держави домовлятися;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реформуються міжнародні інститути;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новий розподіл сили поєднується з новими правилами;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клімат, пандемії, ШІ та ядерні ризики вимагають співпраці.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5806440"/>
            <a:ext cx="100584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Обидва сценарії можливі: майбутній порядок залежить від рішень держав і здатності інститутів адаптуватися.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5. ПРАВО І СЦЕНАРІЇ XXI СТОЛІТТЯ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Центральне питання XXI століття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54480"/>
            <a:ext cx="10607040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700" b="1" i="0">
                <a:solidFill>
                  <a:srgbClr val="7B49E2"/>
                </a:solidFill>
                <a:latin typeface="Aptos"/>
              </a:rPr>
              <a:t>Чи вдасться адаптувати міжнародні правила та інститути до нового розподілу сили мирним шляхом?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880360"/>
            <a:ext cx="102412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300" b="1" i="0">
                <a:solidFill>
                  <a:srgbClr val="181F2A"/>
                </a:solidFill>
                <a:latin typeface="Aptos"/>
              </a:rPr>
              <a:t>Чи новий світовий порядок формуватиметься переважно через конфлікти, силовий перегляд кордонів і конкуренцію блоків?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4572000"/>
            <a:ext cx="9966960" cy="96012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71600" y="4864608"/>
            <a:ext cx="941832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7B49E2"/>
                </a:solidFill>
                <a:latin typeface="Aptos"/>
              </a:rPr>
              <a:t>Це питання поєднує всю лекцію: силу, право, інститути, легітимність, полярність і сценарії майбутнього.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ПІДСУМОК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Загальний висновок лекції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36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1706879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СУВЕРЕНІТЕТ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83536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11552" y="1600200"/>
            <a:ext cx="1706879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57272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БАЛАНС СИЛ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9287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7304" y="1600200"/>
            <a:ext cx="1706879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83024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СОЮЗИ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5040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63056" y="1600200"/>
            <a:ext cx="1706879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08776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ООН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0791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88808" y="1600200"/>
            <a:ext cx="1706879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34528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ЯДЕРНЕ СТРИМУВАННЯ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86543" y="1764792"/>
            <a:ext cx="164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566271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14560" y="1600200"/>
            <a:ext cx="1706879" cy="65836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860280" y="1783080"/>
            <a:ext cx="1615439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2697480"/>
            <a:ext cx="10424160" cy="7132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181F2A"/>
                </a:solidFill>
                <a:latin typeface="Aptos"/>
              </a:rPr>
              <a:t>Еволюція світового порядку не є простою заміною однієї завершеної системи іншою. Кожний новий порядок успадковує елементи попереднього.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3749039"/>
            <a:ext cx="10058400" cy="1600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сучасний світ досі спирається на суверенні держави;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баланс сил і союзи залишаються важливими;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ООН і міжнародне право продовжують задавати нормативну рамку;</a:t>
            </a:r>
          </a:p>
          <a:p>
            <a:pPr>
              <a:spcAft>
                <a:spcPts val="6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нові технології, економічна взаємозалежність і поліцентричність ускладнюють систему.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623560"/>
            <a:ext cx="10058400" cy="50292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188720" y="5779008"/>
            <a:ext cx="950976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50" b="1" i="0">
                <a:solidFill>
                  <a:srgbClr val="216CEE"/>
                </a:solidFill>
                <a:latin typeface="Aptos"/>
              </a:rPr>
              <a:t>Нестабільність зростає тоді, коли сила змінюється швидше, ніж правила та інститути, які мають її регулювати.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ДЛЯ САМОСТІЙНОЇ РОБОТИ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Ключові джерела до теми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508760"/>
            <a:ext cx="1046988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Andreas Osiander — “Sovereignty, International Relations, and the Westphalian Myth” (2001).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Kenneth N. Waltz — Theory of International Politics (1979).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Charles Krauthammer — “The Unipolar Moment” (1990/91).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William C. Wohlforth — “The Stability of a Unipolar World” (1999).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Charter of the United Nations; United Nations — History and Membership.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National Intelligence Council — Global Trends 2040.</a:t>
            </a:r>
          </a:p>
          <a:p>
            <a:pPr>
              <a:spcAft>
                <a:spcPts val="6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SIPRI — Trends in World Military Expenditure, 2025.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5669280"/>
            <a:ext cx="10469880" cy="50292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5815584"/>
            <a:ext cx="992124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50" b="1" i="0">
                <a:solidFill>
                  <a:srgbClr val="28A773"/>
                </a:solidFill>
                <a:latin typeface="Aptos"/>
              </a:rPr>
              <a:t>Ці тексти допомагають побачити не лише послідовність історичних етапів, а логіку зміни світових порядків.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3186</Words>
  <Application>Microsoft Macintosh PowerPoint</Application>
  <PresentationFormat>Widescreen</PresentationFormat>
  <Paragraphs>466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2. Еволюція світового політичного порядку</dc:title>
  <dc:subject>Світова політика — яскрава академічна презентація</dc:subject>
  <dc:creator/>
  <cp:keywords/>
  <dc:description>generated using python-pptx</dc:description>
  <cp:lastModifiedBy>Андрій Шевчук</cp:lastModifiedBy>
  <cp:revision>1</cp:revision>
  <dcterms:created xsi:type="dcterms:W3CDTF">2013-01-27T09:14:16Z</dcterms:created>
  <dcterms:modified xsi:type="dcterms:W3CDTF">2026-09-02T19:15:24Z</dcterms:modified>
  <cp:category/>
</cp:coreProperties>
</file>