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9" d="100"/>
          <a:sy n="69" d="100"/>
        </p:scale>
        <p:origin x="-464" y="-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8001000" y="0"/>
            <a:ext cx="530352" cy="6858000"/>
          </a:xfrm>
          <a:prstGeom prst="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531352" y="0"/>
            <a:ext cx="530352" cy="6858000"/>
          </a:xfrm>
          <a:prstGeom prst="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9061704" y="0"/>
            <a:ext cx="530352" cy="6858000"/>
          </a:xfrm>
          <a:prstGeom prst="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9592056" y="0"/>
            <a:ext cx="530352" cy="6858000"/>
          </a:xfrm>
          <a:prstGeom prst="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0122408" y="0"/>
            <a:ext cx="530352" cy="6858000"/>
          </a:xfrm>
          <a:prstGeom prst="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0652760" y="0"/>
            <a:ext cx="530352" cy="6858000"/>
          </a:xfrm>
          <a:prstGeom prst="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0080" y="502920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00" b="1" i="0">
                <a:solidFill>
                  <a:srgbClr val="FFCA28"/>
                </a:solidFill>
                <a:latin typeface="Aptos"/>
              </a:rPr>
              <a:t>ТЕМА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960120"/>
            <a:ext cx="6949440" cy="1234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Aptos"/>
              </a:rPr>
              <a:t>Світова політика
як наукова дисципліна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2514600"/>
            <a:ext cx="22860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1" i="0">
                <a:solidFill>
                  <a:srgbClr val="00B2D6"/>
                </a:solidFill>
                <a:latin typeface="Aptos"/>
              </a:rPr>
              <a:t>ПЛАН ЛЕКЦІЇ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2944368"/>
            <a:ext cx="384048" cy="384048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58952" y="3044952"/>
            <a:ext cx="237744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34440" y="2907792"/>
            <a:ext cx="640080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Aptos"/>
              </a:rPr>
              <a:t>Поняття, предмет та становлення світової політики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3547872"/>
            <a:ext cx="384048" cy="384048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58952" y="3648456"/>
            <a:ext cx="237744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3511296"/>
            <a:ext cx="640080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Aptos"/>
              </a:rPr>
              <a:t>Світова політика, міжнародні відносини та зовнішня політика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4151376"/>
            <a:ext cx="384048" cy="384048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58952" y="4251960"/>
            <a:ext cx="237744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4114800"/>
            <a:ext cx="640080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Aptos"/>
              </a:rPr>
              <a:t>Основні теоретичні школи та підходи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754880"/>
            <a:ext cx="384048" cy="384048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58952" y="4855464"/>
            <a:ext cx="237744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718304"/>
            <a:ext cx="640080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Aptos"/>
              </a:rPr>
              <a:t>Структура, актори та рівні аналізу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85800" y="5358384"/>
            <a:ext cx="384048" cy="384048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58952" y="5458968"/>
            <a:ext cx="237744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5321808"/>
            <a:ext cx="640080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Aptos"/>
              </a:rPr>
              <a:t>Методологія та сучасні методи дослідження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216CEE"/>
                </a:solidFill>
                <a:latin typeface="Aptos"/>
              </a:rPr>
              <a:t>1. ПОНЯТТЯ, ПРЕДМЕТ ТА СТАНОВЛЕННЯ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Що таке світова політика?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417320"/>
            <a:ext cx="30175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1" i="0">
                <a:solidFill>
                  <a:srgbClr val="216CEE"/>
                </a:solidFill>
                <a:latin typeface="Aptos"/>
              </a:rPr>
              <a:t>ДВА ЗНАЧЕННЯ ПОНЯТТЯ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828800"/>
            <a:ext cx="5303520" cy="1920240"/>
          </a:xfrm>
          <a:prstGeom prst="roundRect">
            <a:avLst/>
          </a:prstGeom>
          <a:solidFill>
            <a:srgbClr val="EDF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2084831"/>
            <a:ext cx="448056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>
                <a:solidFill>
                  <a:srgbClr val="216CEE"/>
                </a:solidFill>
                <a:latin typeface="Aptos"/>
              </a:rPr>
              <a:t>1  Реальний політичний процес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606040"/>
            <a:ext cx="452628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0" i="0">
                <a:solidFill>
                  <a:srgbClr val="181F2A"/>
                </a:solidFill>
                <a:latin typeface="Aptos"/>
              </a:rPr>
              <a:t>Політичні взаємодії глобального й транснаціонального масштабу: боротьба за вплив, вироблення правил, конфлікти та співробітництво.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6208" y="1828800"/>
            <a:ext cx="5303520" cy="1920240"/>
          </a:xfrm>
          <a:prstGeom prst="roundRect">
            <a:avLst/>
          </a:prstGeom>
          <a:solidFill>
            <a:srgbClr val="F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92240" y="2084831"/>
            <a:ext cx="448056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>
                <a:solidFill>
                  <a:srgbClr val="7B49E2"/>
                </a:solidFill>
                <a:latin typeface="Aptos"/>
              </a:rPr>
              <a:t>2  Наукова дисципліна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2606040"/>
            <a:ext cx="452628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0" i="0">
                <a:solidFill>
                  <a:srgbClr val="181F2A"/>
                </a:solidFill>
                <a:latin typeface="Aptos"/>
              </a:rPr>
              <a:t>Систематичне дослідження закономірностей функціонування та трансформації світового політичного простору.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4251960"/>
            <a:ext cx="2148840" cy="530352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87552" y="4407408"/>
            <a:ext cx="200253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ВЛАДА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" y="4965192"/>
            <a:ext cx="2148840" cy="530352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87552" y="5120640"/>
            <a:ext cx="200253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ІНТЕРЕС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14400" y="5678424"/>
            <a:ext cx="2148840" cy="530352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87552" y="5833872"/>
            <a:ext cx="200253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БЕЗПЕКА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6391656"/>
            <a:ext cx="2148840" cy="530352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87552" y="6547104"/>
            <a:ext cx="200253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ПОРЯДОК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29000" y="4315968"/>
            <a:ext cx="7589520" cy="1234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800" b="1" i="0">
                <a:solidFill>
                  <a:srgbClr val="181F2A"/>
                </a:solidFill>
                <a:latin typeface="Aptos"/>
              </a:rPr>
              <a:t>Світова політика досліджує, як актори формують і реалізують інтереси, розподіляють ресурси та вплив, створюють правила і змінюють світовий порядок.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00B2D6"/>
                </a:solidFill>
                <a:latin typeface="Aptos"/>
              </a:rPr>
              <a:t>1. ПОНЯТТЯ, ПРЕДМЕТ ТА СТАНОВЛЕННЯ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Політика, влада та «розподіл цінностей»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03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508760"/>
            <a:ext cx="3200400" cy="4434840"/>
          </a:xfrm>
          <a:prstGeom prst="roundRect">
            <a:avLst/>
          </a:prstGeom>
          <a:solidFill>
            <a:srgbClr val="F1F3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682496" y="2011680"/>
            <a:ext cx="1152144" cy="1152144"/>
          </a:xfrm>
          <a:prstGeom prst="ellipse">
            <a:avLst/>
          </a:prstGeom>
          <a:solidFill>
            <a:srgbClr val="ADB4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Arc 8"/>
          <p:cNvSpPr/>
          <p:nvPr/>
        </p:nvSpPr>
        <p:spPr>
          <a:xfrm>
            <a:off x="1170432" y="2926080"/>
            <a:ext cx="2176272" cy="2468879"/>
          </a:xfrm>
          <a:prstGeom prst="arc">
            <a:avLst/>
          </a:prstGeom>
          <a:solidFill>
            <a:srgbClr val="97A0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8368" y="5349240"/>
            <a:ext cx="3200400" cy="594360"/>
          </a:xfrm>
          <a:prstGeom prst="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68096" y="5550408"/>
            <a:ext cx="2980944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ДЕВІД ІСТОН • системний підхід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51960" y="1572768"/>
            <a:ext cx="704088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>
                <a:solidFill>
                  <a:srgbClr val="181F2A"/>
                </a:solidFill>
                <a:latin typeface="Aptos"/>
              </a:rPr>
              <a:t>Істон визначав політику через «авторитетний розподіл цінностей для суспільства».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51960" y="2423160"/>
            <a:ext cx="6858000" cy="2148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«Цінності» — ресурси, права, статус, можливості, безпека.</a:t>
            </a:r>
          </a:p>
          <a:p>
            <a:pPr>
              <a:spcAft>
                <a:spcPts val="7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Йдеться про політичну систему суспільства, а не про пряме визначення світової політики.</a:t>
            </a:r>
          </a:p>
          <a:p>
            <a:pPr>
              <a:spcAft>
                <a:spcPts val="7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Для світової політики ця рамка корисна: вона фокусує увагу на владі, значущих рішеннях і розподілі можливостей.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51960" y="4800600"/>
            <a:ext cx="6812280" cy="914400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434840" y="4828032"/>
            <a:ext cx="3200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000" b="1" i="0">
                <a:solidFill>
                  <a:srgbClr val="FFCA28"/>
                </a:solidFill>
                <a:latin typeface="Aptos"/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18888" y="4965192"/>
            <a:ext cx="6035040" cy="347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0" i="1">
                <a:solidFill>
                  <a:srgbClr val="FFFFFF"/>
                </a:solidFill>
                <a:latin typeface="Aptos"/>
              </a:rPr>
              <a:t>authoritative allocation of values for a society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18888" y="5440680"/>
            <a:ext cx="6035040" cy="1463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800" b="1" i="0">
                <a:solidFill>
                  <a:srgbClr val="FFCA28"/>
                </a:solidFill>
                <a:latin typeface="Aptos"/>
              </a:rPr>
              <a:t>David Easton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0528"/>
            <a:ext cx="10607040" cy="1554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i="0">
                <a:solidFill>
                  <a:srgbClr val="5C6776"/>
                </a:solidFill>
                <a:latin typeface="Aptos"/>
              </a:rPr>
              <a:t>Джерело: David Easton, The Political System (1953).</a:t>
            </a:r>
          </a:p>
        </p:txBody>
      </p:sp>
      <p:pic>
        <p:nvPicPr>
          <p:cNvPr id="1026" name="Picture 2" descr="https://upload.wikimedia.org/wikipedia/commons/0/0f/DavidEaston.JPG?utm_source=uk.wikipedia.org&amp;utm_campaign=parser&amp;utm_content=thumbnail_unsca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46" y="1572768"/>
            <a:ext cx="3376422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FF9128"/>
                </a:solidFill>
                <a:latin typeface="Aptos"/>
              </a:rPr>
              <a:t>1. ПОНЯТТЯ, ПРЕДМЕТ ТА СТАНОВЛЕННЯ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Хто встановлює правила у світі?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04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508760"/>
            <a:ext cx="713232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100" b="1" i="0">
                <a:solidFill>
                  <a:srgbClr val="181F2A"/>
                </a:solidFill>
                <a:latin typeface="Aptos"/>
              </a:rPr>
              <a:t>На глобальному рівні немає єдиного уряду, аналогічного державному.</a:t>
            </a:r>
          </a:p>
        </p:txBody>
      </p:sp>
      <p:sp>
        <p:nvSpPr>
          <p:cNvPr id="8" name="Oval 7"/>
          <p:cNvSpPr/>
          <p:nvPr/>
        </p:nvSpPr>
        <p:spPr>
          <a:xfrm>
            <a:off x="10422331" y="2834639"/>
            <a:ext cx="822960" cy="822960"/>
          </a:xfrm>
          <a:prstGeom prst="ellipse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303459" y="3721608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торгівля</a:t>
            </a:r>
          </a:p>
        </p:txBody>
      </p:sp>
      <p:sp>
        <p:nvSpPr>
          <p:cNvPr id="10" name="Oval 9"/>
          <p:cNvSpPr/>
          <p:nvPr/>
        </p:nvSpPr>
        <p:spPr>
          <a:xfrm>
            <a:off x="9851745" y="3898945"/>
            <a:ext cx="822960" cy="822960"/>
          </a:xfrm>
          <a:prstGeom prst="ellipse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732873" y="4785913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санкції</a:t>
            </a:r>
          </a:p>
        </p:txBody>
      </p:sp>
      <p:sp>
        <p:nvSpPr>
          <p:cNvPr id="12" name="Oval 11"/>
          <p:cNvSpPr/>
          <p:nvPr/>
        </p:nvSpPr>
        <p:spPr>
          <a:xfrm>
            <a:off x="8710574" y="3898945"/>
            <a:ext cx="822960" cy="822960"/>
          </a:xfrm>
          <a:prstGeom prst="ellipse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591702" y="4785913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ядерні технології</a:t>
            </a:r>
          </a:p>
        </p:txBody>
      </p:sp>
      <p:sp>
        <p:nvSpPr>
          <p:cNvPr id="14" name="Oval 13"/>
          <p:cNvSpPr/>
          <p:nvPr/>
        </p:nvSpPr>
        <p:spPr>
          <a:xfrm>
            <a:off x="8139988" y="2834639"/>
            <a:ext cx="822960" cy="822960"/>
          </a:xfrm>
          <a:prstGeom prst="ellipse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021116" y="3721608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морські простори</a:t>
            </a:r>
          </a:p>
        </p:txBody>
      </p:sp>
      <p:sp>
        <p:nvSpPr>
          <p:cNvPr id="16" name="Oval 15"/>
          <p:cNvSpPr/>
          <p:nvPr/>
        </p:nvSpPr>
        <p:spPr>
          <a:xfrm>
            <a:off x="8710574" y="1770334"/>
            <a:ext cx="822960" cy="822960"/>
          </a:xfrm>
          <a:prstGeom prst="ellipse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591702" y="2657302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безпека</a:t>
            </a:r>
          </a:p>
        </p:txBody>
      </p:sp>
      <p:sp>
        <p:nvSpPr>
          <p:cNvPr id="18" name="Oval 17"/>
          <p:cNvSpPr/>
          <p:nvPr/>
        </p:nvSpPr>
        <p:spPr>
          <a:xfrm>
            <a:off x="9851745" y="1770334"/>
            <a:ext cx="822960" cy="822960"/>
          </a:xfrm>
          <a:prstGeom prst="ellipse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732873" y="2657302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інститути</a:t>
            </a:r>
          </a:p>
        </p:txBody>
      </p:sp>
      <p:sp>
        <p:nvSpPr>
          <p:cNvPr id="20" name="Oval 19"/>
          <p:cNvSpPr/>
          <p:nvPr/>
        </p:nvSpPr>
        <p:spPr>
          <a:xfrm>
            <a:off x="9125712" y="2679191"/>
            <a:ext cx="1133856" cy="1133856"/>
          </a:xfrm>
          <a:prstGeom prst="ellipse">
            <a:avLst/>
          </a:prstGeom>
          <a:solidFill>
            <a:srgbClr val="16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189719" y="3017520"/>
            <a:ext cx="100584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СВІТОВА
ПОЛІТИКА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2240280"/>
            <a:ext cx="6400800" cy="2423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Хто визначає правила міжнародної торгівлі?</a:t>
            </a:r>
          </a:p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Хто може застосовувати санкції та з якою метою?</a:t>
            </a:r>
          </a:p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Хто має доступ до критичних технологій?</a:t>
            </a:r>
          </a:p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Як розподіляються права та привілеї в міжнародних інститутах?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2960" y="4983480"/>
            <a:ext cx="6400800" cy="777240"/>
          </a:xfrm>
          <a:prstGeom prst="roundRect">
            <a:avLst/>
          </a:prstGeom>
          <a:solidFill>
            <a:srgbClr val="FFF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024128" y="5175504"/>
            <a:ext cx="5989320" cy="4389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50" b="1" i="0">
                <a:solidFill>
                  <a:srgbClr val="181F2A"/>
                </a:solidFill>
                <a:latin typeface="Aptos"/>
              </a:rPr>
              <a:t>Приклад: п’ять постійних членів Ради Безпеки ООН мають право вето — інституційно закріплений особливий ресурс впливу.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7B49E2"/>
                </a:solidFill>
                <a:latin typeface="Aptos"/>
              </a:rPr>
              <a:t>1. ПОНЯТТЯ, ПРЕДМЕТ ТА СТАНОВЛЕННЯ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Об’єкт і предмет світової політики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05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54480"/>
            <a:ext cx="5257800" cy="3383280"/>
          </a:xfrm>
          <a:prstGeom prst="roundRect">
            <a:avLst/>
          </a:prstGeom>
          <a:solidFill>
            <a:srgbClr val="F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1828800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200" b="1" i="0">
                <a:solidFill>
                  <a:srgbClr val="7B49E2"/>
                </a:solidFill>
                <a:latin typeface="Aptos"/>
              </a:rPr>
              <a:t>ОБ’ЄКТ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331720"/>
            <a:ext cx="438912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900" b="1" i="0">
                <a:solidFill>
                  <a:srgbClr val="181F2A"/>
                </a:solidFill>
                <a:latin typeface="Aptos"/>
              </a:rPr>
              <a:t>Світовий політичний простір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834640"/>
            <a:ext cx="4434840" cy="1691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держави й міжнародні організації</a:t>
            </a:r>
          </a:p>
          <a:p>
            <a:pPr>
              <a:spcAft>
                <a:spcPts val="7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недержавні та транснаціональні актори</a:t>
            </a:r>
          </a:p>
          <a:p>
            <a:pPr>
              <a:spcAft>
                <a:spcPts val="7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міжнародні інститути й норми</a:t>
            </a:r>
          </a:p>
          <a:p>
            <a:pPr>
              <a:spcAft>
                <a:spcPts val="7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глобальні та транснаціональні процеси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554480"/>
            <a:ext cx="5257800" cy="3383280"/>
          </a:xfrm>
          <a:prstGeom prst="roundRect">
            <a:avLst/>
          </a:prstGeom>
          <a:solidFill>
            <a:srgbClr val="EDF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92240" y="1828800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200" b="1" i="0">
                <a:solidFill>
                  <a:srgbClr val="216CEE"/>
                </a:solidFill>
                <a:latin typeface="Aptos"/>
              </a:rPr>
              <a:t>ПРЕДМЕТ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2331720"/>
            <a:ext cx="43891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900" b="1" i="0">
                <a:solidFill>
                  <a:srgbClr val="181F2A"/>
                </a:solidFill>
                <a:latin typeface="Aptos"/>
              </a:rPr>
              <a:t>Закономірності політичної взаємодії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2880360"/>
            <a:ext cx="4434840" cy="1600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механізми влади та впливу</a:t>
            </a:r>
          </a:p>
          <a:p>
            <a:pPr>
              <a:spcAft>
                <a:spcPts val="7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конкуренція і співробітництво</a:t>
            </a:r>
          </a:p>
          <a:p>
            <a:pPr>
              <a:spcAft>
                <a:spcPts val="7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формування міжнародних правил</a:t>
            </a:r>
          </a:p>
          <a:p>
            <a:pPr>
              <a:spcAft>
                <a:spcPts val="7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трансформація світового порядку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5349240"/>
            <a:ext cx="987552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700" b="1" i="0">
                <a:solidFill>
                  <a:srgbClr val="181F2A"/>
                </a:solidFill>
                <a:latin typeface="Aptos"/>
              </a:rPr>
              <a:t>Об’єкт = ЩО досліджуємо?     •     Предмет = ЯКІ ЗВ’ЯЗКИ ТА ЗАКОНОМІРНОСТІ пояснюємо?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E7498B"/>
                </a:solidFill>
                <a:latin typeface="Aptos"/>
              </a:rPr>
              <a:t>1. ПОНЯТТЯ, ПРЕДМЕТ ТА СТАНОВЛЕННЯ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Влада — центральна категорія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06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508760"/>
            <a:ext cx="3154680" cy="4526280"/>
          </a:xfrm>
          <a:prstGeom prst="roundRect">
            <a:avLst/>
          </a:prstGeom>
          <a:solidFill>
            <a:srgbClr val="F1F3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667865" y="2011680"/>
            <a:ext cx="1135684" cy="1135684"/>
          </a:xfrm>
          <a:prstGeom prst="ellipse">
            <a:avLst/>
          </a:prstGeom>
          <a:solidFill>
            <a:srgbClr val="ADB4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Arc 8"/>
          <p:cNvSpPr/>
          <p:nvPr/>
        </p:nvSpPr>
        <p:spPr>
          <a:xfrm>
            <a:off x="1163116" y="2926080"/>
            <a:ext cx="2145182" cy="2560320"/>
          </a:xfrm>
          <a:prstGeom prst="arc">
            <a:avLst/>
          </a:prstGeom>
          <a:solidFill>
            <a:srgbClr val="97A0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8368" y="5440679"/>
            <a:ext cx="3154680" cy="594360"/>
          </a:xfrm>
          <a:prstGeom prst="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68096" y="5641848"/>
            <a:ext cx="2935224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ГАНС МОРГЕНТАУ • класичний реалізм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60520" y="1600200"/>
            <a:ext cx="704088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900" b="1" i="0">
                <a:solidFill>
                  <a:srgbClr val="E7498B"/>
                </a:solidFill>
                <a:latin typeface="Aptos"/>
              </a:rPr>
              <a:t>«Міжнародна політика, як і будь-яка політика, є боротьбою за владу».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60520" y="2468880"/>
            <a:ext cx="6812280" cy="2514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Військова сила — лише один із ресурсів влади.</a:t>
            </a:r>
          </a:p>
          <a:p>
            <a:pPr>
              <a:spcAft>
                <a:spcPts val="7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Економічний вплив: санкції, ринки, кредити, енергетика.</a:t>
            </a:r>
          </a:p>
          <a:p>
            <a:pPr>
              <a:spcAft>
                <a:spcPts val="7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Дипломатичний та інституційний вплив: коаліції, переговори, міжнародні організації.</a:t>
            </a:r>
          </a:p>
          <a:p>
            <a:pPr>
              <a:spcAft>
                <a:spcPts val="7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Технологічний та інформаційний вплив: стандарти, платформи, дані, комунікації.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60520" y="5166360"/>
            <a:ext cx="6812280" cy="658368"/>
          </a:xfrm>
          <a:prstGeom prst="roundRect">
            <a:avLst/>
          </a:prstGeom>
          <a:solidFill>
            <a:srgbClr val="FFF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389120" y="5358384"/>
            <a:ext cx="635508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181F2A"/>
                </a:solidFill>
                <a:latin typeface="Aptos"/>
              </a:rPr>
              <a:t>Ключове питання: хто здатний змінити поведінку іншого актора — і якими засобами?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6510528"/>
            <a:ext cx="10607040" cy="1554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i="0">
                <a:solidFill>
                  <a:srgbClr val="5C6776"/>
                </a:solidFill>
                <a:latin typeface="Aptos"/>
              </a:rPr>
              <a:t>Джерело: Hans J. Morgenthau, Politics Among Nations (1948). Фото в остаточній версії рекомендовано: Wikimedia Commons.</a:t>
            </a:r>
          </a:p>
        </p:txBody>
      </p:sp>
      <p:pic>
        <p:nvPicPr>
          <p:cNvPr id="2050" name="Picture 2" descr="https://upload.wikimedia.org/wikipedia/commons/thumb/c/ce/Hans_Morgenthau_in_1965.jpg/330px-Hans_Morgenthau_in_1965.jpg?utm_source=uk.wikipedia.org&amp;utm_campaign=parser&amp;utm_content=thumbna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833" y="1791815"/>
            <a:ext cx="257175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s://upload.wikimedia.org/wikipedia/commons/thumb/c/ce/Hans_Morgenthau_in_1965.jpg/330px-Hans_Morgenthau_in_1965.jpg?utm_source=uk.wikipedia.org&amp;utm_campaign=parser&amp;utm_content=thumbna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614" y="1791814"/>
            <a:ext cx="257175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FF9128"/>
                </a:solidFill>
                <a:latin typeface="Aptos"/>
              </a:rPr>
              <a:t>1. ПОНЯТТЯ, ПРЕДМЕТ ТА СТАНОВЛЕННЯ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Перша світова війна змінює порядок денний науки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07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508760"/>
            <a:ext cx="274320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400" b="1" i="0">
                <a:solidFill>
                  <a:srgbClr val="FF9128"/>
                </a:solidFill>
                <a:latin typeface="Aptos"/>
              </a:rPr>
              <a:t>1914–1918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240280"/>
            <a:ext cx="649224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900" b="1" i="0">
                <a:solidFill>
                  <a:srgbClr val="181F2A"/>
                </a:solidFill>
                <a:latin typeface="Aptos"/>
              </a:rPr>
              <a:t>Масштаб війни поставив перед наукою питання, які вже не можна було залишити лише дипломатичній історії.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18120" y="1554480"/>
            <a:ext cx="3383280" cy="530352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91272" y="1709928"/>
            <a:ext cx="323697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ЧОМУ ВИНИКАЮТЬ ВІЙНИ?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818120" y="2267712"/>
            <a:ext cx="3383280" cy="530352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891272" y="2423160"/>
            <a:ext cx="323697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ЯК ЗБЕРЕГТИ МИР?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18120" y="2980944"/>
            <a:ext cx="3383280" cy="530352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891272" y="3136391"/>
            <a:ext cx="323697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ЧИ МОЖЛИВА КОЛЕКТИВНА БЕЗПЕКА?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818120" y="3694176"/>
            <a:ext cx="3383280" cy="530352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891272" y="3849624"/>
            <a:ext cx="323697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ЯКА РОЛЬ МІЖНАРОДНОГО ПРАВА?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657600"/>
            <a:ext cx="6400800" cy="1920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Війна і мир стають центральними проблемами нової дисципліни.</a:t>
            </a:r>
          </a:p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Зростає інтерес до міжнародних організацій і механізмів колективної безпеки.</a:t>
            </a:r>
          </a:p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Міжнародно-політичні дослідження поступово відокремлюються від історії та права.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216CEE"/>
                </a:solidFill>
                <a:latin typeface="Aptos"/>
              </a:rPr>
              <a:t>1. ПОНЯТТЯ, ПРЕДМЕТ ТА СТАНОВЛЕННЯ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1919: символічна точка інституціоналізації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08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08760"/>
            <a:ext cx="3657600" cy="4526280"/>
          </a:xfrm>
          <a:prstGeom prst="roundRect">
            <a:avLst/>
          </a:prstGeom>
          <a:solidFill>
            <a:srgbClr val="EDF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1828800"/>
            <a:ext cx="29260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3800" b="1" i="0">
                <a:solidFill>
                  <a:srgbClr val="216CEE"/>
                </a:solidFill>
                <a:latin typeface="Aptos"/>
              </a:rPr>
              <a:t>1919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743200"/>
            <a:ext cx="29260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100" b="1" i="0">
                <a:solidFill>
                  <a:srgbClr val="181F2A"/>
                </a:solidFill>
                <a:latin typeface="Aptos"/>
              </a:rPr>
              <a:t>АБЕРІСТВІТ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3337560"/>
            <a:ext cx="29260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700" b="1" i="0">
                <a:solidFill>
                  <a:srgbClr val="7B49E2"/>
                </a:solidFill>
                <a:latin typeface="Aptos"/>
              </a:rPr>
              <a:t>Woodrow Wilson Chair
of International Politics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" y="4389120"/>
            <a:ext cx="2926080" cy="640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00" b="1" i="0" dirty="0" err="1">
                <a:solidFill>
                  <a:srgbClr val="181F2A"/>
                </a:solidFill>
                <a:latin typeface="Aptos"/>
              </a:rPr>
              <a:t>Перший</a:t>
            </a:r>
            <a:r>
              <a:rPr sz="1600" b="1" i="0" dirty="0">
                <a:solidFill>
                  <a:srgbClr val="181F2A"/>
                </a:solidFill>
                <a:latin typeface="Aptos"/>
              </a:rPr>
              <a:t> </a:t>
            </a:r>
            <a:r>
              <a:rPr sz="1600" b="1" i="0" dirty="0" err="1">
                <a:solidFill>
                  <a:srgbClr val="181F2A"/>
                </a:solidFill>
                <a:latin typeface="Aptos"/>
              </a:rPr>
              <a:t>професор</a:t>
            </a:r>
            <a:r>
              <a:rPr sz="1600" b="1" i="0" dirty="0">
                <a:solidFill>
                  <a:srgbClr val="181F2A"/>
                </a:solidFill>
                <a:latin typeface="Aptos"/>
              </a:rPr>
              <a:t>:
</a:t>
            </a:r>
            <a:r>
              <a:rPr sz="1600" b="1" i="0" dirty="0" err="1">
                <a:solidFill>
                  <a:srgbClr val="181F2A"/>
                </a:solidFill>
                <a:latin typeface="Aptos"/>
              </a:rPr>
              <a:t>Альфред</a:t>
            </a:r>
            <a:r>
              <a:rPr sz="1600" b="1" i="0" dirty="0">
                <a:solidFill>
                  <a:srgbClr val="181F2A"/>
                </a:solidFill>
                <a:latin typeface="Aptos"/>
              </a:rPr>
              <a:t> </a:t>
            </a:r>
            <a:r>
              <a:rPr sz="1600" b="1" i="0" dirty="0" err="1">
                <a:solidFill>
                  <a:srgbClr val="181F2A"/>
                </a:solidFill>
                <a:latin typeface="Aptos"/>
              </a:rPr>
              <a:t>Циммерн</a:t>
            </a:r>
            <a:endParaRPr sz="1600" b="1" i="0" dirty="0">
              <a:solidFill>
                <a:srgbClr val="181F2A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54880" y="1645920"/>
            <a:ext cx="6492240" cy="1234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900" b="1" i="0" dirty="0" err="1">
                <a:solidFill>
                  <a:srgbClr val="181F2A"/>
                </a:solidFill>
                <a:latin typeface="Aptos"/>
              </a:rPr>
              <a:t>Аберіствітський</a:t>
            </a:r>
            <a:r>
              <a:rPr sz="1900" b="1" i="0" dirty="0">
                <a:solidFill>
                  <a:srgbClr val="181F2A"/>
                </a:solidFill>
                <a:latin typeface="Aptos"/>
              </a:rPr>
              <a:t> </a:t>
            </a:r>
            <a:r>
              <a:rPr sz="1900" b="1" i="0" dirty="0" err="1">
                <a:solidFill>
                  <a:srgbClr val="181F2A"/>
                </a:solidFill>
                <a:latin typeface="Aptos"/>
              </a:rPr>
              <a:t>університет</a:t>
            </a:r>
            <a:r>
              <a:rPr sz="1900" b="1" i="0" dirty="0">
                <a:solidFill>
                  <a:srgbClr val="181F2A"/>
                </a:solidFill>
                <a:latin typeface="Aptos"/>
              </a:rPr>
              <a:t> </a:t>
            </a:r>
            <a:r>
              <a:rPr sz="1900" b="1" i="0" dirty="0" err="1">
                <a:solidFill>
                  <a:srgbClr val="181F2A"/>
                </a:solidFill>
                <a:latin typeface="Aptos"/>
              </a:rPr>
              <a:t>називає</a:t>
            </a:r>
            <a:r>
              <a:rPr sz="1900" b="1" i="0" dirty="0">
                <a:solidFill>
                  <a:srgbClr val="181F2A"/>
                </a:solidFill>
                <a:latin typeface="Aptos"/>
              </a:rPr>
              <a:t> </a:t>
            </a:r>
            <a:r>
              <a:rPr sz="1900" b="1" i="0" dirty="0" err="1">
                <a:solidFill>
                  <a:srgbClr val="181F2A"/>
                </a:solidFill>
                <a:latin typeface="Aptos"/>
              </a:rPr>
              <a:t>свій</a:t>
            </a:r>
            <a:r>
              <a:rPr sz="1900" b="1" i="0" dirty="0">
                <a:solidFill>
                  <a:srgbClr val="181F2A"/>
                </a:solidFill>
                <a:latin typeface="Aptos"/>
              </a:rPr>
              <a:t> Department of International Politics </a:t>
            </a:r>
            <a:r>
              <a:rPr sz="1900" b="1" i="0" dirty="0" err="1">
                <a:solidFill>
                  <a:srgbClr val="181F2A"/>
                </a:solidFill>
                <a:latin typeface="Aptos"/>
              </a:rPr>
              <a:t>першим</a:t>
            </a:r>
            <a:r>
              <a:rPr sz="1900" b="1" i="0" dirty="0">
                <a:solidFill>
                  <a:srgbClr val="181F2A"/>
                </a:solidFill>
                <a:latin typeface="Aptos"/>
              </a:rPr>
              <a:t> у </a:t>
            </a:r>
            <a:r>
              <a:rPr sz="1900" b="1" i="0" dirty="0" err="1">
                <a:solidFill>
                  <a:srgbClr val="181F2A"/>
                </a:solidFill>
                <a:latin typeface="Aptos"/>
              </a:rPr>
              <a:t>світі</a:t>
            </a:r>
            <a:r>
              <a:rPr sz="1900" b="1" i="0" dirty="0">
                <a:solidFill>
                  <a:srgbClr val="181F2A"/>
                </a:solidFill>
                <a:latin typeface="Aptos"/>
              </a:rPr>
              <a:t>. У 1919 р. </a:t>
            </a:r>
            <a:r>
              <a:rPr sz="1900" b="1" i="0" dirty="0" err="1">
                <a:solidFill>
                  <a:srgbClr val="181F2A"/>
                </a:solidFill>
                <a:latin typeface="Aptos"/>
              </a:rPr>
              <a:t>його</a:t>
            </a:r>
            <a:r>
              <a:rPr sz="1900" b="1" i="0" dirty="0">
                <a:solidFill>
                  <a:srgbClr val="181F2A"/>
                </a:solidFill>
                <a:latin typeface="Aptos"/>
              </a:rPr>
              <a:t> </a:t>
            </a:r>
            <a:r>
              <a:rPr sz="1900" b="1" i="0" dirty="0" err="1">
                <a:solidFill>
                  <a:srgbClr val="181F2A"/>
                </a:solidFill>
                <a:latin typeface="Aptos"/>
              </a:rPr>
              <a:t>першим</a:t>
            </a:r>
            <a:r>
              <a:rPr sz="1900" b="1" i="0" dirty="0">
                <a:solidFill>
                  <a:srgbClr val="181F2A"/>
                </a:solidFill>
                <a:latin typeface="Aptos"/>
              </a:rPr>
              <a:t> Woodrow Wilson Professor </a:t>
            </a:r>
            <a:r>
              <a:rPr sz="1900" b="1" i="0" dirty="0" err="1">
                <a:solidFill>
                  <a:srgbClr val="181F2A"/>
                </a:solidFill>
                <a:latin typeface="Aptos"/>
              </a:rPr>
              <a:t>став</a:t>
            </a:r>
            <a:r>
              <a:rPr sz="1900" b="1" i="0" dirty="0">
                <a:solidFill>
                  <a:srgbClr val="181F2A"/>
                </a:solidFill>
                <a:latin typeface="Aptos"/>
              </a:rPr>
              <a:t> Alfred </a:t>
            </a:r>
            <a:r>
              <a:rPr sz="1900" b="1" i="0" dirty="0" err="1">
                <a:solidFill>
                  <a:srgbClr val="181F2A"/>
                </a:solidFill>
                <a:latin typeface="Aptos"/>
              </a:rPr>
              <a:t>Zimmern</a:t>
            </a:r>
            <a:r>
              <a:rPr sz="1900" b="1" i="0" dirty="0">
                <a:solidFill>
                  <a:srgbClr val="181F2A"/>
                </a:solidFill>
                <a:latin typeface="Aptos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54880" y="3154680"/>
            <a:ext cx="6217920" cy="2148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Це не означає, що дисципліна виникла «за один день».</a:t>
            </a:r>
          </a:p>
          <a:p>
            <a:pPr>
              <a:spcAft>
                <a:spcPts val="7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Подія символізує перехід від розпорошених досліджень до окремого академічного напряму.</a:t>
            </a:r>
          </a:p>
          <a:p>
            <a:pPr>
              <a:spcAft>
                <a:spcPts val="7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Початковий порядок денний був пов’язаний із миром, міжнародним правом, Лігою Націй і співробітництвом.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510528"/>
            <a:ext cx="10607040" cy="1554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i="0">
                <a:solidFill>
                  <a:srgbClr val="5C6776"/>
                </a:solidFill>
                <a:latin typeface="Aptos"/>
              </a:rPr>
              <a:t>Джерело: Aberystwyth University, Department of International Politics — Timeline of Events. 1919: заснування першого у світі департаменту; Alfred Zimmern — перший професор.</a:t>
            </a:r>
          </a:p>
        </p:txBody>
      </p:sp>
      <p:sp>
        <p:nvSpPr>
          <p:cNvPr id="15" name="AutoShape 2" descr="NPG x165225; Sir Alfred Eckhard Zimmern - Portrait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4" descr="NPG x165225; Sir Alfred Eckhard Zimmern - Portrait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28A773"/>
                </a:solidFill>
                <a:latin typeface="Aptos"/>
              </a:rPr>
              <a:t>1. ПОНЯТТЯ, ПРЕДМЕТ ТА СТАНОВЛЕННЯ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Рання дисципліна: державоцентрична модель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09</a:t>
            </a:r>
          </a:p>
        </p:txBody>
      </p:sp>
      <p:sp>
        <p:nvSpPr>
          <p:cNvPr id="7" name="Oval 6"/>
          <p:cNvSpPr/>
          <p:nvPr/>
        </p:nvSpPr>
        <p:spPr>
          <a:xfrm>
            <a:off x="3602736" y="3200400"/>
            <a:ext cx="822960" cy="822960"/>
          </a:xfrm>
          <a:prstGeom prst="ellipse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483864" y="4087368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дипломатія</a:t>
            </a:r>
          </a:p>
        </p:txBody>
      </p:sp>
      <p:sp>
        <p:nvSpPr>
          <p:cNvPr id="9" name="Oval 8"/>
          <p:cNvSpPr/>
          <p:nvPr/>
        </p:nvSpPr>
        <p:spPr>
          <a:xfrm>
            <a:off x="2944368" y="4391408"/>
            <a:ext cx="822960" cy="822960"/>
          </a:xfrm>
          <a:prstGeom prst="ellipse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825496" y="5278376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війна</a:t>
            </a:r>
          </a:p>
        </p:txBody>
      </p:sp>
      <p:sp>
        <p:nvSpPr>
          <p:cNvPr id="11" name="Oval 10"/>
          <p:cNvSpPr/>
          <p:nvPr/>
        </p:nvSpPr>
        <p:spPr>
          <a:xfrm>
            <a:off x="1627632" y="4391408"/>
            <a:ext cx="822960" cy="822960"/>
          </a:xfrm>
          <a:prstGeom prst="ellipse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508760" y="5278376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союзи</a:t>
            </a:r>
          </a:p>
        </p:txBody>
      </p:sp>
      <p:sp>
        <p:nvSpPr>
          <p:cNvPr id="13" name="Oval 12"/>
          <p:cNvSpPr/>
          <p:nvPr/>
        </p:nvSpPr>
        <p:spPr>
          <a:xfrm>
            <a:off x="969264" y="3200400"/>
            <a:ext cx="822960" cy="822960"/>
          </a:xfrm>
          <a:prstGeom prst="ellipse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50392" y="4087368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національний інтерес</a:t>
            </a:r>
          </a:p>
        </p:txBody>
      </p:sp>
      <p:sp>
        <p:nvSpPr>
          <p:cNvPr id="15" name="Oval 14"/>
          <p:cNvSpPr/>
          <p:nvPr/>
        </p:nvSpPr>
        <p:spPr>
          <a:xfrm>
            <a:off x="1627631" y="2009391"/>
            <a:ext cx="822960" cy="822960"/>
          </a:xfrm>
          <a:prstGeom prst="ellipse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508759" y="2896359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баланс сил</a:t>
            </a:r>
          </a:p>
        </p:txBody>
      </p:sp>
      <p:sp>
        <p:nvSpPr>
          <p:cNvPr id="17" name="Oval 16"/>
          <p:cNvSpPr/>
          <p:nvPr/>
        </p:nvSpPr>
        <p:spPr>
          <a:xfrm>
            <a:off x="2944368" y="2009391"/>
            <a:ext cx="822960" cy="822960"/>
          </a:xfrm>
          <a:prstGeom prst="ellipse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825496" y="2896359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безпека</a:t>
            </a:r>
          </a:p>
        </p:txBody>
      </p:sp>
      <p:sp>
        <p:nvSpPr>
          <p:cNvPr id="19" name="Oval 18"/>
          <p:cNvSpPr/>
          <p:nvPr/>
        </p:nvSpPr>
        <p:spPr>
          <a:xfrm>
            <a:off x="2130552" y="3044952"/>
            <a:ext cx="1133856" cy="1133856"/>
          </a:xfrm>
          <a:prstGeom prst="ellipse">
            <a:avLst/>
          </a:prstGeom>
          <a:solidFill>
            <a:srgbClr val="16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194560" y="3383280"/>
            <a:ext cx="100584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СВІТОВА
ПОЛІТИКА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66360" y="1600200"/>
            <a:ext cx="59436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100" b="1" i="0">
                <a:solidFill>
                  <a:srgbClr val="28A773"/>
                </a:solidFill>
                <a:latin typeface="Aptos"/>
              </a:rPr>
              <a:t>ДЕРЖАВА — ГОЛОВНИЙ АКТОР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66360" y="2286000"/>
            <a:ext cx="5760720" cy="2148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Суверенні держави розглядаються як основні одиниці міжнародної системи.</a:t>
            </a:r>
          </a:p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У центрі — війна і мир, дипломатія, національний інтерес, військова сила, союзи та баланс сил.</a:t>
            </a:r>
          </a:p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Міжнародна політика уявляється передусім як взаємодія урядів.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166360" y="4709160"/>
            <a:ext cx="5760720" cy="960120"/>
          </a:xfrm>
          <a:prstGeom prst="roundRect">
            <a:avLst/>
          </a:prstGeom>
          <a:solidFill>
            <a:srgbClr val="EB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394960" y="4937760"/>
            <a:ext cx="5303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181F2A"/>
                </a:solidFill>
                <a:latin typeface="Aptos"/>
              </a:rPr>
              <a:t>Цей підхід не зник: держава й сьогодні залишається центральним актором. Але сучасна світова політика значно ширша.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00B2D6"/>
                </a:solidFill>
                <a:latin typeface="Aptos"/>
              </a:rPr>
              <a:t>1. ПОНЯТТЯ, ПРЕДМЕТ ТА СТАНОВЛЕННЯ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Після 1945: міжнародне середовище ускладнюється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10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2103120"/>
            <a:ext cx="10241280" cy="45720"/>
          </a:xfrm>
          <a:prstGeom prst="rect">
            <a:avLst/>
          </a:prstGeom>
          <a:solidFill>
            <a:srgbClr val="E0E6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14400" y="1938528"/>
            <a:ext cx="365760" cy="365760"/>
          </a:xfrm>
          <a:prstGeom prst="ellipse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" y="1417320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i="0">
                <a:solidFill>
                  <a:srgbClr val="216CEE"/>
                </a:solidFill>
                <a:latin typeface="Aptos"/>
              </a:rPr>
              <a:t>1945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468880"/>
            <a:ext cx="23774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1" i="0">
                <a:solidFill>
                  <a:srgbClr val="181F2A"/>
                </a:solidFill>
                <a:latin typeface="Aptos"/>
              </a:rPr>
              <a:t>ООН</a:t>
            </a:r>
          </a:p>
        </p:txBody>
      </p:sp>
      <p:sp>
        <p:nvSpPr>
          <p:cNvPr id="11" name="Oval 10"/>
          <p:cNvSpPr/>
          <p:nvPr/>
        </p:nvSpPr>
        <p:spPr>
          <a:xfrm>
            <a:off x="3977639" y="1938528"/>
            <a:ext cx="365760" cy="365760"/>
          </a:xfrm>
          <a:prstGeom prst="ellipse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886200" y="1417320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i="0">
                <a:solidFill>
                  <a:srgbClr val="FF9128"/>
                </a:solidFill>
                <a:latin typeface="Aptos"/>
              </a:rPr>
              <a:t>1950–70-ті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86200" y="2468880"/>
            <a:ext cx="23774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1" i="0">
                <a:solidFill>
                  <a:srgbClr val="181F2A"/>
                </a:solidFill>
                <a:latin typeface="Aptos"/>
              </a:rPr>
              <a:t>деколонізація</a:t>
            </a:r>
          </a:p>
        </p:txBody>
      </p:sp>
      <p:sp>
        <p:nvSpPr>
          <p:cNvPr id="14" name="Oval 13"/>
          <p:cNvSpPr/>
          <p:nvPr/>
        </p:nvSpPr>
        <p:spPr>
          <a:xfrm>
            <a:off x="7040880" y="1938528"/>
            <a:ext cx="365760" cy="365760"/>
          </a:xfrm>
          <a:prstGeom prst="ellipse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949440" y="1417320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i="0">
                <a:solidFill>
                  <a:srgbClr val="7B49E2"/>
                </a:solidFill>
                <a:latin typeface="Aptos"/>
              </a:rPr>
              <a:t>1970-ті +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49440" y="2468880"/>
            <a:ext cx="23774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1" i="0">
                <a:solidFill>
                  <a:srgbClr val="181F2A"/>
                </a:solidFill>
                <a:latin typeface="Aptos"/>
              </a:rPr>
              <a:t>взаємозалежність</a:t>
            </a:r>
          </a:p>
        </p:txBody>
      </p:sp>
      <p:sp>
        <p:nvSpPr>
          <p:cNvPr id="17" name="Oval 16"/>
          <p:cNvSpPr/>
          <p:nvPr/>
        </p:nvSpPr>
        <p:spPr>
          <a:xfrm>
            <a:off x="10104120" y="1938528"/>
            <a:ext cx="365760" cy="365760"/>
          </a:xfrm>
          <a:prstGeom prst="ellipse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012680" y="1417320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i="0">
                <a:solidFill>
                  <a:srgbClr val="28A773"/>
                </a:solidFill>
                <a:latin typeface="Aptos"/>
              </a:rPr>
              <a:t>XXI ст.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12680" y="2468880"/>
            <a:ext cx="23774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1" i="0">
                <a:solidFill>
                  <a:srgbClr val="181F2A"/>
                </a:solidFill>
                <a:latin typeface="Aptos"/>
              </a:rPr>
              <a:t>мережеві актори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3337560"/>
            <a:ext cx="10149840" cy="2011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Створення глобальних і регіональних міжнародних організацій.</a:t>
            </a:r>
          </a:p>
          <a:p>
            <a:pPr>
              <a:spcAft>
                <a:spcPts val="7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Деколонізація та різке збільшення кількості суверенних держав.</a:t>
            </a:r>
          </a:p>
          <a:p>
            <a:pPr>
              <a:spcAft>
                <a:spcPts val="7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Поглиблення економічної, фінансової, технологічної та інформаційної взаємозалежності.</a:t>
            </a:r>
          </a:p>
          <a:p>
            <a:pPr>
              <a:spcAft>
                <a:spcPts val="7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Зростання ролі ТНК, НУО, експертних і транснаціональних мереж.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7B49E2"/>
                </a:solidFill>
                <a:latin typeface="Aptos"/>
              </a:rPr>
              <a:t>1. ПОНЯТТЯ, ПРЕДМЕТ ТА СТАНОВЛЕННЯ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Від «карти держав» до мережі акторів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11</a:t>
            </a:r>
          </a:p>
        </p:txBody>
      </p:sp>
      <p:sp>
        <p:nvSpPr>
          <p:cNvPr id="7" name="Oval 6"/>
          <p:cNvSpPr/>
          <p:nvPr/>
        </p:nvSpPr>
        <p:spPr>
          <a:xfrm>
            <a:off x="3931920" y="3246120"/>
            <a:ext cx="822960" cy="822960"/>
          </a:xfrm>
          <a:prstGeom prst="ellipse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813048" y="4133087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держави</a:t>
            </a:r>
          </a:p>
        </p:txBody>
      </p:sp>
      <p:sp>
        <p:nvSpPr>
          <p:cNvPr id="9" name="Oval 8"/>
          <p:cNvSpPr/>
          <p:nvPr/>
        </p:nvSpPr>
        <p:spPr>
          <a:xfrm>
            <a:off x="3200400" y="4462468"/>
            <a:ext cx="822960" cy="822960"/>
          </a:xfrm>
          <a:prstGeom prst="ellipse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081528" y="5349436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ООН / НАТО / ЄС</a:t>
            </a:r>
          </a:p>
        </p:txBody>
      </p:sp>
      <p:sp>
        <p:nvSpPr>
          <p:cNvPr id="11" name="Oval 10"/>
          <p:cNvSpPr/>
          <p:nvPr/>
        </p:nvSpPr>
        <p:spPr>
          <a:xfrm>
            <a:off x="1737360" y="4462468"/>
            <a:ext cx="822960" cy="822960"/>
          </a:xfrm>
          <a:prstGeom prst="ellipse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618488" y="5349436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ТНК</a:t>
            </a:r>
          </a:p>
        </p:txBody>
      </p:sp>
      <p:sp>
        <p:nvSpPr>
          <p:cNvPr id="13" name="Oval 12"/>
          <p:cNvSpPr/>
          <p:nvPr/>
        </p:nvSpPr>
        <p:spPr>
          <a:xfrm>
            <a:off x="1005839" y="3246120"/>
            <a:ext cx="822960" cy="822960"/>
          </a:xfrm>
          <a:prstGeom prst="ellipse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86967" y="4133087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НУО</a:t>
            </a:r>
          </a:p>
        </p:txBody>
      </p:sp>
      <p:sp>
        <p:nvSpPr>
          <p:cNvPr id="15" name="Oval 14"/>
          <p:cNvSpPr/>
          <p:nvPr/>
        </p:nvSpPr>
        <p:spPr>
          <a:xfrm>
            <a:off x="1737359" y="2029771"/>
            <a:ext cx="822960" cy="822960"/>
          </a:xfrm>
          <a:prstGeom prst="ellipse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618487" y="2916739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наука</a:t>
            </a:r>
          </a:p>
        </p:txBody>
      </p:sp>
      <p:sp>
        <p:nvSpPr>
          <p:cNvPr id="17" name="Oval 16"/>
          <p:cNvSpPr/>
          <p:nvPr/>
        </p:nvSpPr>
        <p:spPr>
          <a:xfrm>
            <a:off x="3200400" y="2029771"/>
            <a:ext cx="822960" cy="822960"/>
          </a:xfrm>
          <a:prstGeom prst="ellipse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081528" y="2916739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медіа</a:t>
            </a:r>
          </a:p>
        </p:txBody>
      </p:sp>
      <p:sp>
        <p:nvSpPr>
          <p:cNvPr id="19" name="Oval 18"/>
          <p:cNvSpPr/>
          <p:nvPr/>
        </p:nvSpPr>
        <p:spPr>
          <a:xfrm>
            <a:off x="2313432" y="3090672"/>
            <a:ext cx="1133856" cy="1133856"/>
          </a:xfrm>
          <a:prstGeom prst="ellipse">
            <a:avLst/>
          </a:prstGeom>
          <a:solidFill>
            <a:srgbClr val="16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377439" y="3429000"/>
            <a:ext cx="100584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СВІТОВА
ПОЛІТИКА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0" y="1600200"/>
            <a:ext cx="557784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>
                <a:solidFill>
                  <a:srgbClr val="7B49E2"/>
                </a:solidFill>
                <a:latin typeface="Aptos"/>
              </a:rPr>
              <a:t>Приклад: глобальна кліматична політика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0" y="2240280"/>
            <a:ext cx="5486400" cy="2560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держави ведуть переговори й беруть зобов’язання;</a:t>
            </a:r>
          </a:p>
          <a:p>
            <a:pPr>
              <a:spcAft>
                <a:spcPts val="7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міжнародні організації створюють майданчики та правила;</a:t>
            </a:r>
          </a:p>
          <a:p>
            <a:pPr>
              <a:spcAft>
                <a:spcPts val="7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науковці формують знання про ризики;</a:t>
            </a:r>
          </a:p>
          <a:p>
            <a:pPr>
              <a:spcAft>
                <a:spcPts val="7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корпорації впливають через технології та інвестиції;</a:t>
            </a:r>
          </a:p>
          <a:p>
            <a:pPr>
              <a:spcAft>
                <a:spcPts val="7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НУО та суспільні рухи формують порядок денний.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0" y="5074920"/>
            <a:ext cx="5486400" cy="658368"/>
          </a:xfrm>
          <a:prstGeom prst="roundRect">
            <a:avLst/>
          </a:prstGeom>
          <a:solidFill>
            <a:srgbClr val="F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715000" y="5266944"/>
            <a:ext cx="5029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50" b="1" i="0">
                <a:solidFill>
                  <a:srgbClr val="181F2A"/>
                </a:solidFill>
                <a:latin typeface="Aptos"/>
              </a:rPr>
              <a:t>Світова політика розширює державоцентричну перспективу, але не заперечує роль держави.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FF9128"/>
                </a:solidFill>
                <a:latin typeface="Aptos"/>
              </a:rPr>
              <a:t>2. КЛЮЧОВІ ПОНЯТТЯ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Три поняття — три дослідницькі фокуси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600200"/>
            <a:ext cx="3429000" cy="3246120"/>
          </a:xfrm>
          <a:prstGeom prst="roundRect">
            <a:avLst/>
          </a:prstGeom>
          <a:solidFill>
            <a:srgbClr val="EDF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1874519"/>
            <a:ext cx="306324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216CEE"/>
                </a:solidFill>
                <a:latin typeface="Aptos"/>
              </a:rPr>
              <a:t>МІЖНАРОДНІ
ВІДНОСИНИ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880360"/>
            <a:ext cx="2880360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00" b="0" i="0">
                <a:solidFill>
                  <a:srgbClr val="181F2A"/>
                </a:solidFill>
                <a:latin typeface="Aptos"/>
              </a:rPr>
              <a:t>усі різновиди транскордонних взаємодій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60" y="1600200"/>
            <a:ext cx="3429000" cy="3246120"/>
          </a:xfrm>
          <a:prstGeom prst="roundRect">
            <a:avLst/>
          </a:prstGeom>
          <a:solidFill>
            <a:srgbClr val="F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63440" y="1874519"/>
            <a:ext cx="306324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7B49E2"/>
                </a:solidFill>
                <a:latin typeface="Aptos"/>
              </a:rPr>
              <a:t>СВІТОВА
ПОЛІТИКА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0" y="2880360"/>
            <a:ext cx="2880360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00" b="0" i="0">
                <a:solidFill>
                  <a:srgbClr val="181F2A"/>
                </a:solidFill>
                <a:latin typeface="Aptos"/>
              </a:rPr>
              <a:t>політичний вимір глобальних і транснаціональних процесів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75320" y="1600200"/>
            <a:ext cx="3429000" cy="3246120"/>
          </a:xfrm>
          <a:prstGeom prst="roundRect">
            <a:avLst/>
          </a:prstGeom>
          <a:solidFill>
            <a:srgbClr val="FFF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58200" y="1874519"/>
            <a:ext cx="306324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FF9128"/>
                </a:solidFill>
                <a:latin typeface="Aptos"/>
              </a:rPr>
              <a:t>ЗОВНІШНЯ
ПОЛІТИКА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49640" y="2880360"/>
            <a:ext cx="2880360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00" b="0" i="0">
                <a:solidFill>
                  <a:srgbClr val="181F2A"/>
                </a:solidFill>
                <a:latin typeface="Aptos"/>
              </a:rPr>
              <a:t>цілеспрямована діяльність конкретної держави назовні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257800"/>
            <a:ext cx="10241280" cy="594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00" b="1" i="0">
                <a:solidFill>
                  <a:srgbClr val="181F2A"/>
                </a:solidFill>
                <a:latin typeface="Aptos"/>
              </a:rPr>
              <a:t>ВАЖЛИВО: у різних наукових традиціях межі понять можуть визначатися по-різному. Тому не варто будувати між ними надто жорстку універсальну ієрархію.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216CEE"/>
                </a:solidFill>
                <a:latin typeface="Aptos"/>
              </a:rPr>
              <a:t>2. КЛЮЧОВІ ПОНЯТТЯ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Міжнародні відносини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13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08760"/>
            <a:ext cx="2560320" cy="530352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58952" y="1664207"/>
            <a:ext cx="2414015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ПОЛІТИЧНІ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221991"/>
            <a:ext cx="2560320" cy="530352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58952" y="2377439"/>
            <a:ext cx="2414015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ЕКОНОМІЧНІ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935224"/>
            <a:ext cx="2560320" cy="530352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58952" y="3090672"/>
            <a:ext cx="2414015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ВІЙСЬКОВІ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648456"/>
            <a:ext cx="2560320" cy="530352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58952" y="3803904"/>
            <a:ext cx="2414015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ПРАВОВІ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4361688"/>
            <a:ext cx="2560320" cy="530352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58952" y="4517136"/>
            <a:ext cx="2414015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КУЛЬТУРНІ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5074920"/>
            <a:ext cx="2560320" cy="530352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58952" y="5230368"/>
            <a:ext cx="2414015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ГУМАНІТАРНІ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57600" y="1600200"/>
            <a:ext cx="7315200" cy="640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>
                <a:solidFill>
                  <a:srgbClr val="181F2A"/>
                </a:solidFill>
                <a:latin typeface="Aptos"/>
              </a:rPr>
              <a:t>Міжнародні відносини охоплюють різноманітні взаємодії, що виходять за межі окремих держав.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0" y="2514600"/>
            <a:ext cx="7132320" cy="2377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Учасниками можуть бути держави, міжнародні організації, компанії, НУО, університети, суспільні рухи та інші транснаціональні суб’єкти.</a:t>
            </a:r>
          </a:p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Не кожна міжнародна взаємодія безпосередньо є політичною.</a:t>
            </a:r>
          </a:p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Економічна, культурна чи наукова взаємодія може політизуватися, якщо стає інструментом впливу.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657600" y="5074920"/>
            <a:ext cx="7132320" cy="658368"/>
          </a:xfrm>
          <a:prstGeom prst="roundRect">
            <a:avLst/>
          </a:prstGeom>
          <a:solidFill>
            <a:srgbClr val="EDF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886200" y="5248656"/>
            <a:ext cx="66751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1" i="0">
                <a:solidFill>
                  <a:srgbClr val="181F2A"/>
                </a:solidFill>
                <a:latin typeface="Aptos"/>
              </a:rPr>
              <a:t>Приклад: міжнародна торгівля сама по собі — міжнародні відносини; санкційна торгівельна політика — вже інструмент політичного впливу.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7B49E2"/>
                </a:solidFill>
                <a:latin typeface="Aptos"/>
              </a:rPr>
              <a:t>2. КЛЮЧОВІ ПОНЯТТЯ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Світова політика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08760"/>
            <a:ext cx="107899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100" b="1" i="0">
                <a:solidFill>
                  <a:srgbClr val="7B49E2"/>
                </a:solidFill>
                <a:latin typeface="Aptos"/>
              </a:rPr>
              <a:t>ФОКУС — ПОЛІТИЧНИЙ ВИМІР ГЛОБАЛЬНИХ ПРОЦЕСІВ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331720"/>
            <a:ext cx="3337560" cy="777240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68680" y="2560320"/>
            <a:ext cx="315468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ВЛАДА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59" y="2331720"/>
            <a:ext cx="3337560" cy="777240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71999" y="2560320"/>
            <a:ext cx="315468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ІНТЕРЕС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83879" y="2331720"/>
            <a:ext cx="3337560" cy="777240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75319" y="2560320"/>
            <a:ext cx="315468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ВПЛИВ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3337560" cy="777240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3657600"/>
            <a:ext cx="315468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КОНФЛІКТ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480559" y="3429000"/>
            <a:ext cx="3337560" cy="777240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571999" y="3657600"/>
            <a:ext cx="315468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СПІВПРАЦЯ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83879" y="3429000"/>
            <a:ext cx="3337560" cy="777240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75319" y="3657600"/>
            <a:ext cx="315468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ПРАВИЛА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4800600"/>
            <a:ext cx="1024128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700" b="1" i="0">
                <a:solidFill>
                  <a:srgbClr val="181F2A"/>
                </a:solidFill>
                <a:latin typeface="Aptos"/>
              </a:rPr>
              <a:t>Світова політика досліджує, як державні й недержавні актори використовують ресурси, формують коаліції, встановлюють правила та впливають на структуру світового порядку.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FF9128"/>
                </a:solidFill>
                <a:latin typeface="Aptos"/>
              </a:rPr>
              <a:t>2. КЛЮЧОВІ ПОНЯТТЯ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Зовнішня політика держави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08760"/>
            <a:ext cx="107899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100" b="1" i="0">
                <a:solidFill>
                  <a:srgbClr val="FF9128"/>
                </a:solidFill>
                <a:latin typeface="Aptos"/>
              </a:rPr>
              <a:t>КОНКРЕТНА ДЕРЖАВА → ЗОВНІШНЄ СЕРЕДОВИЩЕ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194560"/>
            <a:ext cx="3383280" cy="2468880"/>
          </a:xfrm>
          <a:prstGeom prst="roundRect">
            <a:avLst/>
          </a:prstGeom>
          <a:solidFill>
            <a:srgbClr val="FFF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60120" y="2487168"/>
            <a:ext cx="292608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800" b="1" i="0">
                <a:solidFill>
                  <a:srgbClr val="FF9128"/>
                </a:solidFill>
                <a:latin typeface="Aptos"/>
              </a:rPr>
              <a:t>ОСНОВА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2971800"/>
            <a:ext cx="2743200" cy="1143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національні інтереси</a:t>
            </a:r>
          </a:p>
          <a:p>
            <a:pPr>
              <a:spcAft>
                <a:spcPts val="7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стратегічні цілі</a:t>
            </a:r>
          </a:p>
          <a:p>
            <a:pPr>
              <a:spcAft>
                <a:spcPts val="7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ресурси та можливості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07408" y="2194560"/>
            <a:ext cx="3383280" cy="2468880"/>
          </a:xfrm>
          <a:prstGeom prst="roundRect">
            <a:avLst/>
          </a:prstGeom>
          <a:solidFill>
            <a:srgbClr val="EDF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36008" y="2487168"/>
            <a:ext cx="292608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800" b="1" i="0">
                <a:solidFill>
                  <a:srgbClr val="216CEE"/>
                </a:solidFill>
                <a:latin typeface="Aptos"/>
              </a:rPr>
              <a:t>ІНСТРУМЕНТИ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27448" y="2971800"/>
            <a:ext cx="2743200" cy="1143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дипломатія</a:t>
            </a:r>
          </a:p>
          <a:p>
            <a:pPr>
              <a:spcAft>
                <a:spcPts val="7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економічні заходи</a:t>
            </a:r>
          </a:p>
          <a:p>
            <a:pPr>
              <a:spcAft>
                <a:spcPts val="7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військові засоби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83296" y="2194560"/>
            <a:ext cx="3383280" cy="2468880"/>
          </a:xfrm>
          <a:prstGeom prst="roundRect">
            <a:avLst/>
          </a:prstGeom>
          <a:solidFill>
            <a:srgbClr val="F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11896" y="2487168"/>
            <a:ext cx="292608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800" b="1" i="0">
                <a:solidFill>
                  <a:srgbClr val="7B49E2"/>
                </a:solidFill>
                <a:latin typeface="Aptos"/>
              </a:rPr>
              <a:t>ДОДАТКОВО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3336" y="2971800"/>
            <a:ext cx="2743200" cy="1143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міжнародне право</a:t>
            </a:r>
          </a:p>
          <a:p>
            <a:pPr>
              <a:spcAft>
                <a:spcPts val="7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інформаційна політика</a:t>
            </a:r>
          </a:p>
          <a:p>
            <a:pPr>
              <a:spcAft>
                <a:spcPts val="7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публічна дипломатія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5212080"/>
            <a:ext cx="1005840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700" b="1" i="0">
                <a:solidFill>
                  <a:srgbClr val="181F2A"/>
                </a:solidFill>
                <a:latin typeface="Aptos"/>
              </a:rPr>
              <a:t>Зовнішня політика — це поведінка окремого державного актора; світова політика — ширша система політичних взаємодій.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28A773"/>
                </a:solidFill>
                <a:latin typeface="Aptos"/>
              </a:rPr>
              <a:t>2. КЛЮЧОВІ ПОНЯТТЯ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Одна подія — три перспективи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16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554480"/>
            <a:ext cx="457200" cy="384048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50392" y="1655064"/>
            <a:ext cx="310896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3040" y="1536192"/>
            <a:ext cx="66751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i="0">
                <a:solidFill>
                  <a:srgbClr val="181F2A"/>
                </a:solidFill>
                <a:latin typeface="Aptos"/>
              </a:rPr>
              <a:t>Держава вирішує вступити до міжнародної організації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549640" y="1536192"/>
            <a:ext cx="2651760" cy="594360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68512" y="1709928"/>
            <a:ext cx="242316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ЗОВНІШНЯ ПОЛІТИКА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2971800"/>
            <a:ext cx="457200" cy="384048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50392" y="3072384"/>
            <a:ext cx="310896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2953512"/>
            <a:ext cx="66751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i="0">
                <a:solidFill>
                  <a:srgbClr val="181F2A"/>
                </a:solidFill>
                <a:latin typeface="Aptos"/>
              </a:rPr>
              <a:t>Держави-члени взаємодіють усередині організації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549640" y="2953512"/>
            <a:ext cx="2651760" cy="594360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668512" y="3127248"/>
            <a:ext cx="242316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МІЖНАРОДНІ ВІДНОСИНИ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389120"/>
            <a:ext cx="457200" cy="384048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50392" y="4489704"/>
            <a:ext cx="310896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4370832"/>
            <a:ext cx="66751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i="0">
                <a:solidFill>
                  <a:srgbClr val="181F2A"/>
                </a:solidFill>
                <a:latin typeface="Aptos"/>
              </a:rPr>
              <a:t>Організація впливає на правила, владу та світовий порядок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549640" y="4370832"/>
            <a:ext cx="2651760" cy="594360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668512" y="4544568"/>
            <a:ext cx="242316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СВІТОВА ПОЛІТИКА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7280" y="5760720"/>
            <a:ext cx="996696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00" b="1" i="0">
                <a:solidFill>
                  <a:srgbClr val="181F2A"/>
                </a:solidFill>
                <a:latin typeface="Aptos"/>
              </a:rPr>
              <a:t>Висновок: одна й та сама подія може бути об’єктом різних дисциплінарних перспектив — залежно від поставленого питання.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E7498B"/>
                </a:solidFill>
                <a:latin typeface="Aptos"/>
              </a:rPr>
              <a:t>3. ТЕОРЕТИЧНІ ШКОЛИ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Теорія — це аналітична «оптика»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300" b="1" i="0">
                <a:solidFill>
                  <a:srgbClr val="E7498B"/>
                </a:solidFill>
                <a:latin typeface="Aptos"/>
              </a:rPr>
              <a:t>ЖОДНА ТЕОРІЯ НЕ ПОЯСНЮЄ ВСЕ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240280"/>
            <a:ext cx="5074920" cy="1051560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60120" y="2404872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  <a:latin typeface="Aptos"/>
              </a:rPr>
              <a:t>РЕАЛІЗМ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63240" y="2423160"/>
            <a:ext cx="25146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400" b="0" i="0">
                <a:solidFill>
                  <a:srgbClr val="FFFFFF"/>
                </a:solidFill>
                <a:latin typeface="Aptos"/>
              </a:rPr>
              <a:t>сила • безпека • інтерес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2240280"/>
            <a:ext cx="5074920" cy="1051560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46520" y="2404872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  <a:latin typeface="Aptos"/>
              </a:rPr>
              <a:t>ЛІБЕРАЛІЗМ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49640" y="2423160"/>
            <a:ext cx="25146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400" b="0" i="0">
                <a:solidFill>
                  <a:srgbClr val="FFFFFF"/>
                </a:solidFill>
                <a:latin typeface="Aptos"/>
              </a:rPr>
              <a:t>інститути • співробітництво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657600"/>
            <a:ext cx="5074920" cy="1051560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60120" y="3822191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  <a:latin typeface="Aptos"/>
              </a:rPr>
              <a:t>КОНСТРУКТИВІЗМ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63240" y="3840480"/>
            <a:ext cx="25146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400" b="0" i="0">
                <a:solidFill>
                  <a:srgbClr val="FFFFFF"/>
                </a:solidFill>
                <a:latin typeface="Aptos"/>
              </a:rPr>
              <a:t>норми • ідентичності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63640" y="3657600"/>
            <a:ext cx="5074920" cy="1051560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46520" y="3822191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  <a:latin typeface="Aptos"/>
              </a:rPr>
              <a:t>СВІТ-СИСТЕМНИЙ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49640" y="3840480"/>
            <a:ext cx="25146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400" b="0" i="0">
                <a:solidFill>
                  <a:srgbClr val="FFFFFF"/>
                </a:solidFill>
                <a:latin typeface="Aptos"/>
              </a:rPr>
              <a:t>нерівність • залежність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1560" y="5349240"/>
            <a:ext cx="1005840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800" b="1" i="0">
                <a:solidFill>
                  <a:srgbClr val="181F2A"/>
                </a:solidFill>
                <a:latin typeface="Aptos"/>
              </a:rPr>
              <a:t>Теорія визначає, які факти ми помічаємо, які причинні зв’язки шукаємо і які питання ставимо.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216CEE"/>
                </a:solidFill>
                <a:latin typeface="Aptos"/>
              </a:rPr>
              <a:t>3. ТЕОРЕТИЧНІ ШКОЛИ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Реалізм: сила, інтерес, безпека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18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508760"/>
            <a:ext cx="3154680" cy="4526280"/>
          </a:xfrm>
          <a:prstGeom prst="roundRect">
            <a:avLst/>
          </a:prstGeom>
          <a:solidFill>
            <a:srgbClr val="F1F3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667865" y="2011680"/>
            <a:ext cx="1135684" cy="1135684"/>
          </a:xfrm>
          <a:prstGeom prst="ellipse">
            <a:avLst/>
          </a:prstGeom>
          <a:solidFill>
            <a:srgbClr val="ADB4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Arc 8"/>
          <p:cNvSpPr/>
          <p:nvPr/>
        </p:nvSpPr>
        <p:spPr>
          <a:xfrm>
            <a:off x="1163116" y="2926080"/>
            <a:ext cx="2145182" cy="2560320"/>
          </a:xfrm>
          <a:prstGeom prst="arc">
            <a:avLst/>
          </a:prstGeom>
          <a:solidFill>
            <a:srgbClr val="97A0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8368" y="5440679"/>
            <a:ext cx="3154680" cy="594360"/>
          </a:xfrm>
          <a:prstGeom prst="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68096" y="5641848"/>
            <a:ext cx="2935224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ГАНС МОРГЕНТАУ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60520" y="1645920"/>
            <a:ext cx="681228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Суверенна держава — центральний актор.</a:t>
            </a:r>
          </a:p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Міжнародне середовище конкурентне; безпека не гарантована.</a:t>
            </a:r>
          </a:p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Ключові категорії: національний інтерес, сила, виживання, баланс сил.</a:t>
            </a:r>
          </a:p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Політика передбачає постійну оцінку можливостей і намірів інших держав.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160520" y="4800600"/>
            <a:ext cx="6812280" cy="960120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343400" y="4828032"/>
            <a:ext cx="3200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000" b="1" i="0">
                <a:solidFill>
                  <a:srgbClr val="FFCA28"/>
                </a:solidFill>
                <a:latin typeface="Aptos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27448" y="4965192"/>
            <a:ext cx="6035040" cy="3931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0" i="1">
                <a:solidFill>
                  <a:srgbClr val="FFFFFF"/>
                </a:solidFill>
                <a:latin typeface="Aptos"/>
              </a:rPr>
              <a:t>International politics, like all politics, is a struggle for power.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27448" y="5486400"/>
            <a:ext cx="6035040" cy="1463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800" b="1" i="0">
                <a:solidFill>
                  <a:srgbClr val="FFCA28"/>
                </a:solidFill>
                <a:latin typeface="Aptos"/>
              </a:rPr>
              <a:t>Hans J. Morgenthau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510528"/>
            <a:ext cx="10607040" cy="1554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i="0">
                <a:solidFill>
                  <a:srgbClr val="5C6776"/>
                </a:solidFill>
                <a:latin typeface="Aptos"/>
              </a:rPr>
              <a:t>Джерело: Hans J. Morgenthau, Politics Among Nations (1948).</a:t>
            </a:r>
          </a:p>
        </p:txBody>
      </p:sp>
      <p:sp>
        <p:nvSpPr>
          <p:cNvPr id="18" name="AutoShape 2" descr="NPG x165225; Sir Alfred Eckhard Zimmern - Portrait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AutoShape 4" descr="NPG x165225; Sir Alfred Eckhard Zimmern - Portrait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2" name="Picture 6" descr="https://upload.wikimedia.org/wikipedia/commons/thumb/c/ce/Hans_Morgenthau_in_1965.jpg/330px-Hans_Morgenthau_in_1965.jpg?utm_source=uk.wikipedia.org&amp;utm_campaign=parser&amp;utm_content=thumbna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832" y="1782763"/>
            <a:ext cx="257175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00B2D6"/>
                </a:solidFill>
                <a:latin typeface="Aptos"/>
              </a:rPr>
              <a:t>3. ТЕОРЕТИЧНІ ШКОЛИ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Неореалізм: структура міжнародної системи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19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508760"/>
            <a:ext cx="3154680" cy="4526280"/>
          </a:xfrm>
          <a:prstGeom prst="roundRect">
            <a:avLst/>
          </a:prstGeom>
          <a:solidFill>
            <a:srgbClr val="F1F3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667865" y="2011680"/>
            <a:ext cx="1135684" cy="1135684"/>
          </a:xfrm>
          <a:prstGeom prst="ellipse">
            <a:avLst/>
          </a:prstGeom>
          <a:solidFill>
            <a:srgbClr val="ADB4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Arc 8"/>
          <p:cNvSpPr/>
          <p:nvPr/>
        </p:nvSpPr>
        <p:spPr>
          <a:xfrm>
            <a:off x="1163116" y="2926080"/>
            <a:ext cx="2145182" cy="2560320"/>
          </a:xfrm>
          <a:prstGeom prst="arc">
            <a:avLst/>
          </a:prstGeom>
          <a:solidFill>
            <a:srgbClr val="97A0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8368" y="5440679"/>
            <a:ext cx="3154680" cy="594360"/>
          </a:xfrm>
          <a:prstGeom prst="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68096" y="5641848"/>
            <a:ext cx="2935224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КЕННЕТ ВОЛТЦ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60520" y="1645920"/>
            <a:ext cx="68122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200" b="1" i="0">
                <a:solidFill>
                  <a:srgbClr val="00B2D6"/>
                </a:solidFill>
                <a:latin typeface="Aptos"/>
              </a:rPr>
              <a:t>АНАРХІЯ ≠ ХАОС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60520" y="2148840"/>
            <a:ext cx="6583680" cy="594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800" b="1" i="0">
                <a:solidFill>
                  <a:srgbClr val="181F2A"/>
                </a:solidFill>
                <a:latin typeface="Aptos"/>
              </a:rPr>
              <a:t>Анархія означає відсутність центральної влади над суверенними державами.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60520" y="2926080"/>
            <a:ext cx="6583680" cy="2011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Держави не можуть бути впевнені, що інші гарантують їхню безпеку.</a:t>
            </a:r>
          </a:p>
          <a:p>
            <a:pPr>
              <a:spcAft>
                <a:spcPts val="7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Звідси логіка self-help — опора передусім на власні можливості.</a:t>
            </a:r>
          </a:p>
          <a:p>
            <a:pPr>
              <a:spcAft>
                <a:spcPts val="7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Поведінка держав значною мірою визначається структурою системи та розподілом матеріальних можливостей.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160520" y="5166360"/>
            <a:ext cx="6629400" cy="594360"/>
          </a:xfrm>
          <a:prstGeom prst="roundRect">
            <a:avLst/>
          </a:prstGeom>
          <a:solidFill>
            <a:srgbClr val="EDF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389120" y="5349240"/>
            <a:ext cx="61722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1" i="0">
                <a:solidFill>
                  <a:srgbClr val="181F2A"/>
                </a:solidFill>
                <a:latin typeface="Aptos"/>
              </a:rPr>
              <a:t>Ключова праця: Theory of International Politics (1979).</a:t>
            </a:r>
          </a:p>
        </p:txBody>
      </p:sp>
      <p:pic>
        <p:nvPicPr>
          <p:cNvPr id="5122" name="Picture 2" descr="Кеннет Волтц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20" y="1539240"/>
            <a:ext cx="2857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28A773"/>
                </a:solidFill>
                <a:latin typeface="Aptos"/>
              </a:rPr>
              <a:t>3. ТЕОРЕТИЧНІ ШКОЛИ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Лібералізм: чому співробітництво можливе?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20</a:t>
            </a:r>
          </a:p>
        </p:txBody>
      </p:sp>
      <p:sp>
        <p:nvSpPr>
          <p:cNvPr id="7" name="Oval 6"/>
          <p:cNvSpPr/>
          <p:nvPr/>
        </p:nvSpPr>
        <p:spPr>
          <a:xfrm>
            <a:off x="3856939" y="3200400"/>
            <a:ext cx="822960" cy="822960"/>
          </a:xfrm>
          <a:prstGeom prst="ellipse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738067" y="4087368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інститути</a:t>
            </a:r>
          </a:p>
        </p:txBody>
      </p:sp>
      <p:sp>
        <p:nvSpPr>
          <p:cNvPr id="9" name="Oval 8"/>
          <p:cNvSpPr/>
          <p:nvPr/>
        </p:nvSpPr>
        <p:spPr>
          <a:xfrm>
            <a:off x="3140049" y="4416748"/>
            <a:ext cx="822960" cy="822960"/>
          </a:xfrm>
          <a:prstGeom prst="ellipse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021177" y="5303716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право</a:t>
            </a:r>
          </a:p>
        </p:txBody>
      </p:sp>
      <p:sp>
        <p:nvSpPr>
          <p:cNvPr id="11" name="Oval 10"/>
          <p:cNvSpPr/>
          <p:nvPr/>
        </p:nvSpPr>
        <p:spPr>
          <a:xfrm>
            <a:off x="1706270" y="4416748"/>
            <a:ext cx="822960" cy="822960"/>
          </a:xfrm>
          <a:prstGeom prst="ellipse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587398" y="5303716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торгівля</a:t>
            </a:r>
          </a:p>
        </p:txBody>
      </p:sp>
      <p:sp>
        <p:nvSpPr>
          <p:cNvPr id="13" name="Oval 12"/>
          <p:cNvSpPr/>
          <p:nvPr/>
        </p:nvSpPr>
        <p:spPr>
          <a:xfrm>
            <a:off x="989380" y="3200400"/>
            <a:ext cx="822960" cy="822960"/>
          </a:xfrm>
          <a:prstGeom prst="ellipse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70508" y="4087368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демократія</a:t>
            </a:r>
          </a:p>
        </p:txBody>
      </p:sp>
      <p:sp>
        <p:nvSpPr>
          <p:cNvPr id="15" name="Oval 14"/>
          <p:cNvSpPr/>
          <p:nvPr/>
        </p:nvSpPr>
        <p:spPr>
          <a:xfrm>
            <a:off x="1706270" y="1984051"/>
            <a:ext cx="822960" cy="822960"/>
          </a:xfrm>
          <a:prstGeom prst="ellipse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587398" y="2871019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інформація</a:t>
            </a:r>
          </a:p>
        </p:txBody>
      </p:sp>
      <p:sp>
        <p:nvSpPr>
          <p:cNvPr id="17" name="Oval 16"/>
          <p:cNvSpPr/>
          <p:nvPr/>
        </p:nvSpPr>
        <p:spPr>
          <a:xfrm>
            <a:off x="3140049" y="1984051"/>
            <a:ext cx="822960" cy="822960"/>
          </a:xfrm>
          <a:prstGeom prst="ellipse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021177" y="2871019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взаємозалежність</a:t>
            </a:r>
          </a:p>
        </p:txBody>
      </p:sp>
      <p:sp>
        <p:nvSpPr>
          <p:cNvPr id="19" name="Oval 18"/>
          <p:cNvSpPr/>
          <p:nvPr/>
        </p:nvSpPr>
        <p:spPr>
          <a:xfrm>
            <a:off x="2267712" y="3044952"/>
            <a:ext cx="1133856" cy="1133856"/>
          </a:xfrm>
          <a:prstGeom prst="ellipse">
            <a:avLst/>
          </a:prstGeom>
          <a:solidFill>
            <a:srgbClr val="16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331720" y="3383280"/>
            <a:ext cx="100584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СВІТОВА
ПОЛІТИКА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94960" y="1645920"/>
            <a:ext cx="5577840" cy="3474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Конфлікт не є єдиною можливою логікою міжнародних відносин.</a:t>
            </a:r>
          </a:p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Інститути зменшують невизначеність, створюють правила та полегшують координацію.</a:t>
            </a:r>
          </a:p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Економічна взаємозалежність може підвищувати ціну конфлікту.</a:t>
            </a:r>
          </a:p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Внутрішні політичні характеристики держав впливають на їхню зовнішню поведінку.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394960" y="5349240"/>
            <a:ext cx="5577840" cy="502920"/>
          </a:xfrm>
          <a:prstGeom prst="roundRect">
            <a:avLst/>
          </a:prstGeom>
          <a:solidFill>
            <a:srgbClr val="EB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623560" y="5486400"/>
            <a:ext cx="512064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50" b="1" i="0">
                <a:solidFill>
                  <a:srgbClr val="181F2A"/>
                </a:solidFill>
                <a:latin typeface="Aptos"/>
              </a:rPr>
              <a:t>Ключове питання: за яких умов державам вигідніше співпрацювати, ніж конфліктувати?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FF9128"/>
                </a:solidFill>
                <a:latin typeface="Aptos"/>
              </a:rPr>
              <a:t>3. ТЕОРЕТИЧНІ ШКОЛИ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Кеохейн і Най: складна взаємозалежність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21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498877" y="2720340"/>
            <a:ext cx="3154680" cy="4526280"/>
          </a:xfrm>
          <a:prstGeom prst="roundRect">
            <a:avLst/>
          </a:prstGeom>
          <a:solidFill>
            <a:srgbClr val="F1F3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667865" y="2011680"/>
            <a:ext cx="1135684" cy="1135684"/>
          </a:xfrm>
          <a:prstGeom prst="ellipse">
            <a:avLst/>
          </a:prstGeom>
          <a:solidFill>
            <a:srgbClr val="ADB4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Arc 8"/>
          <p:cNvSpPr/>
          <p:nvPr/>
        </p:nvSpPr>
        <p:spPr>
          <a:xfrm>
            <a:off x="1163116" y="2926080"/>
            <a:ext cx="2145182" cy="2560320"/>
          </a:xfrm>
          <a:prstGeom prst="arc">
            <a:avLst/>
          </a:prstGeom>
          <a:solidFill>
            <a:srgbClr val="97A0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8368" y="5440679"/>
            <a:ext cx="3154680" cy="594360"/>
          </a:xfrm>
          <a:prstGeom prst="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68096" y="5641848"/>
            <a:ext cx="2935224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РОБЕРТ КЕОХЕЙН • ДЖОЗЕФ НАЙ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60520" y="1600200"/>
            <a:ext cx="6812280" cy="3383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Між суспільствами існують множинні канали зв’язку — міждержавні, трансурядові та транснаціональні.</a:t>
            </a:r>
          </a:p>
          <a:p>
            <a:pPr>
              <a:spcAft>
                <a:spcPts val="7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Не всі проблеми підпорядковуються сталій ієрархії «високої» та «низької» політики.</a:t>
            </a:r>
          </a:p>
          <a:p>
            <a:pPr>
              <a:spcAft>
                <a:spcPts val="7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Військова сила не в кожній сфері є найефективнішим інструментом.</a:t>
            </a:r>
          </a:p>
          <a:p>
            <a:pPr>
              <a:spcAft>
                <a:spcPts val="7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Взаємозалежність може бути асиметричною — і сама ставати джерелом впливу.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160520" y="5166360"/>
            <a:ext cx="6812280" cy="594360"/>
          </a:xfrm>
          <a:prstGeom prst="roundRect">
            <a:avLst/>
          </a:prstGeom>
          <a:solidFill>
            <a:srgbClr val="FFF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389120" y="5349240"/>
            <a:ext cx="635508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1" i="0">
                <a:solidFill>
                  <a:srgbClr val="181F2A"/>
                </a:solidFill>
                <a:latin typeface="Aptos"/>
              </a:rPr>
              <a:t>Ключова праця: Power and Interdependence (1977).</a:t>
            </a:r>
          </a:p>
        </p:txBody>
      </p:sp>
      <p:pic>
        <p:nvPicPr>
          <p:cNvPr id="6146" name="Picture 2" descr="https://upload.wikimedia.org/wikipedia/commons/thumb/7/7f/Robert_Keohane%2C_2017_%28cropped%29.jpg/330px-Robert_Keohane%2C_2017_%28cropped%29.jpg?utm_source=uk.wikipedia.org&amp;utm_campaign=parser&amp;utm_content=thumbna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9272"/>
            <a:ext cx="241935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upload.wikimedia.org/wikipedia/commons/thumb/7/7b/Joseph_Nye_-_Chatham_House_2011.jpg/330px-Joseph_Nye_-_Chatham_House_2011.jpg?utm_source=ru.wikipedia.org&amp;utm_campaign=parser&amp;utm_content=thumbna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275" y="3445903"/>
            <a:ext cx="260985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7B49E2"/>
                </a:solidFill>
                <a:latin typeface="Aptos"/>
              </a:rPr>
              <a:t>3. ТЕОРЕТИЧНІ ШКОЛИ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Конструктивізм: значення мають норми та ідентичності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22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508760"/>
            <a:ext cx="3154680" cy="4526280"/>
          </a:xfrm>
          <a:prstGeom prst="roundRect">
            <a:avLst/>
          </a:prstGeom>
          <a:solidFill>
            <a:srgbClr val="F1F3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667865" y="2011680"/>
            <a:ext cx="1135684" cy="1135684"/>
          </a:xfrm>
          <a:prstGeom prst="ellipse">
            <a:avLst/>
          </a:prstGeom>
          <a:solidFill>
            <a:srgbClr val="ADB4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Arc 8"/>
          <p:cNvSpPr/>
          <p:nvPr/>
        </p:nvSpPr>
        <p:spPr>
          <a:xfrm>
            <a:off x="1163116" y="2926080"/>
            <a:ext cx="2145182" cy="2560320"/>
          </a:xfrm>
          <a:prstGeom prst="arc">
            <a:avLst/>
          </a:prstGeom>
          <a:solidFill>
            <a:srgbClr val="97A0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8368" y="5440679"/>
            <a:ext cx="3154680" cy="594360"/>
          </a:xfrm>
          <a:prstGeom prst="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68096" y="5641848"/>
            <a:ext cx="2935224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АЛЕКСАНДР ВЕНДТ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60520" y="1645920"/>
            <a:ext cx="6812280" cy="2468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Матеріальні ресурси не мають однакового політичного значення за будь-яких умов.</a:t>
            </a:r>
          </a:p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Поведінку формують норми, ідеї, ідентичності, уявлення про «своїх» і «чужих».</a:t>
            </a:r>
          </a:p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Однаковий військовий потенціал союзника і противника може сприйматися зовсім по-різному.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160520" y="4434840"/>
            <a:ext cx="6812280" cy="1051560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343400" y="4462272"/>
            <a:ext cx="3200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000" b="1" i="0">
                <a:solidFill>
                  <a:srgbClr val="FFCA28"/>
                </a:solidFill>
                <a:latin typeface="Aptos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27448" y="4599431"/>
            <a:ext cx="6035040" cy="4846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0" i="1">
                <a:solidFill>
                  <a:srgbClr val="FFFFFF"/>
                </a:solidFill>
                <a:latin typeface="Aptos"/>
              </a:rPr>
              <a:t>Anarchy is what states make of it.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27448" y="5212080"/>
            <a:ext cx="6035040" cy="1463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800" b="1" i="0">
                <a:solidFill>
                  <a:srgbClr val="FFCA28"/>
                </a:solidFill>
                <a:latin typeface="Aptos"/>
              </a:rPr>
              <a:t>Alexander Wendt, 1992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510528"/>
            <a:ext cx="10607040" cy="1554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i="0">
                <a:solidFill>
                  <a:srgbClr val="5C6776"/>
                </a:solidFill>
                <a:latin typeface="Aptos"/>
              </a:rPr>
              <a:t>Джерело: Alexander Wendt, “Anarchy is what States Make of It”, International Organization, 46(2), 1992. Ohio State University характеризує Вендта як одного з провідних дослідників конструктивізму.</a:t>
            </a:r>
          </a:p>
        </p:txBody>
      </p:sp>
      <p:pic>
        <p:nvPicPr>
          <p:cNvPr id="7170" name="Picture 2" descr="https://upload.wikimedia.org/wikipedia/commons/thumb/f/f5/Alexander_Wendt.jpg/330px-Alexander_Wendt.jpg?utm_source=ru.wikipedia.org&amp;utm_campaign=parser&amp;utm_content=thumbna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67" y="1724746"/>
            <a:ext cx="3359315" cy="3359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FF9128"/>
                </a:solidFill>
                <a:latin typeface="Aptos"/>
              </a:rPr>
              <a:t>3. ТЕОРЕТИЧНІ ШКОЛИ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Світ-системний підхід: структура нерівності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23</a:t>
            </a:r>
          </a:p>
        </p:txBody>
      </p:sp>
      <p:sp>
        <p:nvSpPr>
          <p:cNvPr id="7" name="Oval 6"/>
          <p:cNvSpPr/>
          <p:nvPr/>
        </p:nvSpPr>
        <p:spPr>
          <a:xfrm>
            <a:off x="960120" y="1508760"/>
            <a:ext cx="3840480" cy="3840480"/>
          </a:xfrm>
          <a:prstGeom prst="ellipse">
            <a:avLst/>
          </a:prstGeom>
          <a:solidFill>
            <a:srgbClr val="FFF9D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3319272"/>
            <a:ext cx="384048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 i="0">
                <a:solidFill>
                  <a:srgbClr val="181F2A"/>
                </a:solidFill>
                <a:latin typeface="Aptos"/>
              </a:rPr>
              <a:t>ПЕРИФЕРІЯ</a:t>
            </a:r>
          </a:p>
        </p:txBody>
      </p:sp>
      <p:sp>
        <p:nvSpPr>
          <p:cNvPr id="9" name="Oval 8"/>
          <p:cNvSpPr/>
          <p:nvPr/>
        </p:nvSpPr>
        <p:spPr>
          <a:xfrm>
            <a:off x="1508760" y="2057400"/>
            <a:ext cx="2743200" cy="2743200"/>
          </a:xfrm>
          <a:prstGeom prst="ellipse">
            <a:avLst/>
          </a:prstGeom>
          <a:solidFill>
            <a:srgbClr val="FFE5B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508760" y="3319272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 i="0">
                <a:solidFill>
                  <a:srgbClr val="181F2A"/>
                </a:solidFill>
                <a:latin typeface="Aptos"/>
              </a:rPr>
              <a:t>НАПІВПЕРИФЕРІЯ</a:t>
            </a:r>
          </a:p>
        </p:txBody>
      </p:sp>
      <p:sp>
        <p:nvSpPr>
          <p:cNvPr id="11" name="Oval 10"/>
          <p:cNvSpPr/>
          <p:nvPr/>
        </p:nvSpPr>
        <p:spPr>
          <a:xfrm>
            <a:off x="2103120" y="2651760"/>
            <a:ext cx="1554480" cy="1554480"/>
          </a:xfrm>
          <a:prstGeom prst="ellipse">
            <a:avLst/>
          </a:prstGeom>
          <a:solidFill>
            <a:srgbClr val="FF912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103120" y="3319272"/>
            <a:ext cx="155448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ЦЕНТР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3520" y="1645920"/>
            <a:ext cx="56692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100" b="1" i="0">
                <a:solidFill>
                  <a:srgbClr val="FF9128"/>
                </a:solidFill>
                <a:latin typeface="Aptos"/>
              </a:rPr>
              <a:t>ІММАНУЇЛ ВАЛЛЕРСТАЙН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03520" y="2331720"/>
            <a:ext cx="5577840" cy="2560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Світова економіка має історично сформовану ієрархічну структуру.</a:t>
            </a:r>
          </a:p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Центр, напівпериферія та периферія мають нерівний доступ до капіталу, технологій і можливостей накопичення.</a:t>
            </a:r>
          </a:p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Критичне питання: чиї інтереси відображають міжнародні правила і як вони можуть відтворювати залежність?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303520" y="5166360"/>
            <a:ext cx="5577840" cy="594360"/>
          </a:xfrm>
          <a:prstGeom prst="roundRect">
            <a:avLst/>
          </a:prstGeom>
          <a:solidFill>
            <a:srgbClr val="FFF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532120" y="5349240"/>
            <a:ext cx="512064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1" i="0">
                <a:solidFill>
                  <a:srgbClr val="181F2A"/>
                </a:solidFill>
                <a:latin typeface="Aptos"/>
              </a:rPr>
              <a:t>Фокус: структурна нерівність і місце акторів у світовій економіці.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E7498B"/>
                </a:solidFill>
                <a:latin typeface="Aptos"/>
              </a:rPr>
              <a:t>3. ТЕОРЕТИЧНІ ШКОЛИ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Одна криза — чотири способи пояснення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24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508760"/>
            <a:ext cx="5257800" cy="1600200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1709928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  <a:latin typeface="Aptos"/>
              </a:rPr>
              <a:t>РЕАЛІСТ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167128"/>
            <a:ext cx="475488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50" b="0" i="0">
                <a:solidFill>
                  <a:srgbClr val="FFFFFF"/>
                </a:solidFill>
                <a:latin typeface="Aptos"/>
              </a:rPr>
              <a:t>Хто сильніший? Який баланс сил? Які загрози?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55080" y="1508760"/>
            <a:ext cx="5257800" cy="1600200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83680" y="1709928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  <a:latin typeface="Aptos"/>
              </a:rPr>
              <a:t>ЛІБЕРАЛ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0" y="2167128"/>
            <a:ext cx="475488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50" b="0" i="0">
                <a:solidFill>
                  <a:srgbClr val="FFFFFF"/>
                </a:solidFill>
                <a:latin typeface="Aptos"/>
              </a:rPr>
              <a:t>Які інститути та правила можуть забезпечити співпрацю?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3474720"/>
            <a:ext cx="5257800" cy="1600200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60120" y="3675887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  <a:latin typeface="Aptos"/>
              </a:rPr>
              <a:t>КОНСТРУКТИВІСТ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0120" y="4133087"/>
            <a:ext cx="475488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50" b="0" i="0">
                <a:solidFill>
                  <a:srgbClr val="FFFFFF"/>
                </a:solidFill>
                <a:latin typeface="Aptos"/>
              </a:rPr>
              <a:t>Які норми, ідентичності та уявлення визначають поведінку?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5080" y="3474720"/>
            <a:ext cx="5257800" cy="1600200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583680" y="3675887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  <a:latin typeface="Aptos"/>
              </a:rPr>
              <a:t>СВІТ-СИСТЕМНИК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0" y="4133087"/>
            <a:ext cx="475488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50" b="0" i="0">
                <a:solidFill>
                  <a:srgbClr val="FFFFFF"/>
                </a:solidFill>
                <a:latin typeface="Aptos"/>
              </a:rPr>
              <a:t>Які структури залежності та нерівності лежать в основі?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" y="5669280"/>
            <a:ext cx="9966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700" b="1" i="0">
                <a:solidFill>
                  <a:srgbClr val="181F2A"/>
                </a:solidFill>
                <a:latin typeface="Aptos"/>
              </a:rPr>
              <a:t>Теорії відрізняються не лише відповідями — вони по-різному формулюють саме дослідницьке питання.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216CEE"/>
                </a:solidFill>
                <a:latin typeface="Aptos"/>
              </a:rPr>
              <a:t>4. АКТОРИ ТА РІВНІ АНАЛІЗУ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Хто діє у світовій політиці?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25</a:t>
            </a:r>
          </a:p>
        </p:txBody>
      </p:sp>
      <p:sp>
        <p:nvSpPr>
          <p:cNvPr id="7" name="Oval 6"/>
          <p:cNvSpPr/>
          <p:nvPr/>
        </p:nvSpPr>
        <p:spPr>
          <a:xfrm>
            <a:off x="4006900" y="3246120"/>
            <a:ext cx="822960" cy="822960"/>
          </a:xfrm>
          <a:prstGeom prst="ellipse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888028" y="4133087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держави</a:t>
            </a:r>
          </a:p>
        </p:txBody>
      </p:sp>
      <p:sp>
        <p:nvSpPr>
          <p:cNvPr id="9" name="Oval 8"/>
          <p:cNvSpPr/>
          <p:nvPr/>
        </p:nvSpPr>
        <p:spPr>
          <a:xfrm>
            <a:off x="3260750" y="4487809"/>
            <a:ext cx="822960" cy="822960"/>
          </a:xfrm>
          <a:prstGeom prst="ellipse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141878" y="5374777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міжнародні організації</a:t>
            </a:r>
          </a:p>
        </p:txBody>
      </p:sp>
      <p:sp>
        <p:nvSpPr>
          <p:cNvPr id="11" name="Oval 10"/>
          <p:cNvSpPr/>
          <p:nvPr/>
        </p:nvSpPr>
        <p:spPr>
          <a:xfrm>
            <a:off x="1768449" y="4487809"/>
            <a:ext cx="822960" cy="822960"/>
          </a:xfrm>
          <a:prstGeom prst="ellipse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649577" y="5374777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ТНК</a:t>
            </a:r>
          </a:p>
        </p:txBody>
      </p:sp>
      <p:sp>
        <p:nvSpPr>
          <p:cNvPr id="13" name="Oval 12"/>
          <p:cNvSpPr/>
          <p:nvPr/>
        </p:nvSpPr>
        <p:spPr>
          <a:xfrm>
            <a:off x="1022299" y="3246120"/>
            <a:ext cx="822960" cy="822960"/>
          </a:xfrm>
          <a:prstGeom prst="ellipse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03427" y="4133087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НУО</a:t>
            </a:r>
          </a:p>
        </p:txBody>
      </p:sp>
      <p:sp>
        <p:nvSpPr>
          <p:cNvPr id="15" name="Oval 14"/>
          <p:cNvSpPr/>
          <p:nvPr/>
        </p:nvSpPr>
        <p:spPr>
          <a:xfrm>
            <a:off x="1768449" y="2004430"/>
            <a:ext cx="822960" cy="822960"/>
          </a:xfrm>
          <a:prstGeom prst="ellipse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649577" y="2891398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рухи / мережі</a:t>
            </a:r>
          </a:p>
        </p:txBody>
      </p:sp>
      <p:sp>
        <p:nvSpPr>
          <p:cNvPr id="17" name="Oval 16"/>
          <p:cNvSpPr/>
          <p:nvPr/>
        </p:nvSpPr>
        <p:spPr>
          <a:xfrm>
            <a:off x="3260750" y="2004430"/>
            <a:ext cx="822960" cy="822960"/>
          </a:xfrm>
          <a:prstGeom prst="ellipse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141878" y="2891398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181F2A"/>
                </a:solidFill>
                <a:latin typeface="Aptos"/>
              </a:rPr>
              <a:t>медіа</a:t>
            </a:r>
          </a:p>
        </p:txBody>
      </p:sp>
      <p:sp>
        <p:nvSpPr>
          <p:cNvPr id="19" name="Oval 18"/>
          <p:cNvSpPr/>
          <p:nvPr/>
        </p:nvSpPr>
        <p:spPr>
          <a:xfrm>
            <a:off x="2359151" y="3090672"/>
            <a:ext cx="1133856" cy="1133856"/>
          </a:xfrm>
          <a:prstGeom prst="ellipse">
            <a:avLst/>
          </a:prstGeom>
          <a:solidFill>
            <a:srgbClr val="16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423159" y="3429000"/>
            <a:ext cx="100584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СВІТОВА
ПОЛІТИКА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0" y="1600200"/>
            <a:ext cx="5486400" cy="3566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Держава має суверенітет, територію, збройні сили, дипломатію, оподаткування та договірну правосуб’єктність.</a:t>
            </a:r>
          </a:p>
          <a:p>
            <a:pPr>
              <a:spcAft>
                <a:spcPts val="7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Міжнародні організації формують правила, координацію та майданчики для переговорів.</a:t>
            </a:r>
          </a:p>
          <a:p>
            <a:pPr>
              <a:spcAft>
                <a:spcPts val="7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ТНК, НУО, експертні й медійні мережі можуть впливати на порядок денний та ресурси.</a:t>
            </a:r>
          </a:p>
          <a:p>
            <a:pPr>
              <a:spcAft>
                <a:spcPts val="7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До недержавних акторів належать і транснаціональні терористичні та злочинні структури.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0" y="5349240"/>
            <a:ext cx="5486400" cy="502920"/>
          </a:xfrm>
          <a:prstGeom prst="roundRect">
            <a:avLst/>
          </a:prstGeom>
          <a:solidFill>
            <a:srgbClr val="EDF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715000" y="5486400"/>
            <a:ext cx="50292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50" b="1" i="0">
                <a:solidFill>
                  <a:srgbClr val="181F2A"/>
                </a:solidFill>
                <a:latin typeface="Aptos"/>
              </a:rPr>
              <a:t>Актор = учасник, здатний діяти та впливати на політичний процес.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00B2D6"/>
                </a:solidFill>
                <a:latin typeface="Aptos"/>
              </a:rPr>
              <a:t>4. АКТОРИ ТА РІВНІ АНАЛІЗУ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Рівні аналізу: три «образи» Волтца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26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645920"/>
            <a:ext cx="3383280" cy="3108960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1965960"/>
            <a:ext cx="30175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Aptos"/>
              </a:rPr>
              <a:t>ІНДИВІД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2743200"/>
            <a:ext cx="2743200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00" b="0" i="0">
                <a:solidFill>
                  <a:srgbClr val="FFFFFF"/>
                </a:solidFill>
                <a:latin typeface="Aptos"/>
              </a:rPr>
              <a:t>лідер • переконання • досвід • сприйняття загроз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26279" y="1645920"/>
            <a:ext cx="3383280" cy="3108960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709159" y="1965960"/>
            <a:ext cx="30175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Aptos"/>
              </a:rPr>
              <a:t>ДЕРЖАВА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19" y="2743200"/>
            <a:ext cx="2743200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00" b="0" i="0">
                <a:solidFill>
                  <a:srgbClr val="FFFFFF"/>
                </a:solidFill>
                <a:latin typeface="Aptos"/>
              </a:rPr>
              <a:t>режим • інститути • економіка • суспільство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75319" y="1645920"/>
            <a:ext cx="3383280" cy="3108960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58199" y="1965960"/>
            <a:ext cx="30175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Aptos"/>
              </a:rPr>
              <a:t>СИСТЕМА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95359" y="2743200"/>
            <a:ext cx="2743200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00" b="0" i="0">
                <a:solidFill>
                  <a:srgbClr val="FFFFFF"/>
                </a:solidFill>
                <a:latin typeface="Aptos"/>
              </a:rPr>
              <a:t>розподіл сили • союзи • структура порядку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166360"/>
            <a:ext cx="10241280" cy="640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00" b="1" i="0">
                <a:solidFill>
                  <a:srgbClr val="181F2A"/>
                </a:solidFill>
                <a:latin typeface="Aptos"/>
              </a:rPr>
              <a:t>У Man, the State, and War (1959) Волтц називав ці способи пояснення «images» — «образами». Вони стали важливою основою подальшої дискусії про рівні аналізу.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510528"/>
            <a:ext cx="10607040" cy="1554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i="0">
                <a:solidFill>
                  <a:srgbClr val="5C6776"/>
                </a:solidFill>
                <a:latin typeface="Aptos"/>
              </a:rPr>
              <a:t>Джерело: Kenneth N. Waltz, Man, the State, and War (1959).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FF9128"/>
                </a:solidFill>
                <a:latin typeface="Aptos"/>
              </a:rPr>
              <a:t>4. АКТОРИ ТА РІВНІ АНАЛІЗУ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Один конфлікт — три рівні пояснення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27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554480"/>
            <a:ext cx="457200" cy="384048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50392" y="1655064"/>
            <a:ext cx="310896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3040" y="1536192"/>
            <a:ext cx="141732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i="0">
                <a:solidFill>
                  <a:srgbClr val="E7498B"/>
                </a:solidFill>
                <a:latin typeface="Aptos"/>
              </a:rPr>
              <a:t>ЛІДЕР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17520" y="1536192"/>
            <a:ext cx="7955279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0" i="0">
                <a:solidFill>
                  <a:srgbClr val="181F2A"/>
                </a:solidFill>
                <a:latin typeface="Aptos"/>
              </a:rPr>
              <a:t>особисті рішення, переконання, помилки сприйняття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2926080"/>
            <a:ext cx="457200" cy="384048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50392" y="3026664"/>
            <a:ext cx="310896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2907792"/>
            <a:ext cx="141732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i="0">
                <a:solidFill>
                  <a:srgbClr val="FF9128"/>
                </a:solidFill>
                <a:latin typeface="Aptos"/>
              </a:rPr>
              <a:t>ДЕРЖАВА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17520" y="2907792"/>
            <a:ext cx="7955279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0" i="0">
                <a:solidFill>
                  <a:srgbClr val="181F2A"/>
                </a:solidFill>
                <a:latin typeface="Aptos"/>
              </a:rPr>
              <a:t>внутрішня політика, режим, економіка, суспільні групи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297680"/>
            <a:ext cx="457200" cy="384048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50392" y="4398264"/>
            <a:ext cx="310896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4279392"/>
            <a:ext cx="141732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i="0">
                <a:solidFill>
                  <a:srgbClr val="216CEE"/>
                </a:solidFill>
                <a:latin typeface="Aptos"/>
              </a:rPr>
              <a:t>СИСТЕМА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17520" y="4279392"/>
            <a:ext cx="7955279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0" i="0">
                <a:solidFill>
                  <a:srgbClr val="181F2A"/>
                </a:solidFill>
                <a:latin typeface="Aptos"/>
              </a:rPr>
              <a:t>баланс сил, союзи, міжнародна структура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" y="5669280"/>
            <a:ext cx="1005840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00" b="1" i="0">
                <a:solidFill>
                  <a:srgbClr val="181F2A"/>
                </a:solidFill>
                <a:latin typeface="Aptos"/>
              </a:rPr>
              <a:t>Сучасне дослідження часто поєднує рівні: структурний тиск може створювати умови, внутрішня політика — обмеження, а лідер — обирати конкретне рішення.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7B49E2"/>
                </a:solidFill>
                <a:latin typeface="Aptos"/>
              </a:rPr>
              <a:t>4. АКТОРИ ТА РІВНІ АНАЛІЗУ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Девід Сінгер: вибір рівня змінює пояснення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28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508760"/>
            <a:ext cx="3154680" cy="4526280"/>
          </a:xfrm>
          <a:prstGeom prst="roundRect">
            <a:avLst/>
          </a:prstGeom>
          <a:solidFill>
            <a:srgbClr val="F1F3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667865" y="2011680"/>
            <a:ext cx="1135684" cy="1135684"/>
          </a:xfrm>
          <a:prstGeom prst="ellipse">
            <a:avLst/>
          </a:prstGeom>
          <a:solidFill>
            <a:srgbClr val="ADB4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Arc 8"/>
          <p:cNvSpPr/>
          <p:nvPr/>
        </p:nvSpPr>
        <p:spPr>
          <a:xfrm>
            <a:off x="1163116" y="2926080"/>
            <a:ext cx="2145182" cy="2560320"/>
          </a:xfrm>
          <a:prstGeom prst="arc">
            <a:avLst/>
          </a:prstGeom>
          <a:solidFill>
            <a:srgbClr val="97A0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8368" y="5440679"/>
            <a:ext cx="3154680" cy="594360"/>
          </a:xfrm>
          <a:prstGeom prst="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68096" y="5641848"/>
            <a:ext cx="2935224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ДЕВІД СІНГЕР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60520" y="1600200"/>
            <a:ext cx="6766560" cy="594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900" b="1" i="0" dirty="0">
                <a:solidFill>
                  <a:srgbClr val="7B49E2"/>
                </a:solidFill>
                <a:latin typeface="Aptos"/>
              </a:rPr>
              <a:t>The Level-of-Analysis Problem in International Relations (1961)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60520" y="2514600"/>
            <a:ext cx="6720840" cy="2331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Сінгер показав, що рівень аналізу впливає на те, які змінні ми вважаємо причинними.</a:t>
            </a:r>
          </a:p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У статті він безпосередньо зіставляв міжнародну систему та національні підсистеми.</a:t>
            </a:r>
          </a:p>
          <a:p>
            <a:pPr>
              <a:spcAft>
                <a:spcPts val="7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Тому стандартну сучасну трирівневу схему не слід механічно приписувати Сінгеру.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60520" y="5166360"/>
            <a:ext cx="6720840" cy="594360"/>
          </a:xfrm>
          <a:prstGeom prst="roundRect">
            <a:avLst/>
          </a:prstGeom>
          <a:solidFill>
            <a:srgbClr val="F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389120" y="5321808"/>
            <a:ext cx="626364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50" b="1" i="0">
                <a:solidFill>
                  <a:srgbClr val="181F2A"/>
                </a:solidFill>
                <a:latin typeface="Aptos"/>
              </a:rPr>
              <a:t>Методологічний урок: перед поясненням події потрібно визначити, НА ЯКОМУ РІВНІ ми шукаємо причини.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6510528"/>
            <a:ext cx="10607040" cy="1554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i="0" dirty="0" err="1">
                <a:solidFill>
                  <a:srgbClr val="5C6776"/>
                </a:solidFill>
                <a:latin typeface="Aptos"/>
              </a:rPr>
              <a:t>Джерело</a:t>
            </a:r>
            <a:r>
              <a:rPr sz="700" b="0" i="0" dirty="0">
                <a:solidFill>
                  <a:srgbClr val="5C6776"/>
                </a:solidFill>
                <a:latin typeface="Aptos"/>
              </a:rPr>
              <a:t>: J. David Singer, World Politics, Vol. 14, Special Issue 1, October 1961, pp. 77–92.</a:t>
            </a:r>
          </a:p>
        </p:txBody>
      </p:sp>
      <p:pic>
        <p:nvPicPr>
          <p:cNvPr id="8194" name="Picture 2" descr="https://upload.wikimedia.org/wikipedia/commons/thumb/8/8e/J._David_Singer_1979.jpg/250px-J._David_Singer_1979.jpg?utm_source=en.wikipedia.org&amp;utm_campaign=parser&amp;utm_content=thumbna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91" y="1897380"/>
            <a:ext cx="3537857" cy="237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28A773"/>
                </a:solidFill>
                <a:latin typeface="Aptos"/>
              </a:rPr>
              <a:t>5. МЕТОДОЛОГІЯ ТА МЕТОДИ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Теорія, методологія і метод: не плутати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29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45920"/>
            <a:ext cx="3429000" cy="3291840"/>
          </a:xfrm>
          <a:prstGeom prst="roundRect">
            <a:avLst/>
          </a:prstGeom>
          <a:solidFill>
            <a:srgbClr val="EDF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2011680"/>
            <a:ext cx="30632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900" b="1" i="0">
                <a:solidFill>
                  <a:srgbClr val="216CEE"/>
                </a:solidFill>
                <a:latin typeface="Aptos"/>
              </a:rPr>
              <a:t>ТЕОРІЯ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880360"/>
            <a:ext cx="278892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00" b="1" i="0">
                <a:solidFill>
                  <a:srgbClr val="181F2A"/>
                </a:solidFill>
                <a:latin typeface="Aptos"/>
              </a:rPr>
              <a:t>ЯК ми пояснюємо світову політику?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26280" y="1645920"/>
            <a:ext cx="3429000" cy="3291840"/>
          </a:xfrm>
          <a:prstGeom prst="roundRect">
            <a:avLst/>
          </a:prstGeom>
          <a:solidFill>
            <a:srgbClr val="F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709160" y="2011680"/>
            <a:ext cx="30632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900" b="1" i="0">
                <a:solidFill>
                  <a:srgbClr val="7B49E2"/>
                </a:solidFill>
                <a:latin typeface="Aptos"/>
              </a:rPr>
              <a:t>МЕТОДОЛОГІЯ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0" y="2880360"/>
            <a:ext cx="278892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00" b="1" i="0">
                <a:solidFill>
                  <a:srgbClr val="181F2A"/>
                </a:solidFill>
                <a:latin typeface="Aptos"/>
              </a:rPr>
              <a:t>ЯК будуємо дослідження і обґрунтовуємо висновок?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321040" y="1645920"/>
            <a:ext cx="3429000" cy="3291840"/>
          </a:xfrm>
          <a:prstGeom prst="roundRect">
            <a:avLst/>
          </a:prstGeom>
          <a:solidFill>
            <a:srgbClr val="EB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503920" y="2011680"/>
            <a:ext cx="30632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900" b="1" i="0">
                <a:solidFill>
                  <a:srgbClr val="28A773"/>
                </a:solidFill>
                <a:latin typeface="Aptos"/>
              </a:rPr>
              <a:t>МЕТОД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41080" y="2880360"/>
            <a:ext cx="278892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00" b="1" i="0">
                <a:solidFill>
                  <a:srgbClr val="181F2A"/>
                </a:solidFill>
                <a:latin typeface="Aptos"/>
              </a:rPr>
              <a:t>ЯК саме збираємо та аналізуємо дані?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" y="5349240"/>
            <a:ext cx="102412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00" b="1" i="0">
                <a:solidFill>
                  <a:srgbClr val="181F2A"/>
                </a:solidFill>
                <a:latin typeface="Aptos"/>
              </a:rPr>
              <a:t>Метод обирається під дослідницьке питання. Не варто спочатку обирати «модний» інструмент, а потім шукати проблему, до якої його застосувати.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216CEE"/>
                </a:solidFill>
                <a:latin typeface="Aptos"/>
              </a:rPr>
              <a:t>5. МЕТОДОЛОГІЯ ТА МЕТОДИ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Традиційні методи дослідження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30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08760"/>
            <a:ext cx="3429000" cy="1508760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1709928"/>
            <a:ext cx="306324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ІСТОРИЧНИЙ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221991"/>
            <a:ext cx="297180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50" b="0" i="0">
                <a:solidFill>
                  <a:srgbClr val="FFFFFF"/>
                </a:solidFill>
                <a:latin typeface="Aptos"/>
              </a:rPr>
              <a:t>розвиток процесу в часі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60" y="1508760"/>
            <a:ext cx="3429000" cy="1508760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63440" y="1709928"/>
            <a:ext cx="306324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ПОРІВНЯЛЬНИЙ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2221991"/>
            <a:ext cx="297180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50" b="0" i="0">
                <a:solidFill>
                  <a:srgbClr val="FFFFFF"/>
                </a:solidFill>
                <a:latin typeface="Aptos"/>
              </a:rPr>
              <a:t>зіставлення держав і стратегій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75320" y="1508760"/>
            <a:ext cx="3429000" cy="1508760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58200" y="1709928"/>
            <a:ext cx="306324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CASE STUDY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03920" y="2221991"/>
            <a:ext cx="297180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50" b="0" i="0">
                <a:solidFill>
                  <a:srgbClr val="FFFFFF"/>
                </a:solidFill>
                <a:latin typeface="Aptos"/>
              </a:rPr>
              <a:t>поглиблене дослідження випадку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3429000"/>
            <a:ext cx="3429000" cy="1508760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68680" y="3630168"/>
            <a:ext cx="306324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КОНТЕНТ-АНАЛІЗ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4142232"/>
            <a:ext cx="297180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50" b="0" i="0">
                <a:solidFill>
                  <a:srgbClr val="FFFFFF"/>
                </a:solidFill>
                <a:latin typeface="Aptos"/>
              </a:rPr>
              <a:t>систематичний аналіз текстів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80560" y="3429000"/>
            <a:ext cx="3429000" cy="1508760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663440" y="3630168"/>
            <a:ext cx="306324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ДИСКУРС-АНАЛІЗ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09160" y="4142232"/>
            <a:ext cx="297180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50" b="0" i="0">
                <a:solidFill>
                  <a:srgbClr val="FFFFFF"/>
                </a:solidFill>
                <a:latin typeface="Aptos"/>
              </a:rPr>
              <a:t>як мова формує політичне значення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75320" y="3429000"/>
            <a:ext cx="3429000" cy="1508760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458200" y="3630168"/>
            <a:ext cx="306324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ІВЕНТ-АНАЛІЗ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03920" y="4142232"/>
            <a:ext cx="297180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50" b="0" i="0">
                <a:solidFill>
                  <a:srgbClr val="FFFFFF"/>
                </a:solidFill>
                <a:latin typeface="Aptos"/>
              </a:rPr>
              <a:t>послідовність політичних дій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5532120"/>
            <a:ext cx="103327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50" b="1" i="0">
                <a:solidFill>
                  <a:srgbClr val="181F2A"/>
                </a:solidFill>
                <a:latin typeface="Aptos"/>
              </a:rPr>
              <a:t>Наприклад, Карибську кризу можна вивчати як case study, порівнювати з іншими кризами, аналізувати промови лідерів і відтворювати послідовність подій.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00B2D6"/>
                </a:solidFill>
                <a:latin typeface="Aptos"/>
              </a:rPr>
              <a:t>5. МЕТОДОЛОГІЯ ТА МЕТОДИ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Кількісні методи: коли потрібні дані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31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08760"/>
            <a:ext cx="2743200" cy="530352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58952" y="1664207"/>
            <a:ext cx="259689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КОНФЛІКТИ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221991"/>
            <a:ext cx="2743200" cy="530352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58952" y="2377439"/>
            <a:ext cx="259689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ТОРГІВЛЯ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935224"/>
            <a:ext cx="2743200" cy="530352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58952" y="3090672"/>
            <a:ext cx="259689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МІГРАЦІЯ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648456"/>
            <a:ext cx="2743200" cy="530352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58952" y="3803904"/>
            <a:ext cx="259689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САНКЦІЇ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4361688"/>
            <a:ext cx="2743200" cy="530352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58952" y="4517136"/>
            <a:ext cx="259689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ВІЙСЬКОВІ ВИТРАТИ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5074920"/>
            <a:ext cx="2743200" cy="530352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58952" y="5230368"/>
            <a:ext cx="2596896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ГОЛОСУВАННЯ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40480" y="1645920"/>
            <a:ext cx="7040880" cy="594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>
                <a:solidFill>
                  <a:srgbClr val="181F2A"/>
                </a:solidFill>
                <a:latin typeface="Aptos"/>
              </a:rPr>
              <a:t>Кількісні методи дозволяють перевіряти закономірності на великих масивах спостережень.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40480" y="2560320"/>
            <a:ext cx="6766560" cy="2514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описова статистика — показує структуру та динаміку даних;</a:t>
            </a:r>
          </a:p>
          <a:p>
            <a:pPr>
              <a:spcAft>
                <a:spcPts val="7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кореляційний і регресійний аналіз — перевіряють зв’язки між змінними;</a:t>
            </a:r>
          </a:p>
          <a:p>
            <a:pPr>
              <a:spcAft>
                <a:spcPts val="7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індекси й рейтинги — операціоналізують складні поняття;</a:t>
            </a:r>
          </a:p>
          <a:p>
            <a:pPr>
              <a:spcAft>
                <a:spcPts val="7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великі міжнародні бази дають змогу порівнювати країни та періоди.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840480" y="5303520"/>
            <a:ext cx="6766560" cy="502920"/>
          </a:xfrm>
          <a:prstGeom prst="roundRect">
            <a:avLst/>
          </a:prstGeom>
          <a:solidFill>
            <a:srgbClr val="EDF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069080" y="5440680"/>
            <a:ext cx="630936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50" b="1" i="0">
                <a:solidFill>
                  <a:srgbClr val="181F2A"/>
                </a:solidFill>
                <a:latin typeface="Aptos"/>
              </a:rPr>
              <a:t>Кількість не замінює теорію: дані потрібно інтерпретувати в межах обґрунтованої дослідницької моделі.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E7498B"/>
                </a:solidFill>
                <a:latin typeface="Aptos"/>
              </a:rPr>
              <a:t>5. МЕТОДОЛОГІЯ ТА МЕТОДИ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Цифрові методи: нові джерела і нові ризики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32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508760"/>
            <a:ext cx="3337560" cy="713232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1719072"/>
            <a:ext cx="315468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ptos"/>
              </a:rPr>
              <a:t>BIG DATA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508760"/>
            <a:ext cx="3337560" cy="713232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26279" y="1719072"/>
            <a:ext cx="315468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ptos"/>
              </a:rPr>
              <a:t>МЕРЕЖЕВИЙ АНАЛІЗ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1508760"/>
            <a:ext cx="3337560" cy="713232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29600" y="1719072"/>
            <a:ext cx="315468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ptos"/>
              </a:rPr>
              <a:t>GIS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2560320"/>
            <a:ext cx="3337560" cy="713232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2960" y="2770632"/>
            <a:ext cx="315468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ptos"/>
              </a:rPr>
              <a:t>СОЦІАЛЬНІ МЕРЕЖІ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34840" y="2560320"/>
            <a:ext cx="3337560" cy="713232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526279" y="2770632"/>
            <a:ext cx="315468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ptos"/>
              </a:rPr>
              <a:t>OSINT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3794760"/>
            <a:ext cx="10424160" cy="594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800" b="1" i="0">
                <a:solidFill>
                  <a:srgbClr val="181F2A"/>
                </a:solidFill>
                <a:latin typeface="Aptos"/>
              </a:rPr>
              <a:t>Сучасний дослідник може поєднувати офіційні документи, супутникові знімки, геолокацію, відкриті бази даних, фото й відео.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14400" y="4709160"/>
            <a:ext cx="10241280" cy="960120"/>
          </a:xfrm>
          <a:prstGeom prst="roundRect">
            <a:avLst/>
          </a:prstGeom>
          <a:solidFill>
            <a:srgbClr val="FFF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188720" y="4956048"/>
            <a:ext cx="969264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00" b="1" i="0">
                <a:solidFill>
                  <a:srgbClr val="181F2A"/>
                </a:solidFill>
                <a:latin typeface="Aptos"/>
              </a:rPr>
              <a:t>АЛЕ: більше інформації ≠ більше істини. Потрібні перевірка походження джерела, часу й місця створення, контексту, можливих маніпуляцій та незалежне підтвердження.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FF9128"/>
                </a:solidFill>
                <a:latin typeface="Aptos"/>
              </a:rPr>
              <a:t>5. МЕТОДОЛОГІЯ ТА МЕТОДИ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OSINT: приклад дослідницької логіки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33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600200"/>
            <a:ext cx="411480" cy="384048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67512" y="1700784"/>
            <a:ext cx="265176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194560"/>
            <a:ext cx="196596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 i="0">
                <a:solidFill>
                  <a:srgbClr val="216CEE"/>
                </a:solidFill>
                <a:latin typeface="Aptos"/>
              </a:rPr>
              <a:t>ЗНАЙТИ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651760"/>
            <a:ext cx="196596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0" i="0">
                <a:solidFill>
                  <a:srgbClr val="181F2A"/>
                </a:solidFill>
                <a:latin typeface="Aptos"/>
              </a:rPr>
              <a:t>відкрите джерело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60320" y="2011680"/>
            <a:ext cx="32004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800" b="1" i="0">
                <a:solidFill>
                  <a:srgbClr val="5C6776"/>
                </a:solidFill>
                <a:latin typeface="Aptos"/>
              </a:rP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898648" y="1600200"/>
            <a:ext cx="411480" cy="384048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971800" y="1700784"/>
            <a:ext cx="265176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98648" y="2194560"/>
            <a:ext cx="196596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 i="0">
                <a:solidFill>
                  <a:srgbClr val="00B2D6"/>
                </a:solidFill>
                <a:latin typeface="Aptos"/>
              </a:rPr>
              <a:t>ВЕРИФІКУВАТИ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98648" y="2651760"/>
            <a:ext cx="196596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0" i="0">
                <a:solidFill>
                  <a:srgbClr val="181F2A"/>
                </a:solidFill>
                <a:latin typeface="Aptos"/>
              </a:rPr>
              <a:t>походження і дату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64608" y="2011680"/>
            <a:ext cx="32004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800" b="1" i="0">
                <a:solidFill>
                  <a:srgbClr val="5C6776"/>
                </a:solidFill>
                <a:latin typeface="Aptos"/>
              </a:rP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202936" y="1600200"/>
            <a:ext cx="411480" cy="384048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276088" y="1700784"/>
            <a:ext cx="265176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02936" y="2194560"/>
            <a:ext cx="196596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 i="0">
                <a:solidFill>
                  <a:srgbClr val="28A773"/>
                </a:solidFill>
                <a:latin typeface="Aptos"/>
              </a:rPr>
              <a:t>ГЕОЛОКУВАТИ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02936" y="2651760"/>
            <a:ext cx="196596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0" i="0">
                <a:solidFill>
                  <a:srgbClr val="181F2A"/>
                </a:solidFill>
                <a:latin typeface="Aptos"/>
              </a:rPr>
              <a:t>місце події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68896" y="2011680"/>
            <a:ext cx="32004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800" b="1" i="0">
                <a:solidFill>
                  <a:srgbClr val="5C6776"/>
                </a:solidFill>
                <a:latin typeface="Aptos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507224" y="1600200"/>
            <a:ext cx="411480" cy="384048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580376" y="1700784"/>
            <a:ext cx="265176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07224" y="2194560"/>
            <a:ext cx="196596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 i="0">
                <a:solidFill>
                  <a:srgbClr val="7B49E2"/>
                </a:solidFill>
                <a:latin typeface="Aptos"/>
              </a:rPr>
              <a:t>ЗІСТАВИТИ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07224" y="2651760"/>
            <a:ext cx="196596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0" i="0">
                <a:solidFill>
                  <a:srgbClr val="181F2A"/>
                </a:solidFill>
                <a:latin typeface="Aptos"/>
              </a:rPr>
              <a:t>з іншими джерелами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473184" y="2011680"/>
            <a:ext cx="32004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800" b="1" i="0">
                <a:solidFill>
                  <a:srgbClr val="5C6776"/>
                </a:solidFill>
                <a:latin typeface="Aptos"/>
              </a:rPr>
              <a:t>→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811512" y="1600200"/>
            <a:ext cx="411480" cy="384048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884664" y="1700784"/>
            <a:ext cx="265176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811512" y="2194560"/>
            <a:ext cx="196596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 i="0">
                <a:solidFill>
                  <a:srgbClr val="FF9128"/>
                </a:solidFill>
                <a:latin typeface="Aptos"/>
              </a:rPr>
              <a:t>ІНТЕРПРЕТУВАТИ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811512" y="2651760"/>
            <a:ext cx="196596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0" i="0">
                <a:solidFill>
                  <a:srgbClr val="181F2A"/>
                </a:solidFill>
                <a:latin typeface="Aptos"/>
              </a:rPr>
              <a:t>у політичному контексті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" y="3794760"/>
            <a:ext cx="10332720" cy="594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900" b="1" i="0">
                <a:solidFill>
                  <a:srgbClr val="181F2A"/>
                </a:solidFill>
                <a:latin typeface="Aptos"/>
              </a:rPr>
              <a:t>OSINT — це не «пошук у Google», а систематичний аналіз відкритих джерел із процедурою перевірки та фіксації доказів.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051560" y="4800600"/>
            <a:ext cx="10058400" cy="777240"/>
          </a:xfrm>
          <a:prstGeom prst="roundRect">
            <a:avLst/>
          </a:prstGeom>
          <a:solidFill>
            <a:srgbClr val="FFF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325880" y="5010912"/>
            <a:ext cx="950976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50" b="1" i="0">
                <a:solidFill>
                  <a:srgbClr val="181F2A"/>
                </a:solidFill>
                <a:latin typeface="Aptos"/>
              </a:rPr>
              <a:t>У дослідженні конфліктів OSINT може доповнювати офіційні документи, статистику, супутникові дані та свідчення — але не скасовує критики джерела.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7B49E2"/>
                </a:solidFill>
                <a:latin typeface="Aptos"/>
              </a:rPr>
              <a:t>5. МЕТОДОЛОГІЯ ТА МЕТОДИ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Методологічний плюралізм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34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200" b="1" i="0">
                <a:solidFill>
                  <a:srgbClr val="7B49E2"/>
                </a:solidFill>
                <a:latin typeface="Aptos"/>
              </a:rPr>
              <a:t>СКЛАДНА ПРОБЛЕМА → КОМБІНАЦІЯ МЕТОДІВ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240280"/>
            <a:ext cx="3337560" cy="731520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68680" y="2459736"/>
            <a:ext cx="315468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ptos"/>
              </a:rPr>
              <a:t>ІСТОРІЯ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59" y="2240280"/>
            <a:ext cx="3337560" cy="731520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71999" y="2459736"/>
            <a:ext cx="315468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ptos"/>
              </a:rPr>
              <a:t>ПОРІВНЯННЯ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83879" y="2240280"/>
            <a:ext cx="3337560" cy="731520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75319" y="2459736"/>
            <a:ext cx="315468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ptos"/>
              </a:rPr>
              <a:t>ТЕКСТ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291840"/>
            <a:ext cx="3337560" cy="731520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3511296"/>
            <a:ext cx="315468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ptos"/>
              </a:rPr>
              <a:t>СТАТИСТИКА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480559" y="3291840"/>
            <a:ext cx="3337560" cy="731520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571999" y="3511296"/>
            <a:ext cx="315468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ptos"/>
              </a:rPr>
              <a:t>МЕРЕЖІ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83879" y="3291840"/>
            <a:ext cx="3337560" cy="731520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75319" y="3511296"/>
            <a:ext cx="315468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ptos"/>
              </a:rPr>
              <a:t>OSINT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4800600"/>
            <a:ext cx="1033272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800" b="1" i="0">
                <a:solidFill>
                  <a:srgbClr val="181F2A"/>
                </a:solidFill>
                <a:latin typeface="Aptos"/>
              </a:rPr>
              <a:t>Найкращий метод — не «найсучасніший», а той, який найкраще відповідає дослідницькому питанню та дозволяє перевірити висунуте пояснення.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216CEE"/>
                </a:solidFill>
                <a:latin typeface="Aptos"/>
              </a:rPr>
              <a:t>ПІДСУМОК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Світова політика: логіка курсу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35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600200"/>
            <a:ext cx="1664208" cy="713232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48640" y="1819656"/>
            <a:ext cx="1572768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АКТОРИ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67128" y="1810512"/>
            <a:ext cx="2286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 i="0">
                <a:solidFill>
                  <a:srgbClr val="5C6776"/>
                </a:solidFill>
                <a:latin typeface="Aptos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404872" y="1600200"/>
            <a:ext cx="1664208" cy="713232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450591" y="1819656"/>
            <a:ext cx="1572768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ІНТЕРЕСИ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69080" y="1810512"/>
            <a:ext cx="2286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 i="0">
                <a:solidFill>
                  <a:srgbClr val="5C6776"/>
                </a:solidFill>
                <a:latin typeface="Aptos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06824" y="1600200"/>
            <a:ext cx="1664208" cy="713232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352544" y="1819656"/>
            <a:ext cx="1572768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ВЛАДА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71032" y="1810512"/>
            <a:ext cx="2286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 i="0">
                <a:solidFill>
                  <a:srgbClr val="5C6776"/>
                </a:solidFill>
                <a:latin typeface="Aptos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08776" y="1600200"/>
            <a:ext cx="1664208" cy="713232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254496" y="1819656"/>
            <a:ext cx="1572768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ПРАВИЛА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72983" y="1810512"/>
            <a:ext cx="2286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 i="0">
                <a:solidFill>
                  <a:srgbClr val="5C6776"/>
                </a:solidFill>
                <a:latin typeface="Aptos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10728" y="1600200"/>
            <a:ext cx="1664208" cy="713232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156448" y="1819656"/>
            <a:ext cx="1572768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ВЗАЄМОДІЯ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74936" y="1810512"/>
            <a:ext cx="2286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 i="0">
                <a:solidFill>
                  <a:srgbClr val="5C6776"/>
                </a:solidFill>
                <a:latin typeface="Aptos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012680" y="1600200"/>
            <a:ext cx="1664208" cy="713232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058400" y="1819656"/>
            <a:ext cx="1572768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СВІТОВИЙ ПОРЯДОК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2743200"/>
            <a:ext cx="10332720" cy="1508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900" b="1" i="0">
                <a:solidFill>
                  <a:srgbClr val="181F2A"/>
                </a:solidFill>
                <a:latin typeface="Aptos"/>
              </a:rPr>
              <a:t>Світова політика — це система політичних взаємодій глобального та транснаціонального характеру і водночас науковий спосіб пояснення того, як у світовому просторі формуються та реалізуються інтереси, розподіляються влада і ресурси, виникають конфлікти та співробітництво, створюються міжнародні правила і трансформується світовий порядок.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097280" y="4754880"/>
            <a:ext cx="9966960" cy="914400"/>
          </a:xfrm>
          <a:prstGeom prst="roundRect">
            <a:avLst/>
          </a:prstGeom>
          <a:solidFill>
            <a:srgbClr val="EDF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325880" y="5029200"/>
            <a:ext cx="950976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00" b="1" i="0">
                <a:solidFill>
                  <a:srgbClr val="216CEE"/>
                </a:solidFill>
                <a:latin typeface="Aptos"/>
              </a:rPr>
              <a:t>ТЕОРІЯ визначає, що ми бачимо  •  РІВЕНЬ АНАЛІЗУ — де шукаємо причину  •  МЕТОД — як перевіряємо пояснення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74320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1" i="0">
                <a:solidFill>
                  <a:srgbClr val="28A773"/>
                </a:solidFill>
                <a:latin typeface="Aptos"/>
              </a:rPr>
              <a:t>ДЛЯ САМОСТІЙНОЇ РОБОТИ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700" b="1" i="0">
                <a:solidFill>
                  <a:srgbClr val="181F2A"/>
                </a:solidFill>
                <a:latin typeface="Aptos"/>
              </a:rPr>
              <a:t>Ключові праці до теми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92608"/>
            <a:ext cx="411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C6776"/>
                </a:solidFill>
                <a:latin typeface="Aptos"/>
              </a:rPr>
              <a:t>36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508760"/>
            <a:ext cx="10607040" cy="4434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David Easton — The Political System (1953).</a:t>
            </a:r>
          </a:p>
          <a:p>
            <a:pPr>
              <a:spcAft>
                <a:spcPts val="7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Hans J. Morgenthau — Politics Among Nations (1948).</a:t>
            </a:r>
          </a:p>
          <a:p>
            <a:pPr>
              <a:spcAft>
                <a:spcPts val="7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Kenneth N. Waltz — Man, the State, and War (1959); Theory of International Politics (1979).</a:t>
            </a:r>
          </a:p>
          <a:p>
            <a:pPr>
              <a:spcAft>
                <a:spcPts val="7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J. David Singer — “The Level-of-Analysis Problem in International Relations” (1961).</a:t>
            </a:r>
          </a:p>
          <a:p>
            <a:pPr>
              <a:spcAft>
                <a:spcPts val="7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Robert O. Keohane &amp; Joseph S. Nye — Power and Interdependence (1977).</a:t>
            </a:r>
          </a:p>
          <a:p>
            <a:pPr>
              <a:spcAft>
                <a:spcPts val="7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Alexander Wendt — “Anarchy is what States Make of It” (1992); Social Theory of International Politics (1999).</a:t>
            </a:r>
          </a:p>
          <a:p>
            <a:pPr>
              <a:spcAft>
                <a:spcPts val="7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Immanuel Wallerstein — The Modern World-System.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5669280"/>
            <a:ext cx="10607040" cy="502920"/>
          </a:xfrm>
          <a:prstGeom prst="roundRect">
            <a:avLst/>
          </a:prstGeom>
          <a:solidFill>
            <a:srgbClr val="EB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51560" y="5806440"/>
            <a:ext cx="1014984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50" b="1" i="0">
                <a:solidFill>
                  <a:srgbClr val="181F2A"/>
                </a:solidFill>
                <a:latin typeface="Aptos"/>
              </a:rPr>
              <a:t>Для лекції варто читати передусім оригінальні праці — вони дозволяють побачити не лише «визначення школи», а логіку аргументації автора.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2802</Words>
  <Application>Microsoft Office PowerPoint</Application>
  <PresentationFormat>Произвольный</PresentationFormat>
  <Paragraphs>472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Світова політика як наукова дисципліна</dc:title>
  <dc:subject>Яскрава академічна презентація — лекція 1</dc:subject>
  <dc:creator/>
  <cp:keywords/>
  <dc:description>generated using python-pptx</dc:description>
  <cp:lastModifiedBy>Пользователь</cp:lastModifiedBy>
  <cp:revision>4</cp:revision>
  <dcterms:created xsi:type="dcterms:W3CDTF">2013-01-27T09:14:16Z</dcterms:created>
  <dcterms:modified xsi:type="dcterms:W3CDTF">2026-08-31T09:57:26Z</dcterms:modified>
  <cp:category/>
</cp:coreProperties>
</file>