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73"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20" autoAdjust="0"/>
    <p:restoredTop sz="94660"/>
  </p:normalViewPr>
  <p:slideViewPr>
    <p:cSldViewPr snapToGrid="0">
      <p:cViewPr varScale="1">
        <p:scale>
          <a:sx n="88" d="100"/>
          <a:sy n="88" d="100"/>
        </p:scale>
        <p:origin x="264"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ru-RU" smtClean="0"/>
              <a:t>Образец заголовка</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5/15/2026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5/15/2026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ru-RU" smtClean="0"/>
              <a:t>Образец заголовка</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5/15/2026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ru-RU" smtClean="0"/>
              <a:t>Образец заголовка</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B61BEF0D-F0BB-DE4B-95CE-6DB70DBA9567}" type="datetimeFigureOut">
              <a:rPr lang="en-US" dirty="0"/>
              <a:pPr/>
              <a:t>5/15/2026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ru-RU" smtClean="0"/>
              <a:t>Образец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B61BEF0D-F0BB-DE4B-95CE-6DB70DBA9567}" type="datetimeFigureOut">
              <a:rPr lang="en-US" dirty="0"/>
              <a:pPr/>
              <a:t>5/15/2026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ru-RU" smtClean="0"/>
              <a:t>Образец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B61BEF0D-F0BB-DE4B-95CE-6DB70DBA9567}" type="datetimeFigureOut">
              <a:rPr lang="en-US" dirty="0"/>
              <a:pPr/>
              <a:t>5/15/2026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ncho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5/15/2026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5/15/2026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ru-RU" smtClean="0"/>
              <a:t>Образец заголовка</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5/15/2026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5/15/2026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5/15/2026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ru-RU" smtClean="0"/>
              <a:t>Образец заголовка</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5/15/2026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5/15/2026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5/15/2026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ru-RU" smtClean="0"/>
              <a:t>Образец заголовка</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B61BEF0D-F0BB-DE4B-95CE-6DB70DBA9567}" type="datetimeFigureOut">
              <a:rPr lang="en-US" dirty="0"/>
              <a:pPr/>
              <a:t>5/15/2026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B61BEF0D-F0BB-DE4B-95CE-6DB70DBA9567}" type="datetimeFigureOut">
              <a:rPr lang="en-US" dirty="0"/>
              <a:pPr/>
              <a:t>5/15/2026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5/15/2026</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722811" y="252549"/>
            <a:ext cx="10905878" cy="3065418"/>
          </a:xfrm>
        </p:spPr>
        <p:txBody>
          <a:bodyPr>
            <a:noAutofit/>
          </a:bodyPr>
          <a:lstStyle/>
          <a:p>
            <a:r>
              <a:rPr lang="uk-UA" sz="4000" b="1" dirty="0" smtClean="0"/>
              <a:t>Лекція 9. </a:t>
            </a:r>
            <a:r>
              <a:rPr lang="uk-UA" sz="4000" dirty="0"/>
              <a:t>Управління корпоративними конфліктами та шляхи підвищення ефективності корпоративного </a:t>
            </a:r>
            <a:r>
              <a:rPr lang="uk-UA" sz="4000" dirty="0" smtClean="0"/>
              <a:t>управління  (2 частина)</a:t>
            </a:r>
            <a:r>
              <a:rPr lang="ru-RU" sz="4000" dirty="0"/>
              <a:t/>
            </a:r>
            <a:br>
              <a:rPr lang="ru-RU" sz="4000" dirty="0"/>
            </a:br>
            <a:r>
              <a:rPr lang="ru-RU" sz="4000" dirty="0" smtClean="0"/>
              <a:t>План:</a:t>
            </a:r>
            <a:endParaRPr lang="uk-UA" sz="4000" b="1" dirty="0"/>
          </a:p>
        </p:txBody>
      </p:sp>
      <p:sp>
        <p:nvSpPr>
          <p:cNvPr id="3" name="Подзаголовок 2"/>
          <p:cNvSpPr>
            <a:spLocks noGrp="1"/>
          </p:cNvSpPr>
          <p:nvPr>
            <p:ph type="subTitle" idx="1"/>
          </p:nvPr>
        </p:nvSpPr>
        <p:spPr>
          <a:xfrm>
            <a:off x="2589213" y="3445886"/>
            <a:ext cx="8915399" cy="3412113"/>
          </a:xfrm>
        </p:spPr>
        <p:txBody>
          <a:bodyPr>
            <a:normAutofit fontScale="25000" lnSpcReduction="20000"/>
          </a:bodyPr>
          <a:lstStyle/>
          <a:p>
            <a:r>
              <a:rPr lang="uk-UA" sz="8000" dirty="0" smtClean="0"/>
              <a:t>Основні </a:t>
            </a:r>
            <a:r>
              <a:rPr lang="uk-UA" sz="8000" dirty="0"/>
              <a:t>методи цивілізованого вирішення корпоративних </a:t>
            </a:r>
            <a:r>
              <a:rPr lang="uk-UA" sz="8000" dirty="0" smtClean="0"/>
              <a:t>конфліктів;</a:t>
            </a:r>
            <a:endParaRPr lang="uk-UA" sz="8000" dirty="0"/>
          </a:p>
          <a:p>
            <a:r>
              <a:rPr lang="uk-UA" sz="8000" dirty="0" smtClean="0"/>
              <a:t>Особливості </a:t>
            </a:r>
            <a:r>
              <a:rPr lang="uk-UA" sz="8000" dirty="0"/>
              <a:t>вирішення корпоративних конфліктів у господарських </a:t>
            </a:r>
            <a:r>
              <a:rPr lang="uk-UA" sz="8000" dirty="0" smtClean="0"/>
              <a:t>судах;</a:t>
            </a:r>
            <a:endParaRPr lang="uk-UA" sz="8000" dirty="0"/>
          </a:p>
          <a:p>
            <a:r>
              <a:rPr lang="uk-UA" sz="8000" dirty="0" smtClean="0"/>
              <a:t>Переговорний </a:t>
            </a:r>
            <a:r>
              <a:rPr lang="uk-UA" sz="8000" dirty="0"/>
              <a:t>процес як метод вирішення корпоративних </a:t>
            </a:r>
            <a:r>
              <a:rPr lang="uk-UA" sz="8000" dirty="0" smtClean="0"/>
              <a:t>конфліктів;</a:t>
            </a:r>
            <a:endParaRPr lang="uk-UA" sz="8000" dirty="0"/>
          </a:p>
          <a:p>
            <a:r>
              <a:rPr lang="uk-UA" sz="8000" dirty="0" smtClean="0"/>
              <a:t>Медіація </a:t>
            </a:r>
            <a:r>
              <a:rPr lang="uk-UA" sz="8000" dirty="0"/>
              <a:t>як альтернативний спосіб вирішення </a:t>
            </a:r>
            <a:r>
              <a:rPr lang="uk-UA" sz="8000" dirty="0" smtClean="0"/>
              <a:t>спорів;</a:t>
            </a:r>
            <a:endParaRPr lang="uk-UA" sz="8000" dirty="0"/>
          </a:p>
          <a:p>
            <a:r>
              <a:rPr lang="uk-UA" sz="8000" dirty="0" smtClean="0"/>
              <a:t>Третейський </a:t>
            </a:r>
            <a:r>
              <a:rPr lang="uk-UA" sz="8000" dirty="0"/>
              <a:t>суд як метод вирішення корпоративних </a:t>
            </a:r>
            <a:r>
              <a:rPr lang="uk-UA" sz="8000" dirty="0" smtClean="0"/>
              <a:t>конфліктів;</a:t>
            </a:r>
            <a:endParaRPr lang="uk-UA" sz="8000" dirty="0"/>
          </a:p>
          <a:p>
            <a:r>
              <a:rPr lang="uk-UA" sz="8000" dirty="0" smtClean="0"/>
              <a:t>Напрями </a:t>
            </a:r>
            <a:r>
              <a:rPr lang="uk-UA" sz="8000" dirty="0"/>
              <a:t>поліпшення </a:t>
            </a:r>
            <a:r>
              <a:rPr lang="uk-UA" sz="8000"/>
              <a:t>корпоративного </a:t>
            </a:r>
            <a:r>
              <a:rPr lang="uk-UA" sz="8000" smtClean="0"/>
              <a:t>управління;</a:t>
            </a:r>
            <a:endParaRPr lang="uk-UA" sz="8000" dirty="0"/>
          </a:p>
          <a:p>
            <a:endParaRPr lang="uk-UA" sz="7200" dirty="0"/>
          </a:p>
        </p:txBody>
      </p:sp>
    </p:spTree>
    <p:extLst>
      <p:ext uri="{BB962C8B-B14F-4D97-AF65-F5344CB8AC3E}">
        <p14:creationId xmlns:p14="http://schemas.microsoft.com/office/powerpoint/2010/main" val="277084113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uk-UA" sz="2800" b="1" dirty="0" smtClean="0"/>
              <a:t>Медіація</a:t>
            </a:r>
            <a:r>
              <a:rPr lang="uk-UA" sz="2800" dirty="0" smtClean="0"/>
              <a:t> — техніка ведення переговорів за допомогою третьої, нейтральної і сторони (медіатора).</a:t>
            </a:r>
            <a:endParaRPr lang="uk-UA" sz="2800" dirty="0"/>
          </a:p>
        </p:txBody>
      </p:sp>
      <p:sp>
        <p:nvSpPr>
          <p:cNvPr id="3" name="Объект 2"/>
          <p:cNvSpPr>
            <a:spLocks noGrp="1"/>
          </p:cNvSpPr>
          <p:nvPr>
            <p:ph idx="1"/>
          </p:nvPr>
        </p:nvSpPr>
        <p:spPr>
          <a:xfrm>
            <a:off x="2592925" y="2413000"/>
            <a:ext cx="8915400" cy="3777622"/>
          </a:xfrm>
        </p:spPr>
        <p:txBody>
          <a:bodyPr>
            <a:normAutofit/>
          </a:bodyPr>
          <a:lstStyle/>
          <a:p>
            <a:pPr marL="0" indent="0">
              <a:buNone/>
            </a:pPr>
            <a:r>
              <a:rPr lang="uk-UA" sz="2400" b="1" i="1" dirty="0"/>
              <a:t>Основні переваги медіації</a:t>
            </a:r>
          </a:p>
          <a:p>
            <a:r>
              <a:rPr lang="uk-UA" sz="2400" dirty="0" smtClean="0"/>
              <a:t>Економія </a:t>
            </a:r>
            <a:r>
              <a:rPr lang="uk-UA" sz="2400" dirty="0"/>
              <a:t>часу та коштів. </a:t>
            </a:r>
            <a:endParaRPr lang="uk-UA" sz="2400" dirty="0" smtClean="0"/>
          </a:p>
          <a:p>
            <a:r>
              <a:rPr lang="uk-UA" sz="2400" dirty="0" smtClean="0"/>
              <a:t>Виграшне </a:t>
            </a:r>
            <a:r>
              <a:rPr lang="uk-UA" sz="2400" dirty="0"/>
              <a:t>рішення для обох сторін. </a:t>
            </a:r>
            <a:endParaRPr lang="uk-UA" sz="2400" dirty="0" smtClean="0"/>
          </a:p>
          <a:p>
            <a:r>
              <a:rPr lang="uk-UA" sz="2400" dirty="0" smtClean="0"/>
              <a:t>Більша </a:t>
            </a:r>
            <a:r>
              <a:rPr lang="uk-UA" sz="2400" dirty="0"/>
              <a:t>ймовірність виконання рішення. </a:t>
            </a:r>
            <a:endParaRPr lang="uk-UA" sz="2400" dirty="0" smtClean="0"/>
          </a:p>
          <a:p>
            <a:r>
              <a:rPr lang="uk-UA" sz="2400" dirty="0" smtClean="0"/>
              <a:t>Збереження </a:t>
            </a:r>
            <a:r>
              <a:rPr lang="uk-UA" sz="2400" dirty="0"/>
              <a:t>ділових стосунків. </a:t>
            </a:r>
            <a:endParaRPr lang="uk-UA" sz="2400" dirty="0" smtClean="0"/>
          </a:p>
          <a:p>
            <a:r>
              <a:rPr lang="uk-UA" sz="2400" dirty="0" smtClean="0"/>
              <a:t>Неформальність </a:t>
            </a:r>
            <a:r>
              <a:rPr lang="uk-UA" sz="2400" dirty="0"/>
              <a:t>процесу. </a:t>
            </a:r>
          </a:p>
        </p:txBody>
      </p:sp>
    </p:spTree>
    <p:extLst>
      <p:ext uri="{BB962C8B-B14F-4D97-AF65-F5344CB8AC3E}">
        <p14:creationId xmlns:p14="http://schemas.microsoft.com/office/powerpoint/2010/main" val="86971518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685109" y="679268"/>
            <a:ext cx="9667103" cy="868679"/>
          </a:xfrm>
        </p:spPr>
        <p:txBody>
          <a:bodyPr>
            <a:normAutofit fontScale="90000"/>
          </a:bodyPr>
          <a:lstStyle/>
          <a:p>
            <a:r>
              <a:rPr lang="uk-UA" sz="3200" b="1" dirty="0"/>
              <a:t>Основні принципи </a:t>
            </a:r>
            <a:r>
              <a:rPr lang="uk-UA" sz="3200" b="1" dirty="0" smtClean="0"/>
              <a:t>медіації:</a:t>
            </a:r>
            <a:r>
              <a:rPr lang="uk-UA" sz="3200" b="1" dirty="0"/>
              <a:t/>
            </a:r>
            <a:br>
              <a:rPr lang="uk-UA" sz="3200" b="1" dirty="0"/>
            </a:br>
            <a:endParaRPr lang="uk-UA" sz="3200" b="1" dirty="0"/>
          </a:p>
        </p:txBody>
      </p:sp>
      <p:sp>
        <p:nvSpPr>
          <p:cNvPr id="3" name="Объект 2"/>
          <p:cNvSpPr>
            <a:spLocks noGrp="1"/>
          </p:cNvSpPr>
          <p:nvPr>
            <p:ph idx="1"/>
          </p:nvPr>
        </p:nvSpPr>
        <p:spPr>
          <a:xfrm>
            <a:off x="2436812" y="1264555"/>
            <a:ext cx="8915400" cy="3777622"/>
          </a:xfrm>
        </p:spPr>
        <p:txBody>
          <a:bodyPr>
            <a:normAutofit/>
          </a:bodyPr>
          <a:lstStyle/>
          <a:p>
            <a:endParaRPr lang="uk-UA" dirty="0"/>
          </a:p>
          <a:p>
            <a:r>
              <a:rPr lang="uk-UA" sz="2400" dirty="0"/>
              <a:t>Добровільність. </a:t>
            </a:r>
            <a:endParaRPr lang="uk-UA" sz="2400" dirty="0" smtClean="0"/>
          </a:p>
          <a:p>
            <a:r>
              <a:rPr lang="uk-UA" sz="2400" dirty="0" smtClean="0"/>
              <a:t>Конфіденційність</a:t>
            </a:r>
            <a:r>
              <a:rPr lang="uk-UA" sz="2400" dirty="0"/>
              <a:t>. </a:t>
            </a:r>
            <a:endParaRPr lang="uk-UA" sz="2400" dirty="0" smtClean="0"/>
          </a:p>
          <a:p>
            <a:r>
              <a:rPr lang="uk-UA" sz="2400" dirty="0" smtClean="0"/>
              <a:t>Незалежність </a:t>
            </a:r>
            <a:r>
              <a:rPr lang="uk-UA" sz="2400" dirty="0"/>
              <a:t>медіатора. </a:t>
            </a:r>
            <a:endParaRPr lang="uk-UA" sz="2400" dirty="0" smtClean="0"/>
          </a:p>
          <a:p>
            <a:r>
              <a:rPr lang="uk-UA" sz="2400" dirty="0" smtClean="0"/>
              <a:t>Неупередженість </a:t>
            </a:r>
            <a:r>
              <a:rPr lang="uk-UA" sz="2400" dirty="0"/>
              <a:t>медіатора. </a:t>
            </a:r>
            <a:endParaRPr lang="uk-UA" sz="2400" dirty="0" smtClean="0"/>
          </a:p>
          <a:p>
            <a:r>
              <a:rPr lang="uk-UA" sz="2400" dirty="0" smtClean="0"/>
              <a:t>Правомочність </a:t>
            </a:r>
            <a:r>
              <a:rPr lang="uk-UA" sz="2400" dirty="0"/>
              <a:t>сторін. </a:t>
            </a:r>
            <a:endParaRPr lang="uk-UA" sz="2400" dirty="0" smtClean="0"/>
          </a:p>
          <a:p>
            <a:r>
              <a:rPr lang="uk-UA" sz="2400" dirty="0" smtClean="0"/>
              <a:t>Гнучкість </a:t>
            </a:r>
            <a:r>
              <a:rPr lang="uk-UA" sz="2400" dirty="0"/>
              <a:t>процедури. </a:t>
            </a:r>
          </a:p>
        </p:txBody>
      </p:sp>
    </p:spTree>
    <p:extLst>
      <p:ext uri="{BB962C8B-B14F-4D97-AF65-F5344CB8AC3E}">
        <p14:creationId xmlns:p14="http://schemas.microsoft.com/office/powerpoint/2010/main" val="234904215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uk-UA" sz="3200" b="1" dirty="0" smtClean="0"/>
              <a:t>Стадії медіації</a:t>
            </a:r>
            <a:r>
              <a:rPr lang="en-US" sz="3200" b="1" dirty="0" smtClean="0"/>
              <a:t>:</a:t>
            </a:r>
            <a:endParaRPr lang="uk-UA" sz="3200" b="1" dirty="0"/>
          </a:p>
        </p:txBody>
      </p:sp>
      <p:sp>
        <p:nvSpPr>
          <p:cNvPr id="3" name="Объект 2"/>
          <p:cNvSpPr>
            <a:spLocks noGrp="1"/>
          </p:cNvSpPr>
          <p:nvPr>
            <p:ph idx="1"/>
          </p:nvPr>
        </p:nvSpPr>
        <p:spPr>
          <a:xfrm>
            <a:off x="2589212" y="1524000"/>
            <a:ext cx="8915400" cy="4387222"/>
          </a:xfrm>
        </p:spPr>
        <p:txBody>
          <a:bodyPr/>
          <a:lstStyle/>
          <a:p>
            <a:pPr algn="just">
              <a:buFont typeface="+mj-lt"/>
              <a:buAutoNum type="arabicParenR"/>
            </a:pPr>
            <a:r>
              <a:rPr lang="uk-UA" sz="2400" dirty="0" smtClean="0"/>
              <a:t>вибір </a:t>
            </a:r>
            <a:r>
              <a:rPr lang="uk-UA" sz="2400" dirty="0"/>
              <a:t>медіатора чи організації, що надає відповідні послуги;</a:t>
            </a:r>
          </a:p>
          <a:p>
            <a:pPr algn="just">
              <a:buFont typeface="+mj-lt"/>
              <a:buAutoNum type="arabicParenR"/>
            </a:pPr>
            <a:r>
              <a:rPr lang="uk-UA" sz="2400" dirty="0" smtClean="0"/>
              <a:t>підписання  </a:t>
            </a:r>
            <a:r>
              <a:rPr lang="uk-UA" sz="2400" dirty="0"/>
              <a:t>угоди  про  медіацію,  у якій  зазначені  етапи процедури, основні правила і принципи медіації, а також гонорар посередника;</a:t>
            </a:r>
          </a:p>
          <a:p>
            <a:pPr algn="just">
              <a:buFont typeface="+mj-lt"/>
              <a:buAutoNum type="arabicParenR"/>
            </a:pPr>
            <a:r>
              <a:rPr lang="uk-UA" sz="2400" dirty="0" smtClean="0"/>
              <a:t>проведення </a:t>
            </a:r>
            <a:r>
              <a:rPr lang="uk-UA" sz="2400" dirty="0"/>
              <a:t>медіації, яка передбачає формулювання спільної проблеми на основі реальних інтересів сторін конфлікту, а не їхніх вимог і взаємних претензій, спільний пошук варіантів її вирішення та  підписання   </a:t>
            </a:r>
            <a:r>
              <a:rPr lang="uk-UA" sz="2400" dirty="0" err="1"/>
              <a:t>медіаційної</a:t>
            </a:r>
            <a:r>
              <a:rPr lang="uk-UA" sz="2400" dirty="0"/>
              <a:t>  угоди,  яку  виконуватимуть   сторони добровільно.</a:t>
            </a:r>
          </a:p>
          <a:p>
            <a:endParaRPr lang="uk-UA" dirty="0"/>
          </a:p>
        </p:txBody>
      </p:sp>
    </p:spTree>
    <p:extLst>
      <p:ext uri="{BB962C8B-B14F-4D97-AF65-F5344CB8AC3E}">
        <p14:creationId xmlns:p14="http://schemas.microsoft.com/office/powerpoint/2010/main" val="350604397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uk-UA" sz="3200" b="1" dirty="0" smtClean="0"/>
              <a:t>Формат проведення медіації та повноваження медіатора</a:t>
            </a:r>
            <a:endParaRPr lang="uk-UA" sz="3200" b="1" dirty="0"/>
          </a:p>
        </p:txBody>
      </p:sp>
      <p:sp>
        <p:nvSpPr>
          <p:cNvPr id="3" name="Объект 2"/>
          <p:cNvSpPr>
            <a:spLocks noGrp="1"/>
          </p:cNvSpPr>
          <p:nvPr>
            <p:ph idx="1"/>
          </p:nvPr>
        </p:nvSpPr>
        <p:spPr/>
        <p:txBody>
          <a:bodyPr/>
          <a:lstStyle/>
          <a:p>
            <a:pPr algn="just"/>
            <a:r>
              <a:rPr lang="uk-UA" dirty="0"/>
              <a:t>Медіація може відбуватися у форматі як спільних, так і окремих приватних (медіатор-сторона) зустрічей. Кожній стороні мають бути забезпечені рівні можливості брати участь у дискусії.</a:t>
            </a:r>
          </a:p>
          <a:p>
            <a:pPr algn="just"/>
            <a:endParaRPr lang="uk-UA" dirty="0"/>
          </a:p>
          <a:p>
            <a:pPr algn="just"/>
            <a:r>
              <a:rPr lang="uk-UA" dirty="0"/>
              <a:t>Медіатор може проводити медіацію у спосіб, який він вважатиме доречним, враховуючи обставини справи, побажання сторін та необхідність швидкого і ефективного вирішення спору. Медіатор не уповноважений приймати рішення замість сторін. Медіатор може припинити медіацію, якщо, на його думку, сторони не докладають достатніх зусиль для вирішення спору. </a:t>
            </a:r>
          </a:p>
        </p:txBody>
      </p:sp>
    </p:spTree>
    <p:extLst>
      <p:ext uri="{BB962C8B-B14F-4D97-AF65-F5344CB8AC3E}">
        <p14:creationId xmlns:p14="http://schemas.microsoft.com/office/powerpoint/2010/main" val="316132310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2589212" y="800100"/>
            <a:ext cx="8915400" cy="5111122"/>
          </a:xfrm>
        </p:spPr>
        <p:txBody>
          <a:bodyPr>
            <a:normAutofit fontScale="92500"/>
          </a:bodyPr>
          <a:lstStyle/>
          <a:p>
            <a:pPr marL="0" indent="0" algn="just">
              <a:buNone/>
            </a:pPr>
            <a:r>
              <a:rPr lang="uk-UA" sz="2800" b="1" dirty="0" smtClean="0"/>
              <a:t>Третейський суд </a:t>
            </a:r>
            <a:r>
              <a:rPr lang="uk-UA" sz="2400" dirty="0" smtClean="0"/>
              <a:t>- недержавний незалежний орган, що утворюється за угодою або відповідним рішенням заінтересованих фізичних та/або юридичних осіб у встановленому законом порядку для вирішення спорів, що виникають із цивільних та господарських правовідносин.</a:t>
            </a:r>
            <a:r>
              <a:rPr lang="ru-RU" sz="2400" dirty="0" smtClean="0"/>
              <a:t> </a:t>
            </a:r>
          </a:p>
          <a:p>
            <a:pPr marL="0" indent="0" algn="just">
              <a:buNone/>
            </a:pPr>
            <a:endParaRPr lang="ru-RU" sz="2400" dirty="0"/>
          </a:p>
          <a:p>
            <a:pPr marL="0" indent="0" algn="just">
              <a:buNone/>
            </a:pPr>
            <a:r>
              <a:rPr lang="uk-UA" sz="2400" dirty="0" smtClean="0"/>
              <a:t>Третейські суди не входять до судової системи України, тому не є органами правосуддя. </a:t>
            </a:r>
          </a:p>
          <a:p>
            <a:pPr marL="0" indent="0" algn="just">
              <a:buNone/>
            </a:pPr>
            <a:r>
              <a:rPr lang="uk-UA" sz="2400" dirty="0" smtClean="0"/>
              <a:t>Третейський суд керується Конституцією України, Законом "Про третейські суди", іншими законами, нормативно-правовими актами, міжнародними договорами України та регламентом (для постійних третейських судів</a:t>
            </a:r>
            <a:r>
              <a:rPr lang="ru-RU" sz="2400" dirty="0" smtClean="0"/>
              <a:t>).</a:t>
            </a:r>
            <a:endParaRPr lang="uk-UA" sz="2400" dirty="0"/>
          </a:p>
        </p:txBody>
      </p:sp>
    </p:spTree>
    <p:extLst>
      <p:ext uri="{BB962C8B-B14F-4D97-AF65-F5344CB8AC3E}">
        <p14:creationId xmlns:p14="http://schemas.microsoft.com/office/powerpoint/2010/main" val="132027602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92925" y="624110"/>
            <a:ext cx="8911687" cy="747490"/>
          </a:xfrm>
        </p:spPr>
        <p:txBody>
          <a:bodyPr>
            <a:normAutofit/>
          </a:bodyPr>
          <a:lstStyle/>
          <a:p>
            <a:r>
              <a:rPr lang="uk-UA" sz="3200" b="1" dirty="0"/>
              <a:t>Ф</a:t>
            </a:r>
            <a:r>
              <a:rPr lang="uk-UA" sz="3200" b="1" dirty="0" smtClean="0"/>
              <a:t>орми </a:t>
            </a:r>
            <a:r>
              <a:rPr lang="uk-UA" sz="3200" b="1" dirty="0"/>
              <a:t>третейського </a:t>
            </a:r>
            <a:r>
              <a:rPr lang="uk-UA" sz="3200" b="1" dirty="0" smtClean="0"/>
              <a:t>судочинства</a:t>
            </a:r>
            <a:r>
              <a:rPr lang="en-US" sz="3200" b="1" dirty="0" smtClean="0"/>
              <a:t>:</a:t>
            </a:r>
            <a:endParaRPr lang="uk-UA" sz="3200" b="1" dirty="0"/>
          </a:p>
        </p:txBody>
      </p:sp>
      <p:sp>
        <p:nvSpPr>
          <p:cNvPr id="3" name="Объект 2"/>
          <p:cNvSpPr>
            <a:spLocks noGrp="1"/>
          </p:cNvSpPr>
          <p:nvPr>
            <p:ph idx="1"/>
          </p:nvPr>
        </p:nvSpPr>
        <p:spPr>
          <a:xfrm>
            <a:off x="2589212" y="1231900"/>
            <a:ext cx="8915400" cy="4679322"/>
          </a:xfrm>
        </p:spPr>
        <p:txBody>
          <a:bodyPr>
            <a:normAutofit/>
          </a:bodyPr>
          <a:lstStyle/>
          <a:p>
            <a:pPr algn="just"/>
            <a:r>
              <a:rPr lang="uk-UA" b="1" dirty="0" smtClean="0"/>
              <a:t>на постійній основі (постійні третейські суди) </a:t>
            </a:r>
            <a:r>
              <a:rPr lang="uk-UA" dirty="0" smtClean="0"/>
              <a:t>- діють згідно із своїм положенням, порядок формування складу суду і процедура розгляду спору визначають регламентом третейського суду. Постійні   третейські   суди   можуть   утворюватися   та   діяти   при зареєстрованих   відповідно   до   чинного   законодавства   України:  всеукраїнських громадських організаціях; всеукраїнських організаціях роботодавців; фондових і товарних біржах, організаціях професійних учасників ринку цінних паперів; торгово-промислових палатах; всеукраїнських асоціаціях кредитних спілок, Центральній спілці споживчих товариств України; об'єднаннях, асоціаціях суб'єктів підприємницької діяльності  - юридичних  осіб,  зокрема  банків. </a:t>
            </a:r>
          </a:p>
          <a:p>
            <a:pPr algn="just"/>
            <a:r>
              <a:rPr lang="ru-RU" b="1" dirty="0" smtClean="0"/>
              <a:t>для </a:t>
            </a:r>
            <a:r>
              <a:rPr lang="uk-UA" b="1" dirty="0" smtClean="0"/>
              <a:t>вирішення </a:t>
            </a:r>
            <a:r>
              <a:rPr lang="ru-RU" b="1" dirty="0" smtClean="0"/>
              <a:t>конкретного </a:t>
            </a:r>
            <a:r>
              <a:rPr lang="ru-RU" b="1" dirty="0"/>
              <a:t>спору (суди </a:t>
            </a:r>
            <a:r>
              <a:rPr lang="ru-RU" b="1" dirty="0" smtClean="0"/>
              <a:t>“</a:t>
            </a:r>
            <a:r>
              <a:rPr lang="en-US" b="1" dirty="0" smtClean="0"/>
              <a:t>ad hoc</a:t>
            </a:r>
            <a:r>
              <a:rPr lang="ru-RU" b="1" dirty="0" smtClean="0"/>
              <a:t>”)</a:t>
            </a:r>
            <a:r>
              <a:rPr lang="en-US" dirty="0" smtClean="0"/>
              <a:t> - </a:t>
            </a:r>
            <a:r>
              <a:rPr lang="uk-UA" dirty="0" smtClean="0"/>
              <a:t>після </a:t>
            </a:r>
            <a:r>
              <a:rPr lang="uk-UA" dirty="0"/>
              <a:t>винесення рішення у справі суд </a:t>
            </a:r>
            <a:r>
              <a:rPr lang="uk-UA" dirty="0" smtClean="0"/>
              <a:t>припиняє </a:t>
            </a:r>
            <a:r>
              <a:rPr lang="uk-UA" dirty="0"/>
              <a:t>своє існування</a:t>
            </a:r>
            <a:r>
              <a:rPr lang="ru-RU" dirty="0" smtClean="0"/>
              <a:t>. </a:t>
            </a:r>
            <a:endParaRPr lang="ru-RU" dirty="0"/>
          </a:p>
          <a:p>
            <a:pPr algn="just"/>
            <a:endParaRPr lang="uk-UA" dirty="0"/>
          </a:p>
        </p:txBody>
      </p:sp>
    </p:spTree>
    <p:extLst>
      <p:ext uri="{BB962C8B-B14F-4D97-AF65-F5344CB8AC3E}">
        <p14:creationId xmlns:p14="http://schemas.microsoft.com/office/powerpoint/2010/main" val="320405604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uk-UA" sz="3200" b="1" dirty="0" smtClean="0"/>
              <a:t>Види постійних третейських судів</a:t>
            </a:r>
            <a:endParaRPr lang="uk-UA" sz="3200" b="1" dirty="0"/>
          </a:p>
        </p:txBody>
      </p:sp>
      <p:sp>
        <p:nvSpPr>
          <p:cNvPr id="3" name="Объект 2"/>
          <p:cNvSpPr>
            <a:spLocks noGrp="1"/>
          </p:cNvSpPr>
          <p:nvPr>
            <p:ph idx="1"/>
          </p:nvPr>
        </p:nvSpPr>
        <p:spPr>
          <a:xfrm>
            <a:off x="2589212" y="1460500"/>
            <a:ext cx="8915400" cy="4666622"/>
          </a:xfrm>
        </p:spPr>
        <p:txBody>
          <a:bodyPr/>
          <a:lstStyle/>
          <a:p>
            <a:pPr algn="just"/>
            <a:r>
              <a:rPr lang="uk-UA" sz="2400" b="1" dirty="0"/>
              <a:t>Відкритий третейський суд </a:t>
            </a:r>
            <a:r>
              <a:rPr lang="uk-UA" sz="2400" dirty="0"/>
              <a:t>– третейський суд, що розглядає і вирішує спори між будь-якими сторонами, які </a:t>
            </a:r>
            <a:r>
              <a:rPr lang="uk-UA" sz="2400" dirty="0" smtClean="0"/>
              <a:t>хочуть </a:t>
            </a:r>
            <a:r>
              <a:rPr lang="uk-UA" sz="2400" dirty="0"/>
              <a:t>до нього </a:t>
            </a:r>
            <a:r>
              <a:rPr lang="uk-UA" sz="2400" dirty="0" smtClean="0"/>
              <a:t>звернутися.</a:t>
            </a:r>
            <a:endParaRPr lang="uk-UA" sz="2400" dirty="0"/>
          </a:p>
          <a:p>
            <a:pPr algn="just"/>
            <a:r>
              <a:rPr lang="uk-UA" sz="2400" b="1" dirty="0"/>
              <a:t>Закритий третейський суд </a:t>
            </a:r>
            <a:r>
              <a:rPr lang="uk-UA" sz="2400" dirty="0"/>
              <a:t>– третейський суд, що вирішує суперечки тільки між членами відповідної організації (об'єднання, системи органів).</a:t>
            </a:r>
          </a:p>
          <a:p>
            <a:pPr algn="just"/>
            <a:r>
              <a:rPr lang="uk-UA" sz="2400" b="1" dirty="0"/>
              <a:t>Спеціалізований третейський суд </a:t>
            </a:r>
            <a:r>
              <a:rPr lang="uk-UA" sz="2400" dirty="0"/>
              <a:t>- коли регламентом третейського суду визначено певне коло справ, що підвідомче суду.</a:t>
            </a:r>
          </a:p>
          <a:p>
            <a:pPr algn="just"/>
            <a:r>
              <a:rPr lang="uk-UA" sz="2400" b="1" dirty="0"/>
              <a:t>Універсальний третейський суд </a:t>
            </a:r>
            <a:r>
              <a:rPr lang="uk-UA" sz="2400" dirty="0"/>
              <a:t>- якщо всі спори підвідомчі, крім тих, що непідвідомчі за Законом.</a:t>
            </a:r>
          </a:p>
          <a:p>
            <a:pPr algn="just"/>
            <a:endParaRPr lang="uk-UA" dirty="0"/>
          </a:p>
        </p:txBody>
      </p:sp>
    </p:spTree>
    <p:extLst>
      <p:ext uri="{BB962C8B-B14F-4D97-AF65-F5344CB8AC3E}">
        <p14:creationId xmlns:p14="http://schemas.microsoft.com/office/powerpoint/2010/main" val="194081986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43841" y="0"/>
            <a:ext cx="11336972" cy="404590"/>
          </a:xfrm>
        </p:spPr>
        <p:txBody>
          <a:bodyPr>
            <a:normAutofit/>
          </a:bodyPr>
          <a:lstStyle/>
          <a:p>
            <a:pPr algn="ctr"/>
            <a:r>
              <a:rPr lang="uk-UA" sz="2000" b="1" i="1" dirty="0" smtClean="0"/>
              <a:t>Рекомендовані </a:t>
            </a:r>
            <a:r>
              <a:rPr lang="uk-UA" sz="2000" b="1" i="1" dirty="0"/>
              <a:t>шляхи підвищення ефективності корпоративного управління </a:t>
            </a:r>
          </a:p>
        </p:txBody>
      </p:sp>
      <p:graphicFrame>
        <p:nvGraphicFramePr>
          <p:cNvPr id="4" name="Таблица 3"/>
          <p:cNvGraphicFramePr>
            <a:graphicFrameLocks noGrp="1"/>
          </p:cNvGraphicFramePr>
          <p:nvPr>
            <p:extLst>
              <p:ext uri="{D42A27DB-BD31-4B8C-83A1-F6EECF244321}">
                <p14:modId xmlns:p14="http://schemas.microsoft.com/office/powerpoint/2010/main" val="364645130"/>
              </p:ext>
            </p:extLst>
          </p:nvPr>
        </p:nvGraphicFramePr>
        <p:xfrm>
          <a:off x="0" y="404590"/>
          <a:ext cx="12192000" cy="6895300"/>
        </p:xfrm>
        <a:graphic>
          <a:graphicData uri="http://schemas.openxmlformats.org/drawingml/2006/table">
            <a:tbl>
              <a:tblPr firstRow="1" firstCol="1" bandRow="1">
                <a:tableStyleId>{5C22544A-7EE6-4342-B048-85BDC9FD1C3A}</a:tableStyleId>
              </a:tblPr>
              <a:tblGrid>
                <a:gridCol w="3048000">
                  <a:extLst>
                    <a:ext uri="{9D8B030D-6E8A-4147-A177-3AD203B41FA5}">
                      <a16:colId xmlns="" xmlns:a16="http://schemas.microsoft.com/office/drawing/2014/main" val="20000"/>
                    </a:ext>
                  </a:extLst>
                </a:gridCol>
                <a:gridCol w="9144000">
                  <a:extLst>
                    <a:ext uri="{9D8B030D-6E8A-4147-A177-3AD203B41FA5}">
                      <a16:colId xmlns="" xmlns:a16="http://schemas.microsoft.com/office/drawing/2014/main" val="20001"/>
                    </a:ext>
                  </a:extLst>
                </a:gridCol>
              </a:tblGrid>
              <a:tr h="314110">
                <a:tc>
                  <a:txBody>
                    <a:bodyPr/>
                    <a:lstStyle/>
                    <a:p>
                      <a:pPr algn="ctr">
                        <a:lnSpc>
                          <a:spcPct val="115000"/>
                        </a:lnSpc>
                        <a:spcAft>
                          <a:spcPts val="0"/>
                        </a:spcAft>
                      </a:pPr>
                      <a:r>
                        <a:rPr lang="uk-UA" sz="1200" dirty="0">
                          <a:effectLst/>
                        </a:rPr>
                        <a:t>Ризики корпоративного управління </a:t>
                      </a:r>
                      <a:endParaRPr lang="uk-UA" sz="1200" dirty="0">
                        <a:effectLst/>
                        <a:latin typeface="Times New Roman" panose="02020603050405020304" pitchFamily="18" charset="0"/>
                        <a:ea typeface="Times New Roman" panose="02020603050405020304" pitchFamily="18" charset="0"/>
                      </a:endParaRPr>
                    </a:p>
                  </a:txBody>
                  <a:tcPr marL="40275" marR="48255" marT="0" marB="0"/>
                </a:tc>
                <a:tc>
                  <a:txBody>
                    <a:bodyPr/>
                    <a:lstStyle/>
                    <a:p>
                      <a:pPr algn="ctr">
                        <a:lnSpc>
                          <a:spcPct val="115000"/>
                        </a:lnSpc>
                        <a:spcAft>
                          <a:spcPts val="0"/>
                        </a:spcAft>
                      </a:pPr>
                      <a:r>
                        <a:rPr lang="uk-UA" sz="1200" dirty="0">
                          <a:effectLst/>
                        </a:rPr>
                        <a:t>Напрями поліпшення </a:t>
                      </a:r>
                      <a:endParaRPr lang="uk-UA" sz="1200" dirty="0">
                        <a:effectLst/>
                        <a:latin typeface="Times New Roman" panose="02020603050405020304" pitchFamily="18" charset="0"/>
                        <a:ea typeface="Times New Roman" panose="02020603050405020304" pitchFamily="18" charset="0"/>
                      </a:endParaRPr>
                    </a:p>
                  </a:txBody>
                  <a:tcPr marL="40275" marR="48255" marT="0" marB="0" anchor="ctr"/>
                </a:tc>
                <a:extLst>
                  <a:ext uri="{0D108BD9-81ED-4DB2-BD59-A6C34878D82A}">
                    <a16:rowId xmlns="" xmlns:a16="http://schemas.microsoft.com/office/drawing/2014/main" val="10000"/>
                  </a:ext>
                </a:extLst>
              </a:tr>
              <a:tr h="626412">
                <a:tc>
                  <a:txBody>
                    <a:bodyPr/>
                    <a:lstStyle/>
                    <a:p>
                      <a:pPr>
                        <a:lnSpc>
                          <a:spcPct val="115000"/>
                        </a:lnSpc>
                        <a:spcAft>
                          <a:spcPts val="0"/>
                        </a:spcAft>
                      </a:pPr>
                      <a:r>
                        <a:rPr lang="uk-UA" sz="1200" dirty="0">
                          <a:effectLst/>
                        </a:rPr>
                        <a:t>“Розмивання” статутного капіталу (розмивання частки шляхом випуску акцій) </a:t>
                      </a:r>
                      <a:endParaRPr lang="uk-UA" sz="1200" dirty="0">
                        <a:effectLst/>
                        <a:latin typeface="Times New Roman" panose="02020603050405020304" pitchFamily="18" charset="0"/>
                        <a:ea typeface="Times New Roman" panose="02020603050405020304" pitchFamily="18" charset="0"/>
                      </a:endParaRPr>
                    </a:p>
                  </a:txBody>
                  <a:tcPr marL="40275" marR="48255" marT="0" marB="0"/>
                </a:tc>
                <a:tc>
                  <a:txBody>
                    <a:bodyPr/>
                    <a:lstStyle/>
                    <a:p>
                      <a:pPr marL="342900" lvl="0" indent="-342900" fontAlgn="base">
                        <a:lnSpc>
                          <a:spcPct val="115000"/>
                        </a:lnSpc>
                        <a:spcAft>
                          <a:spcPts val="95"/>
                        </a:spcAft>
                        <a:buClr>
                          <a:srgbClr val="000000"/>
                        </a:buClr>
                        <a:buSzPts val="1000"/>
                        <a:buFont typeface="Symbol" panose="05050102010706020507" pitchFamily="18" charset="2"/>
                        <a:buChar char="-"/>
                      </a:pPr>
                      <a:r>
                        <a:rPr lang="uk-UA" sz="1200" u="none" strike="noStrike">
                          <a:effectLst/>
                          <a:uFill>
                            <a:solidFill>
                              <a:srgbClr val="000000"/>
                            </a:solidFill>
                          </a:uFill>
                        </a:rPr>
                        <a:t>регулювання процедури випуску акцій, а також процедури випуску облігацій, які конвертуються в акції </a:t>
                      </a:r>
                    </a:p>
                    <a:p>
                      <a:pPr marL="342900" lvl="0" indent="-342900" fontAlgn="base">
                        <a:lnSpc>
                          <a:spcPct val="115000"/>
                        </a:lnSpc>
                        <a:spcAft>
                          <a:spcPts val="0"/>
                        </a:spcAft>
                        <a:buClr>
                          <a:srgbClr val="000000"/>
                        </a:buClr>
                        <a:buSzPts val="1000"/>
                        <a:buFont typeface="Symbol" panose="05050102010706020507" pitchFamily="18" charset="2"/>
                        <a:buChar char="-"/>
                      </a:pPr>
                      <a:r>
                        <a:rPr lang="uk-UA" sz="1200" u="none" strike="noStrike">
                          <a:effectLst/>
                          <a:uFill>
                            <a:solidFill>
                              <a:srgbClr val="000000"/>
                            </a:solidFill>
                          </a:uFill>
                        </a:rPr>
                        <a:t>деталізація регулювання операцій з акціями, особливо у разі переважного викупу акцій </a:t>
                      </a:r>
                      <a:endParaRPr lang="uk-UA" sz="1200" u="none" strike="noStrike">
                        <a:effectLst/>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endParaRPr>
                    </a:p>
                  </a:txBody>
                  <a:tcPr marL="40275" marR="48255" marT="0" marB="0"/>
                </a:tc>
                <a:extLst>
                  <a:ext uri="{0D108BD9-81ED-4DB2-BD59-A6C34878D82A}">
                    <a16:rowId xmlns="" xmlns:a16="http://schemas.microsoft.com/office/drawing/2014/main" val="10001"/>
                  </a:ext>
                </a:extLst>
              </a:tr>
              <a:tr h="903063">
                <a:tc>
                  <a:txBody>
                    <a:bodyPr/>
                    <a:lstStyle/>
                    <a:p>
                      <a:pPr>
                        <a:lnSpc>
                          <a:spcPct val="115000"/>
                        </a:lnSpc>
                        <a:spcAft>
                          <a:spcPts val="95"/>
                        </a:spcAft>
                      </a:pPr>
                      <a:r>
                        <a:rPr lang="uk-UA" sz="1200" dirty="0">
                          <a:effectLst/>
                        </a:rPr>
                        <a:t>“Виведення” активів і трансфертні ціни </a:t>
                      </a:r>
                    </a:p>
                    <a:p>
                      <a:pPr>
                        <a:lnSpc>
                          <a:spcPct val="115000"/>
                        </a:lnSpc>
                        <a:spcAft>
                          <a:spcPts val="0"/>
                        </a:spcAft>
                      </a:pPr>
                      <a:r>
                        <a:rPr lang="uk-UA" sz="1200" dirty="0">
                          <a:effectLst/>
                        </a:rPr>
                        <a:t> </a:t>
                      </a:r>
                      <a:endParaRPr lang="uk-UA" sz="1200" dirty="0">
                        <a:effectLst/>
                        <a:latin typeface="Times New Roman" panose="02020603050405020304" pitchFamily="18" charset="0"/>
                        <a:ea typeface="Times New Roman" panose="02020603050405020304" pitchFamily="18" charset="0"/>
                      </a:endParaRPr>
                    </a:p>
                  </a:txBody>
                  <a:tcPr marL="40275" marR="48255" marT="0" marB="0" anchor="ctr"/>
                </a:tc>
                <a:tc>
                  <a:txBody>
                    <a:bodyPr/>
                    <a:lstStyle/>
                    <a:p>
                      <a:pPr marL="342900" lvl="0" indent="-342900" fontAlgn="base">
                        <a:lnSpc>
                          <a:spcPct val="115000"/>
                        </a:lnSpc>
                        <a:spcAft>
                          <a:spcPts val="70"/>
                        </a:spcAft>
                        <a:buClr>
                          <a:srgbClr val="000000"/>
                        </a:buClr>
                        <a:buSzPts val="1000"/>
                        <a:buFont typeface="Symbol" panose="05050102010706020507" pitchFamily="18" charset="2"/>
                        <a:buChar char="-"/>
                      </a:pPr>
                      <a:r>
                        <a:rPr lang="uk-UA" sz="1200" u="none" strike="noStrike">
                          <a:effectLst/>
                          <a:uFill>
                            <a:solidFill>
                              <a:srgbClr val="000000"/>
                            </a:solidFill>
                          </a:uFill>
                        </a:rPr>
                        <a:t>вдосконалення форм фінансової звітності </a:t>
                      </a:r>
                    </a:p>
                    <a:p>
                      <a:pPr marL="342900" lvl="0" indent="-342900" fontAlgn="base">
                        <a:lnSpc>
                          <a:spcPct val="115000"/>
                        </a:lnSpc>
                        <a:spcAft>
                          <a:spcPts val="90"/>
                        </a:spcAft>
                        <a:buClr>
                          <a:srgbClr val="000000"/>
                        </a:buClr>
                        <a:buSzPts val="1000"/>
                        <a:buFont typeface="Symbol" panose="05050102010706020507" pitchFamily="18" charset="2"/>
                        <a:buChar char="-"/>
                      </a:pPr>
                      <a:r>
                        <a:rPr lang="uk-UA" sz="1200" u="none" strike="noStrike">
                          <a:effectLst/>
                          <a:uFill>
                            <a:solidFill>
                              <a:srgbClr val="000000"/>
                            </a:solidFill>
                          </a:uFill>
                        </a:rPr>
                        <a:t>посилення і уточнення вимог щодо порядку здійснення великих угод і угод зацікавлених осіб </a:t>
                      </a:r>
                    </a:p>
                    <a:p>
                      <a:pPr marL="342900" lvl="0" indent="-342900" fontAlgn="base">
                        <a:lnSpc>
                          <a:spcPct val="115000"/>
                        </a:lnSpc>
                        <a:spcAft>
                          <a:spcPts val="95"/>
                        </a:spcAft>
                        <a:buClr>
                          <a:srgbClr val="000000"/>
                        </a:buClr>
                        <a:buSzPts val="1000"/>
                        <a:buFont typeface="Symbol" panose="05050102010706020507" pitchFamily="18" charset="2"/>
                        <a:buChar char="-"/>
                      </a:pPr>
                      <a:r>
                        <a:rPr lang="uk-UA" sz="1200" u="none" strike="noStrike">
                          <a:effectLst/>
                          <a:uFill>
                            <a:solidFill>
                              <a:srgbClr val="000000"/>
                            </a:solidFill>
                          </a:uFill>
                        </a:rPr>
                        <a:t>регулювання угод з афільованими особами, розширення поняття “афільована особа” </a:t>
                      </a:r>
                    </a:p>
                    <a:p>
                      <a:pPr marL="342900" lvl="0" indent="-342900" fontAlgn="base">
                        <a:lnSpc>
                          <a:spcPct val="115000"/>
                        </a:lnSpc>
                        <a:spcAft>
                          <a:spcPts val="0"/>
                        </a:spcAft>
                        <a:buClr>
                          <a:srgbClr val="000000"/>
                        </a:buClr>
                        <a:buSzPts val="1000"/>
                        <a:buFont typeface="Symbol" panose="05050102010706020507" pitchFamily="18" charset="2"/>
                        <a:buChar char="-"/>
                      </a:pPr>
                      <a:r>
                        <a:rPr lang="uk-UA" sz="1200" u="none" strike="noStrike">
                          <a:effectLst/>
                          <a:uFill>
                            <a:solidFill>
                              <a:srgbClr val="000000"/>
                            </a:solidFill>
                          </a:uFill>
                        </a:rPr>
                        <a:t>вдосконалення податкового законодавства і його правозастосування </a:t>
                      </a:r>
                      <a:endParaRPr lang="uk-UA" sz="1200" u="none" strike="noStrike">
                        <a:effectLst/>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endParaRPr>
                    </a:p>
                  </a:txBody>
                  <a:tcPr marL="40275" marR="48255" marT="0" marB="0"/>
                </a:tc>
                <a:extLst>
                  <a:ext uri="{0D108BD9-81ED-4DB2-BD59-A6C34878D82A}">
                    <a16:rowId xmlns="" xmlns:a16="http://schemas.microsoft.com/office/drawing/2014/main" val="10002"/>
                  </a:ext>
                </a:extLst>
              </a:tr>
              <a:tr h="1172675">
                <a:tc>
                  <a:txBody>
                    <a:bodyPr/>
                    <a:lstStyle/>
                    <a:p>
                      <a:pPr>
                        <a:lnSpc>
                          <a:spcPct val="115000"/>
                        </a:lnSpc>
                        <a:spcAft>
                          <a:spcPts val="70"/>
                        </a:spcAft>
                      </a:pPr>
                      <a:r>
                        <a:rPr lang="uk-UA" sz="1200" dirty="0">
                          <a:effectLst/>
                        </a:rPr>
                        <a:t>Розкриття інформації (порушення вимог при її </a:t>
                      </a:r>
                      <a:r>
                        <a:rPr lang="uk-UA" sz="1200" dirty="0" smtClean="0">
                          <a:effectLst/>
                        </a:rPr>
                        <a:t>розкритті</a:t>
                      </a:r>
                      <a:r>
                        <a:rPr lang="uk-UA" sz="1200" dirty="0">
                          <a:effectLst/>
                        </a:rPr>
                        <a:t>) </a:t>
                      </a:r>
                      <a:endParaRPr lang="uk-UA" sz="1200" dirty="0">
                        <a:effectLst/>
                        <a:latin typeface="Times New Roman" panose="02020603050405020304" pitchFamily="18" charset="0"/>
                        <a:ea typeface="Times New Roman" panose="02020603050405020304" pitchFamily="18" charset="0"/>
                      </a:endParaRPr>
                    </a:p>
                  </a:txBody>
                  <a:tcPr marL="40275" marR="48255" marT="0" marB="0" anchor="ctr"/>
                </a:tc>
                <a:tc>
                  <a:txBody>
                    <a:bodyPr/>
                    <a:lstStyle/>
                    <a:p>
                      <a:pPr marL="342900" marR="420370" lvl="0" indent="-342900" fontAlgn="base">
                        <a:lnSpc>
                          <a:spcPct val="115000"/>
                        </a:lnSpc>
                        <a:spcAft>
                          <a:spcPts val="95"/>
                        </a:spcAft>
                        <a:buClr>
                          <a:srgbClr val="000000"/>
                        </a:buClr>
                        <a:buSzPts val="1000"/>
                        <a:buFont typeface="Symbol" panose="05050102010706020507" pitchFamily="18" charset="2"/>
                        <a:buChar char="-"/>
                      </a:pPr>
                      <a:r>
                        <a:rPr lang="uk-UA" sz="1200" u="none" strike="noStrike" dirty="0">
                          <a:effectLst/>
                          <a:uFill>
                            <a:solidFill>
                              <a:srgbClr val="000000"/>
                            </a:solidFill>
                          </a:uFill>
                        </a:rPr>
                        <a:t>вдосконалення законодавства з розкриття інформації </a:t>
                      </a:r>
                    </a:p>
                    <a:p>
                      <a:pPr marL="342900" marR="420370" lvl="0" indent="-342900" fontAlgn="base">
                        <a:lnSpc>
                          <a:spcPct val="115000"/>
                        </a:lnSpc>
                        <a:spcAft>
                          <a:spcPts val="90"/>
                        </a:spcAft>
                        <a:buClr>
                          <a:srgbClr val="000000"/>
                        </a:buClr>
                        <a:buSzPts val="1000"/>
                        <a:buFont typeface="Symbol" panose="05050102010706020507" pitchFamily="18" charset="2"/>
                        <a:buChar char="-"/>
                      </a:pPr>
                      <a:r>
                        <a:rPr lang="uk-UA" sz="1200" u="none" strike="noStrike" dirty="0">
                          <a:effectLst/>
                          <a:uFill>
                            <a:solidFill>
                              <a:srgbClr val="000000"/>
                            </a:solidFill>
                          </a:uFill>
                        </a:rPr>
                        <a:t>заборона практики асиметричного надання інформації деяким привілейованим сторонам і використання в корисливих цілях істотно важливої і закритої інформації </a:t>
                      </a:r>
                    </a:p>
                    <a:p>
                      <a:pPr marL="342900" marR="420370" lvl="0" indent="-342900" fontAlgn="base">
                        <a:lnSpc>
                          <a:spcPct val="115000"/>
                        </a:lnSpc>
                        <a:spcAft>
                          <a:spcPts val="0"/>
                        </a:spcAft>
                        <a:buClr>
                          <a:srgbClr val="000000"/>
                        </a:buClr>
                        <a:buSzPts val="1000"/>
                        <a:buFont typeface="Symbol" panose="05050102010706020507" pitchFamily="18" charset="2"/>
                        <a:buChar char="-"/>
                      </a:pPr>
                      <a:r>
                        <a:rPr lang="uk-UA" sz="1200" u="none" strike="noStrike" dirty="0">
                          <a:effectLst/>
                          <a:uFill>
                            <a:solidFill>
                              <a:srgbClr val="000000"/>
                            </a:solidFill>
                          </a:uFill>
                        </a:rPr>
                        <a:t>введення міжнародних стандартів бухгалтерського обліку - повинні також бути передбачені певні санкції (введення карної відповідальності) за </a:t>
                      </a:r>
                      <a:r>
                        <a:rPr lang="uk-UA" sz="1200" u="none" strike="noStrike" dirty="0" err="1">
                          <a:effectLst/>
                          <a:uFill>
                            <a:solidFill>
                              <a:srgbClr val="000000"/>
                            </a:solidFill>
                          </a:uFill>
                        </a:rPr>
                        <a:t>нерозкриття</a:t>
                      </a:r>
                      <a:r>
                        <a:rPr lang="uk-UA" sz="1200" u="none" strike="noStrike" dirty="0">
                          <a:effectLst/>
                          <a:uFill>
                            <a:solidFill>
                              <a:srgbClr val="000000"/>
                            </a:solidFill>
                          </a:uFill>
                        </a:rPr>
                        <a:t> інформації </a:t>
                      </a:r>
                      <a:endParaRPr lang="uk-UA" sz="1200" u="none" strike="noStrike" dirty="0">
                        <a:effectLst/>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endParaRPr>
                    </a:p>
                  </a:txBody>
                  <a:tcPr marL="40275" marR="48255" marT="0" marB="0"/>
                </a:tc>
                <a:extLst>
                  <a:ext uri="{0D108BD9-81ED-4DB2-BD59-A6C34878D82A}">
                    <a16:rowId xmlns="" xmlns:a16="http://schemas.microsoft.com/office/drawing/2014/main" val="10003"/>
                  </a:ext>
                </a:extLst>
              </a:tr>
              <a:tr h="417608">
                <a:tc>
                  <a:txBody>
                    <a:bodyPr/>
                    <a:lstStyle/>
                    <a:p>
                      <a:pPr>
                        <a:lnSpc>
                          <a:spcPct val="115000"/>
                        </a:lnSpc>
                        <a:spcAft>
                          <a:spcPts val="0"/>
                        </a:spcAft>
                      </a:pPr>
                      <a:r>
                        <a:rPr lang="uk-UA" sz="1200">
                          <a:effectLst/>
                        </a:rPr>
                        <a:t>Реорганізація (порушення при злитті і поглинанні) </a:t>
                      </a:r>
                      <a:endParaRPr lang="uk-UA" sz="1200">
                        <a:effectLst/>
                        <a:latin typeface="Times New Roman" panose="02020603050405020304" pitchFamily="18" charset="0"/>
                        <a:ea typeface="Times New Roman" panose="02020603050405020304" pitchFamily="18" charset="0"/>
                      </a:endParaRPr>
                    </a:p>
                  </a:txBody>
                  <a:tcPr marL="40275" marR="48255" marT="0" marB="0"/>
                </a:tc>
                <a:tc>
                  <a:txBody>
                    <a:bodyPr/>
                    <a:lstStyle/>
                    <a:p>
                      <a:pPr marR="1100455">
                        <a:lnSpc>
                          <a:spcPct val="115000"/>
                        </a:lnSpc>
                        <a:spcAft>
                          <a:spcPts val="0"/>
                        </a:spcAft>
                      </a:pPr>
                      <a:r>
                        <a:rPr lang="uk-UA" sz="1200" dirty="0">
                          <a:effectLst/>
                        </a:rPr>
                        <a:t>- введення вимог про залучення незалежного оцінювача - поліпшення розкриття інформації </a:t>
                      </a:r>
                      <a:endParaRPr lang="uk-UA" sz="1200" dirty="0">
                        <a:effectLst/>
                        <a:latin typeface="Times New Roman" panose="02020603050405020304" pitchFamily="18" charset="0"/>
                        <a:ea typeface="Times New Roman" panose="02020603050405020304" pitchFamily="18" charset="0"/>
                      </a:endParaRPr>
                    </a:p>
                  </a:txBody>
                  <a:tcPr marL="40275" marR="48255" marT="0" marB="0"/>
                </a:tc>
                <a:extLst>
                  <a:ext uri="{0D108BD9-81ED-4DB2-BD59-A6C34878D82A}">
                    <a16:rowId xmlns="" xmlns:a16="http://schemas.microsoft.com/office/drawing/2014/main" val="10004"/>
                  </a:ext>
                </a:extLst>
              </a:tr>
              <a:tr h="1711697">
                <a:tc>
                  <a:txBody>
                    <a:bodyPr/>
                    <a:lstStyle/>
                    <a:p>
                      <a:pPr>
                        <a:lnSpc>
                          <a:spcPct val="115000"/>
                        </a:lnSpc>
                        <a:spcAft>
                          <a:spcPts val="90"/>
                        </a:spcAft>
                      </a:pPr>
                      <a:r>
                        <a:rPr lang="uk-UA" sz="1200" dirty="0">
                          <a:effectLst/>
                        </a:rPr>
                        <a:t>Банкрутство (умисне (фіктивне) банкрутство з </a:t>
                      </a:r>
                      <a:r>
                        <a:rPr lang="uk-UA" sz="1200" dirty="0" smtClean="0">
                          <a:effectLst/>
                        </a:rPr>
                        <a:t>подальшою </a:t>
                      </a:r>
                      <a:r>
                        <a:rPr lang="uk-UA" sz="1200" dirty="0">
                          <a:effectLst/>
                        </a:rPr>
                        <a:t>скупкою активів) </a:t>
                      </a:r>
                      <a:endParaRPr lang="uk-UA" sz="1200" dirty="0">
                        <a:effectLst/>
                        <a:latin typeface="Times New Roman" panose="02020603050405020304" pitchFamily="18" charset="0"/>
                        <a:ea typeface="Times New Roman" panose="02020603050405020304" pitchFamily="18" charset="0"/>
                      </a:endParaRPr>
                    </a:p>
                  </a:txBody>
                  <a:tcPr marL="40275" marR="48255" marT="0" marB="0" anchor="ctr"/>
                </a:tc>
                <a:tc>
                  <a:txBody>
                    <a:bodyPr/>
                    <a:lstStyle/>
                    <a:p>
                      <a:pPr marL="342900" marR="118745" lvl="0" indent="-342900" fontAlgn="base">
                        <a:lnSpc>
                          <a:spcPct val="115000"/>
                        </a:lnSpc>
                        <a:spcAft>
                          <a:spcPts val="90"/>
                        </a:spcAft>
                        <a:buClr>
                          <a:srgbClr val="000000"/>
                        </a:buClr>
                        <a:buSzPts val="1000"/>
                        <a:buFont typeface="Symbol" panose="05050102010706020507" pitchFamily="18" charset="2"/>
                        <a:buChar char="-"/>
                      </a:pPr>
                      <a:r>
                        <a:rPr lang="uk-UA" sz="1200" u="none" strike="noStrike" dirty="0">
                          <a:effectLst/>
                          <a:uFill>
                            <a:solidFill>
                              <a:srgbClr val="000000"/>
                            </a:solidFill>
                          </a:uFill>
                        </a:rPr>
                        <a:t>вживання додаткових заходів (критеріїв входження в процедури банкрутства) для попередження недобросовісного переділу власності і порушення справ стосовно фактично платоспроможних підприємств - розробка законодавства про дискваліфікацію керівника, дії якого завдали збитку очолюваної ним організації та її кредиторам </a:t>
                      </a:r>
                    </a:p>
                    <a:p>
                      <a:pPr marL="342900" marR="118745" lvl="0" indent="-342900" fontAlgn="base">
                        <a:lnSpc>
                          <a:spcPct val="115000"/>
                        </a:lnSpc>
                        <a:spcAft>
                          <a:spcPts val="95"/>
                        </a:spcAft>
                        <a:buClr>
                          <a:srgbClr val="000000"/>
                        </a:buClr>
                        <a:buSzPts val="1000"/>
                        <a:buFont typeface="Symbol" panose="05050102010706020507" pitchFamily="18" charset="2"/>
                        <a:buChar char="-"/>
                      </a:pPr>
                      <a:r>
                        <a:rPr lang="uk-UA" sz="1200" u="none" strike="noStrike" dirty="0">
                          <a:effectLst/>
                          <a:uFill>
                            <a:solidFill>
                              <a:srgbClr val="000000"/>
                            </a:solidFill>
                          </a:uFill>
                        </a:rPr>
                        <a:t>введення заходів щодо відповідальності арбітражних керівників за дії </a:t>
                      </a:r>
                    </a:p>
                    <a:p>
                      <a:pPr>
                        <a:lnSpc>
                          <a:spcPct val="115000"/>
                        </a:lnSpc>
                        <a:spcAft>
                          <a:spcPts val="70"/>
                        </a:spcAft>
                      </a:pPr>
                      <a:r>
                        <a:rPr lang="uk-UA" sz="1200" dirty="0">
                          <a:effectLst/>
                        </a:rPr>
                        <a:t>(здійснення угод з активами) в інтересах частини кредиторів </a:t>
                      </a:r>
                    </a:p>
                    <a:p>
                      <a:pPr marL="342900" marR="118745" lvl="0" indent="-342900" fontAlgn="base">
                        <a:lnSpc>
                          <a:spcPct val="115000"/>
                        </a:lnSpc>
                        <a:spcAft>
                          <a:spcPts val="0"/>
                        </a:spcAft>
                        <a:buClr>
                          <a:srgbClr val="000000"/>
                        </a:buClr>
                        <a:buSzPts val="1000"/>
                        <a:buFont typeface="Symbol" panose="05050102010706020507" pitchFamily="18" charset="2"/>
                        <a:buChar char="-"/>
                      </a:pPr>
                      <a:r>
                        <a:rPr lang="uk-UA" sz="1200" u="none" strike="noStrike" dirty="0">
                          <a:effectLst/>
                          <a:uFill>
                            <a:solidFill>
                              <a:srgbClr val="000000"/>
                            </a:solidFill>
                          </a:uFill>
                        </a:rPr>
                        <a:t>уточнення ролі державних органів (як кредиторів, так і представників інтересів держави) і процедур їх участі в процесі банкрутства - розширення практики відмови судових інстанцій від використання процедур банкрутства як рядового засобу погашення боргу </a:t>
                      </a:r>
                      <a:endParaRPr lang="uk-UA" sz="1200" u="none" strike="noStrike" dirty="0">
                        <a:effectLst/>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endParaRPr>
                    </a:p>
                  </a:txBody>
                  <a:tcPr marL="40275" marR="48255" marT="0" marB="0"/>
                </a:tc>
                <a:extLst>
                  <a:ext uri="{0D108BD9-81ED-4DB2-BD59-A6C34878D82A}">
                    <a16:rowId xmlns="" xmlns:a16="http://schemas.microsoft.com/office/drawing/2014/main" val="10005"/>
                  </a:ext>
                </a:extLst>
              </a:tr>
              <a:tr h="1307845">
                <a:tc>
                  <a:txBody>
                    <a:bodyPr/>
                    <a:lstStyle/>
                    <a:p>
                      <a:pPr>
                        <a:lnSpc>
                          <a:spcPct val="115000"/>
                        </a:lnSpc>
                        <a:spcAft>
                          <a:spcPts val="0"/>
                        </a:spcAft>
                      </a:pPr>
                      <a:r>
                        <a:rPr lang="uk-UA" sz="1200" dirty="0">
                          <a:effectLst/>
                        </a:rPr>
                        <a:t>Обмеження на володіння акціями і розпорядження правом голосу </a:t>
                      </a:r>
                      <a:endParaRPr lang="uk-UA" sz="1200" dirty="0">
                        <a:effectLst/>
                        <a:latin typeface="Times New Roman" panose="02020603050405020304" pitchFamily="18" charset="0"/>
                        <a:ea typeface="Times New Roman" panose="02020603050405020304" pitchFamily="18" charset="0"/>
                      </a:endParaRPr>
                    </a:p>
                  </a:txBody>
                  <a:tcPr marL="40275" marR="48255" marT="0" marB="0" anchor="ctr"/>
                </a:tc>
                <a:tc>
                  <a:txBody>
                    <a:bodyPr/>
                    <a:lstStyle/>
                    <a:p>
                      <a:pPr marL="342900" lvl="0" indent="-342900" fontAlgn="base">
                        <a:lnSpc>
                          <a:spcPct val="115000"/>
                        </a:lnSpc>
                        <a:spcAft>
                          <a:spcPts val="70"/>
                        </a:spcAft>
                        <a:buClr>
                          <a:srgbClr val="000000"/>
                        </a:buClr>
                        <a:buSzPts val="1000"/>
                        <a:buFont typeface="Symbol" panose="05050102010706020507" pitchFamily="18" charset="2"/>
                        <a:buChar char="-"/>
                      </a:pPr>
                      <a:r>
                        <a:rPr lang="uk-UA" sz="1200" u="none" strike="noStrike" dirty="0">
                          <a:effectLst/>
                          <a:uFill>
                            <a:solidFill>
                              <a:srgbClr val="000000"/>
                            </a:solidFill>
                          </a:uFill>
                        </a:rPr>
                        <a:t>законодавче врегулювання неясних питань (наприклад, істотне порушення прав, повинно дозволяти (через суд) піти з АТ, отримавши відповідну компенсацію) </a:t>
                      </a:r>
                    </a:p>
                    <a:p>
                      <a:pPr marL="342900" lvl="0" indent="-342900" fontAlgn="base">
                        <a:lnSpc>
                          <a:spcPct val="115000"/>
                        </a:lnSpc>
                        <a:spcAft>
                          <a:spcPts val="90"/>
                        </a:spcAft>
                        <a:buClr>
                          <a:srgbClr val="000000"/>
                        </a:buClr>
                        <a:buSzPts val="1000"/>
                        <a:buFont typeface="Symbol" panose="05050102010706020507" pitchFamily="18" charset="2"/>
                        <a:buChar char="-"/>
                      </a:pPr>
                      <a:r>
                        <a:rPr lang="uk-UA" sz="1200" u="none" strike="noStrike" dirty="0">
                          <a:effectLst/>
                          <a:uFill>
                            <a:solidFill>
                              <a:srgbClr val="000000"/>
                            </a:solidFill>
                          </a:uFill>
                        </a:rPr>
                        <a:t>систематичні перевірки дотримання процедур сповіщення про проведення загальних зборів і публікації їх рішень </a:t>
                      </a:r>
                    </a:p>
                    <a:p>
                      <a:pPr marL="342900" lvl="0" indent="-342900" fontAlgn="base">
                        <a:lnSpc>
                          <a:spcPct val="115000"/>
                        </a:lnSpc>
                        <a:spcAft>
                          <a:spcPts val="70"/>
                        </a:spcAft>
                        <a:buClr>
                          <a:srgbClr val="000000"/>
                        </a:buClr>
                        <a:buSzPts val="1000"/>
                        <a:buFont typeface="Symbol" panose="05050102010706020507" pitchFamily="18" charset="2"/>
                        <a:buChar char="-"/>
                      </a:pPr>
                      <a:r>
                        <a:rPr lang="uk-UA" sz="1200" u="none" strike="noStrike" dirty="0">
                          <a:effectLst/>
                          <a:uFill>
                            <a:solidFill>
                              <a:srgbClr val="000000"/>
                            </a:solidFill>
                          </a:uFill>
                        </a:rPr>
                        <a:t>судова реформа загалом </a:t>
                      </a:r>
                    </a:p>
                    <a:p>
                      <a:pPr marL="342900" lvl="0" indent="-342900" fontAlgn="base">
                        <a:lnSpc>
                          <a:spcPct val="115000"/>
                        </a:lnSpc>
                        <a:spcAft>
                          <a:spcPts val="95"/>
                        </a:spcAft>
                        <a:buClr>
                          <a:srgbClr val="000000"/>
                        </a:buClr>
                        <a:buSzPts val="1000"/>
                        <a:buFont typeface="Symbol" panose="05050102010706020507" pitchFamily="18" charset="2"/>
                        <a:buChar char="-"/>
                      </a:pPr>
                      <a:r>
                        <a:rPr lang="uk-UA" sz="1200" u="none" strike="noStrike" dirty="0">
                          <a:effectLst/>
                          <a:uFill>
                            <a:solidFill>
                              <a:srgbClr val="000000"/>
                            </a:solidFill>
                          </a:uFill>
                        </a:rPr>
                        <a:t>комплекс антикорупційних заходів </a:t>
                      </a:r>
                    </a:p>
                    <a:p>
                      <a:pPr marL="342900" lvl="0" indent="-342900" fontAlgn="base">
                        <a:lnSpc>
                          <a:spcPct val="115000"/>
                        </a:lnSpc>
                        <a:spcAft>
                          <a:spcPts val="0"/>
                        </a:spcAft>
                        <a:buClr>
                          <a:srgbClr val="000000"/>
                        </a:buClr>
                        <a:buSzPts val="1000"/>
                        <a:buFont typeface="Symbol" panose="05050102010706020507" pitchFamily="18" charset="2"/>
                        <a:buChar char="-"/>
                      </a:pPr>
                      <a:r>
                        <a:rPr lang="uk-UA" sz="1200" u="none" strike="noStrike" dirty="0">
                          <a:effectLst/>
                          <a:uFill>
                            <a:solidFill>
                              <a:srgbClr val="000000"/>
                            </a:solidFill>
                          </a:uFill>
                        </a:rPr>
                        <a:t>поліпшення законодавства </a:t>
                      </a:r>
                      <a:endParaRPr lang="uk-UA" sz="1200" u="none" strike="noStrike" dirty="0">
                        <a:effectLst/>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endParaRPr>
                    </a:p>
                  </a:txBody>
                  <a:tcPr marL="40275" marR="48255" marT="0" marB="0"/>
                </a:tc>
                <a:extLst>
                  <a:ext uri="{0D108BD9-81ED-4DB2-BD59-A6C34878D82A}">
                    <a16:rowId xmlns="" xmlns:a16="http://schemas.microsoft.com/office/drawing/2014/main" val="10006"/>
                  </a:ext>
                </a:extLst>
              </a:tr>
            </a:tbl>
          </a:graphicData>
        </a:graphic>
      </p:graphicFrame>
    </p:spTree>
    <p:extLst>
      <p:ext uri="{BB962C8B-B14F-4D97-AF65-F5344CB8AC3E}">
        <p14:creationId xmlns:p14="http://schemas.microsoft.com/office/powerpoint/2010/main" val="361921227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p:txBody>
          <a:bodyPr>
            <a:normAutofit/>
          </a:bodyPr>
          <a:lstStyle/>
          <a:p>
            <a:r>
              <a:rPr lang="uk-UA" sz="6000" dirty="0" smtClean="0">
                <a:solidFill>
                  <a:schemeClr val="accent1">
                    <a:lumMod val="60000"/>
                    <a:lumOff val="40000"/>
                  </a:schemeClr>
                </a:solidFill>
              </a:rPr>
              <a:t>Дякую за увагу!</a:t>
            </a:r>
            <a:endParaRPr lang="ru-RU" sz="6000" dirty="0">
              <a:solidFill>
                <a:schemeClr val="accent1">
                  <a:lumMod val="60000"/>
                  <a:lumOff val="40000"/>
                </a:schemeClr>
              </a:solidFill>
            </a:endParaRPr>
          </a:p>
        </p:txBody>
      </p:sp>
    </p:spTree>
    <p:extLst>
      <p:ext uri="{BB962C8B-B14F-4D97-AF65-F5344CB8AC3E}">
        <p14:creationId xmlns:p14="http://schemas.microsoft.com/office/powerpoint/2010/main" val="15425115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uk-UA" b="1" dirty="0" smtClean="0"/>
              <a:t>Основні методи цивілізованого вирішення корпоративних конфліктів:</a:t>
            </a:r>
            <a:endParaRPr lang="uk-UA" b="1" dirty="0"/>
          </a:p>
        </p:txBody>
      </p:sp>
      <p:sp>
        <p:nvSpPr>
          <p:cNvPr id="3" name="Объект 2"/>
          <p:cNvSpPr>
            <a:spLocks noGrp="1"/>
          </p:cNvSpPr>
          <p:nvPr>
            <p:ph idx="1"/>
          </p:nvPr>
        </p:nvSpPr>
        <p:spPr/>
        <p:txBody>
          <a:bodyPr/>
          <a:lstStyle/>
          <a:p>
            <a:r>
              <a:rPr lang="uk-UA" sz="2400" dirty="0" smtClean="0"/>
              <a:t>традиційні (вирішення спорів у державних </a:t>
            </a:r>
            <a:r>
              <a:rPr lang="ru-RU" sz="2400" dirty="0" smtClean="0"/>
              <a:t>судах</a:t>
            </a:r>
            <a:r>
              <a:rPr lang="ru-RU" sz="2400" dirty="0"/>
              <a:t>); </a:t>
            </a:r>
            <a:endParaRPr lang="en-US" sz="2400" dirty="0" smtClean="0"/>
          </a:p>
          <a:p>
            <a:pPr marL="0" indent="0">
              <a:buNone/>
            </a:pPr>
            <a:endParaRPr lang="ru-RU" sz="2400" dirty="0"/>
          </a:p>
          <a:p>
            <a:r>
              <a:rPr lang="uk-UA" sz="2400" dirty="0" smtClean="0"/>
              <a:t>нетрадиційні (альтернативні способи розв'язання  конфліктів   </a:t>
            </a:r>
            <a:r>
              <a:rPr lang="ru-RU" sz="2400" dirty="0" smtClean="0"/>
              <a:t>без </a:t>
            </a:r>
            <a:r>
              <a:rPr lang="uk-UA" sz="2400" dirty="0" smtClean="0"/>
              <a:t>участі державних судів</a:t>
            </a:r>
            <a:r>
              <a:rPr lang="ru-RU" sz="2400" dirty="0" smtClean="0"/>
              <a:t>)</a:t>
            </a:r>
            <a:r>
              <a:rPr lang="en-US" sz="2400" dirty="0" smtClean="0"/>
              <a:t>:</a:t>
            </a:r>
          </a:p>
          <a:p>
            <a:pPr>
              <a:buFont typeface="Wingdings" panose="05000000000000000000" pitchFamily="2" charset="2"/>
              <a:buChar char="ü"/>
            </a:pPr>
            <a:r>
              <a:rPr lang="ru-RU" i="1" dirty="0" smtClean="0"/>
              <a:t>переговори</a:t>
            </a:r>
            <a:r>
              <a:rPr lang="ru-RU" i="1" dirty="0"/>
              <a:t>;</a:t>
            </a:r>
          </a:p>
          <a:p>
            <a:pPr>
              <a:buFont typeface="Wingdings" panose="05000000000000000000" pitchFamily="2" charset="2"/>
              <a:buChar char="ü"/>
            </a:pPr>
            <a:r>
              <a:rPr lang="uk-UA" i="1" dirty="0" smtClean="0"/>
              <a:t>медіація (посередництво);</a:t>
            </a:r>
          </a:p>
          <a:p>
            <a:pPr>
              <a:buFont typeface="Wingdings" panose="05000000000000000000" pitchFamily="2" charset="2"/>
              <a:buChar char="ü"/>
            </a:pPr>
            <a:r>
              <a:rPr lang="uk-UA" i="1" dirty="0" smtClean="0"/>
              <a:t>третейський суд.</a:t>
            </a:r>
          </a:p>
          <a:p>
            <a:endParaRPr lang="uk-UA" dirty="0"/>
          </a:p>
        </p:txBody>
      </p:sp>
    </p:spTree>
    <p:extLst>
      <p:ext uri="{BB962C8B-B14F-4D97-AF65-F5344CB8AC3E}">
        <p14:creationId xmlns:p14="http://schemas.microsoft.com/office/powerpoint/2010/main" val="41935939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uk-UA" sz="3200" b="1" dirty="0" smtClean="0"/>
              <a:t>Альтернативні методи вирішення корпоративних конфліктів:</a:t>
            </a:r>
            <a:endParaRPr lang="uk-UA" sz="3200" b="1" dirty="0"/>
          </a:p>
        </p:txBody>
      </p:sp>
      <p:pic>
        <p:nvPicPr>
          <p:cNvPr id="4" name="Объект 3"/>
          <p:cNvPicPr>
            <a:picLocks noGrp="1" noChangeAspect="1"/>
          </p:cNvPicPr>
          <p:nvPr>
            <p:ph idx="1"/>
          </p:nvPr>
        </p:nvPicPr>
        <p:blipFill>
          <a:blip r:embed="rId2"/>
          <a:stretch>
            <a:fillRect/>
          </a:stretch>
        </p:blipFill>
        <p:spPr>
          <a:xfrm>
            <a:off x="2781299" y="1899808"/>
            <a:ext cx="8099741" cy="4031092"/>
          </a:xfrm>
          <a:prstGeom prst="rect">
            <a:avLst/>
          </a:prstGeom>
        </p:spPr>
      </p:pic>
    </p:spTree>
    <p:extLst>
      <p:ext uri="{BB962C8B-B14F-4D97-AF65-F5344CB8AC3E}">
        <p14:creationId xmlns:p14="http://schemas.microsoft.com/office/powerpoint/2010/main" val="10257131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654629" y="0"/>
            <a:ext cx="9710646" cy="1280890"/>
          </a:xfrm>
        </p:spPr>
        <p:txBody>
          <a:bodyPr>
            <a:normAutofit/>
          </a:bodyPr>
          <a:lstStyle/>
          <a:p>
            <a:r>
              <a:rPr lang="uk-UA" sz="3200" b="1" dirty="0" smtClean="0"/>
              <a:t>Законодавчі акти, що регулюють корпоративні ко</a:t>
            </a:r>
            <a:r>
              <a:rPr lang="uk-UA" sz="3200" b="1" dirty="0"/>
              <a:t>н</a:t>
            </a:r>
            <a:r>
              <a:rPr lang="uk-UA" sz="3200" b="1" dirty="0" smtClean="0"/>
              <a:t>флікти</a:t>
            </a:r>
            <a:r>
              <a:rPr lang="en-US" sz="3200" b="1" dirty="0" smtClean="0"/>
              <a:t>:</a:t>
            </a:r>
            <a:endParaRPr lang="uk-UA" sz="3200" b="1" dirty="0"/>
          </a:p>
        </p:txBody>
      </p:sp>
      <p:sp>
        <p:nvSpPr>
          <p:cNvPr id="3" name="Объект 2"/>
          <p:cNvSpPr>
            <a:spLocks noGrp="1"/>
          </p:cNvSpPr>
          <p:nvPr>
            <p:ph idx="1"/>
          </p:nvPr>
        </p:nvSpPr>
        <p:spPr>
          <a:xfrm>
            <a:off x="896983" y="1193074"/>
            <a:ext cx="10468292" cy="5599611"/>
          </a:xfrm>
        </p:spPr>
        <p:txBody>
          <a:bodyPr>
            <a:normAutofit fontScale="77500" lnSpcReduction="20000"/>
          </a:bodyPr>
          <a:lstStyle/>
          <a:p>
            <a:pPr algn="just"/>
            <a:r>
              <a:rPr lang="uk-UA" dirty="0" smtClean="0"/>
              <a:t>Закон </a:t>
            </a:r>
            <a:r>
              <a:rPr lang="uk-UA" dirty="0" smtClean="0"/>
              <a:t>України від 15 грудня 2006 р. № 483-У «Про внесення змін до деяких законодавчих актів України щодо визначення підсудності справ з питань приватизації та з корпоративних спорів</a:t>
            </a:r>
            <a:r>
              <a:rPr lang="uk-UA" dirty="0" smtClean="0"/>
              <a:t>»;</a:t>
            </a:r>
          </a:p>
          <a:p>
            <a:pPr marL="0" indent="0" algn="just">
              <a:buNone/>
            </a:pPr>
            <a:r>
              <a:rPr lang="uk-UA" dirty="0" smtClean="0"/>
              <a:t>Мова йде </a:t>
            </a:r>
            <a:r>
              <a:rPr lang="ru-RU" dirty="0" smtClean="0"/>
              <a:t>не </a:t>
            </a:r>
            <a:r>
              <a:rPr lang="ru-RU" dirty="0"/>
              <a:t>про </a:t>
            </a:r>
            <a:r>
              <a:rPr lang="uk-UA" dirty="0" smtClean="0"/>
              <a:t>«самостійний» закон, який постійно застосовується, а про закон, яким колись були внесені зміни до ГПК та інших актів щодо корпоративних спорів і приватизації. Більшість його положень уже інтегровані в чинне процесуальне законодавство</a:t>
            </a:r>
            <a:r>
              <a:rPr lang="ru-RU" dirty="0" smtClean="0"/>
              <a:t>.</a:t>
            </a:r>
            <a:endParaRPr lang="uk-UA" dirty="0" smtClean="0"/>
          </a:p>
          <a:p>
            <a:pPr algn="just"/>
            <a:r>
              <a:rPr lang="uk-UA" dirty="0" smtClean="0"/>
              <a:t>Постанова Пленуму Верховного Суду України від 24.10.2008 р. № 13 "Про практику розгляду судами корпоративних </a:t>
            </a:r>
            <a:r>
              <a:rPr lang="uk-UA" dirty="0" smtClean="0"/>
              <a:t>спорів«</a:t>
            </a:r>
          </a:p>
          <a:p>
            <a:pPr marL="0" indent="0">
              <a:buNone/>
            </a:pPr>
            <a:r>
              <a:rPr lang="ru-RU" dirty="0"/>
              <a:t>Але тут є </a:t>
            </a:r>
            <a:r>
              <a:rPr lang="uk-UA" dirty="0" smtClean="0"/>
              <a:t>важливий</a:t>
            </a:r>
            <a:r>
              <a:rPr lang="ru-RU" dirty="0" smtClean="0"/>
              <a:t> </a:t>
            </a:r>
            <a:r>
              <a:rPr lang="ru-RU" dirty="0"/>
              <a:t>нюанс:</a:t>
            </a:r>
          </a:p>
          <a:p>
            <a:r>
              <a:rPr lang="uk-UA" dirty="0" smtClean="0"/>
              <a:t>ця постанова була прийнята ще «старим» Верховним Судом України до судової реформи 2016–2017 років; </a:t>
            </a:r>
          </a:p>
          <a:p>
            <a:r>
              <a:rPr lang="uk-UA" dirty="0" smtClean="0"/>
              <a:t>після створення нового Верховного Суду значна частина роз’яснень Пленуму втратила практичне значення; </a:t>
            </a:r>
          </a:p>
          <a:p>
            <a:r>
              <a:rPr lang="uk-UA" dirty="0" smtClean="0"/>
              <a:t>суди сьогодні значно більше орієнтуються на актуальну практику Великої Палати Верховного Суду та касаційних судів, ніж на старі постанови пленумів. </a:t>
            </a:r>
          </a:p>
          <a:p>
            <a:pPr marL="0" indent="0">
              <a:buNone/>
            </a:pPr>
            <a:r>
              <a:rPr lang="uk-UA" dirty="0" smtClean="0"/>
              <a:t>Тобто:</a:t>
            </a:r>
          </a:p>
          <a:p>
            <a:r>
              <a:rPr lang="ru-RU" dirty="0" smtClean="0"/>
              <a:t>формально </a:t>
            </a:r>
            <a:r>
              <a:rPr lang="ru-RU" dirty="0"/>
              <a:t>постанова № 13 не </a:t>
            </a:r>
            <a:r>
              <a:rPr lang="uk-UA" dirty="0" smtClean="0"/>
              <a:t>втратила чинність; </a:t>
            </a:r>
          </a:p>
          <a:p>
            <a:r>
              <a:rPr lang="uk-UA" dirty="0" smtClean="0"/>
              <a:t>але застосовується переважно як допоміжне джерело для тлумачення, якщо її положення не суперечать сучасній практиці Верховного Суду та новим редакціям процесуальних кодексів.</a:t>
            </a:r>
            <a:endParaRPr lang="ru-RU" b="1" dirty="0"/>
          </a:p>
          <a:p>
            <a:r>
              <a:rPr lang="uk-UA" dirty="0" smtClean="0"/>
              <a:t>Сьогодні регулювання корпоративних конфліктів базується на трьох рівнях:</a:t>
            </a:r>
          </a:p>
          <a:p>
            <a:r>
              <a:rPr lang="uk-UA" b="1" dirty="0" smtClean="0"/>
              <a:t>Процесуальний</a:t>
            </a:r>
            <a:r>
              <a:rPr lang="uk-UA" dirty="0" smtClean="0"/>
              <a:t> — ГПК </a:t>
            </a:r>
          </a:p>
          <a:p>
            <a:r>
              <a:rPr lang="uk-UA" b="1" dirty="0" smtClean="0"/>
              <a:t>Матеріальний</a:t>
            </a:r>
            <a:r>
              <a:rPr lang="uk-UA" dirty="0" smtClean="0"/>
              <a:t> — ЦКУ + спеціальні закони (ТОВ, АТ) </a:t>
            </a:r>
          </a:p>
          <a:p>
            <a:r>
              <a:rPr lang="uk-UA" b="1" dirty="0" smtClean="0"/>
              <a:t>Практичний</a:t>
            </a:r>
            <a:r>
              <a:rPr lang="uk-UA" dirty="0" smtClean="0"/>
              <a:t> — судова практика Верховного Суду</a:t>
            </a:r>
          </a:p>
        </p:txBody>
      </p:sp>
    </p:spTree>
    <p:extLst>
      <p:ext uri="{BB962C8B-B14F-4D97-AF65-F5344CB8AC3E}">
        <p14:creationId xmlns:p14="http://schemas.microsoft.com/office/powerpoint/2010/main" val="28613671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619794" y="0"/>
            <a:ext cx="10371909" cy="6731725"/>
          </a:xfrm>
        </p:spPr>
        <p:txBody>
          <a:bodyPr>
            <a:normAutofit fontScale="55000" lnSpcReduction="20000"/>
          </a:bodyPr>
          <a:lstStyle/>
          <a:p>
            <a:pPr marL="0" indent="0">
              <a:buNone/>
            </a:pPr>
            <a:r>
              <a:rPr lang="ru-RU" b="1" dirty="0"/>
              <a:t>1. </a:t>
            </a:r>
            <a:r>
              <a:rPr lang="uk-UA" b="1" dirty="0" smtClean="0"/>
              <a:t>Господарський процесуальний кодекс України (ГПК)</a:t>
            </a:r>
          </a:p>
          <a:p>
            <a:pPr marL="0" indent="0">
              <a:buNone/>
            </a:pPr>
            <a:r>
              <a:rPr lang="uk-UA" dirty="0" smtClean="0"/>
              <a:t>Це ключовий акт у частині </a:t>
            </a:r>
            <a:r>
              <a:rPr lang="uk-UA" b="1" dirty="0" smtClean="0"/>
              <a:t>розгляду корпоративних спорів у судах</a:t>
            </a:r>
            <a:r>
              <a:rPr lang="uk-UA" dirty="0" smtClean="0"/>
              <a:t>.</a:t>
            </a:r>
          </a:p>
          <a:p>
            <a:pPr marL="0" indent="0">
              <a:buNone/>
            </a:pPr>
            <a:r>
              <a:rPr lang="uk-UA" dirty="0" smtClean="0"/>
              <a:t>Він визначає:</a:t>
            </a:r>
          </a:p>
          <a:p>
            <a:r>
              <a:rPr lang="uk-UA" dirty="0" smtClean="0"/>
              <a:t>що таке корпоративні спори; </a:t>
            </a:r>
          </a:p>
          <a:p>
            <a:r>
              <a:rPr lang="uk-UA" dirty="0" smtClean="0"/>
              <a:t>підсудність (господарські суди); </a:t>
            </a:r>
          </a:p>
          <a:p>
            <a:r>
              <a:rPr lang="uk-UA" dirty="0" smtClean="0"/>
              <a:t>особливості розгляду (ст. 20 ГПК). </a:t>
            </a:r>
          </a:p>
          <a:p>
            <a:pPr marL="0" indent="0">
              <a:buNone/>
            </a:pPr>
            <a:r>
              <a:rPr lang="uk-UA" dirty="0" smtClean="0"/>
              <a:t>Саме ГПК сьогодні замінив значною мірою старі підходи, які були закладені у законі 2006 року.</a:t>
            </a:r>
          </a:p>
          <a:p>
            <a:pPr marL="0" indent="0">
              <a:buNone/>
            </a:pPr>
            <a:r>
              <a:rPr lang="uk-UA" b="1" dirty="0" smtClean="0"/>
              <a:t>2. Цивільний кодекс України (ЦКУ)</a:t>
            </a:r>
          </a:p>
          <a:p>
            <a:pPr marL="0" indent="0">
              <a:buNone/>
            </a:pPr>
            <a:r>
              <a:rPr lang="uk-UA" dirty="0" smtClean="0"/>
              <a:t>Регулює:</a:t>
            </a:r>
          </a:p>
          <a:p>
            <a:r>
              <a:rPr lang="uk-UA" dirty="0" smtClean="0"/>
              <a:t>загальні питання юридичних осіб; </a:t>
            </a:r>
          </a:p>
          <a:p>
            <a:r>
              <a:rPr lang="uk-UA" dirty="0" smtClean="0"/>
              <a:t>корпоративні права (ст. 167, 116 тощо); </a:t>
            </a:r>
          </a:p>
          <a:p>
            <a:r>
              <a:rPr lang="uk-UA" dirty="0" smtClean="0"/>
              <a:t>правочини, відповідальність учасників. </a:t>
            </a:r>
          </a:p>
          <a:p>
            <a:pPr marL="0" indent="0">
              <a:buNone/>
            </a:pPr>
            <a:r>
              <a:rPr lang="uk-UA" dirty="0" smtClean="0"/>
              <a:t> Використовується у всіх корпоративних конфліктах як база.</a:t>
            </a:r>
          </a:p>
          <a:p>
            <a:pPr marL="0" indent="0">
              <a:buNone/>
            </a:pPr>
            <a:r>
              <a:rPr lang="uk-UA" b="1" dirty="0" smtClean="0"/>
              <a:t>Закон України «Про акціонерні товариства»</a:t>
            </a:r>
          </a:p>
          <a:p>
            <a:pPr marL="0" indent="0">
              <a:buNone/>
            </a:pPr>
            <a:r>
              <a:rPr lang="uk-UA" dirty="0" smtClean="0"/>
              <a:t>Регулює конфлікти в АТ:</a:t>
            </a:r>
          </a:p>
          <a:p>
            <a:r>
              <a:rPr lang="uk-UA" dirty="0" smtClean="0"/>
              <a:t>між акціонерами; </a:t>
            </a:r>
          </a:p>
          <a:p>
            <a:r>
              <a:rPr lang="uk-UA" dirty="0" smtClean="0"/>
              <a:t>між акціонерами та органами управління; </a:t>
            </a:r>
          </a:p>
          <a:p>
            <a:r>
              <a:rPr lang="uk-UA" dirty="0" smtClean="0"/>
              <a:t>щодо акцій, дивідендів, корпоративного контролю.</a:t>
            </a:r>
          </a:p>
          <a:p>
            <a:pPr marL="0" indent="0">
              <a:buNone/>
            </a:pPr>
            <a:r>
              <a:rPr lang="uk-UA" b="1" dirty="0" smtClean="0"/>
              <a:t>Судова практика Верховного Суду</a:t>
            </a:r>
          </a:p>
          <a:p>
            <a:pPr marL="0" indent="0">
              <a:buNone/>
            </a:pPr>
            <a:r>
              <a:rPr lang="uk-UA" dirty="0" smtClean="0"/>
              <a:t>Фактично — один із найважливіших регуляторів сьогодні.</a:t>
            </a:r>
          </a:p>
          <a:p>
            <a:pPr marL="0" indent="0">
              <a:buNone/>
            </a:pPr>
            <a:r>
              <a:rPr lang="uk-UA" dirty="0" smtClean="0"/>
              <a:t>Особливо:</a:t>
            </a:r>
          </a:p>
          <a:p>
            <a:r>
              <a:rPr lang="uk-UA" dirty="0" smtClean="0"/>
              <a:t>практика Великої Палати Верховного Суду; </a:t>
            </a:r>
          </a:p>
          <a:p>
            <a:r>
              <a:rPr lang="uk-UA" dirty="0" smtClean="0"/>
              <a:t>постанови Касаційного господарського суду. </a:t>
            </a:r>
          </a:p>
          <a:p>
            <a:pPr marL="0" indent="0">
              <a:buNone/>
            </a:pPr>
            <a:r>
              <a:rPr lang="uk-UA" dirty="0" smtClean="0"/>
              <a:t>Вони:</a:t>
            </a:r>
          </a:p>
          <a:p>
            <a:r>
              <a:rPr lang="uk-UA" dirty="0" smtClean="0"/>
              <a:t>уточнюють поняття корпоративного спору; </a:t>
            </a:r>
          </a:p>
          <a:p>
            <a:r>
              <a:rPr lang="uk-UA" dirty="0" smtClean="0"/>
              <a:t>визначають способи захисту; </a:t>
            </a:r>
          </a:p>
          <a:p>
            <a:r>
              <a:rPr lang="uk-UA" dirty="0" smtClean="0"/>
              <a:t>формують єдину практику.</a:t>
            </a:r>
          </a:p>
          <a:p>
            <a:endParaRPr lang="uk-UA" dirty="0" smtClean="0"/>
          </a:p>
          <a:p>
            <a:endParaRPr lang="uk-UA" dirty="0" smtClean="0"/>
          </a:p>
          <a:p>
            <a:pPr marL="0" indent="0">
              <a:buNone/>
            </a:pPr>
            <a:endParaRPr lang="uk-UA" dirty="0"/>
          </a:p>
        </p:txBody>
      </p:sp>
    </p:spTree>
    <p:extLst>
      <p:ext uri="{BB962C8B-B14F-4D97-AF65-F5344CB8AC3E}">
        <p14:creationId xmlns:p14="http://schemas.microsoft.com/office/powerpoint/2010/main" val="42288999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b="1" dirty="0" smtClean="0"/>
              <a:t>Основні поняття</a:t>
            </a:r>
            <a:endParaRPr lang="uk-UA" b="1" dirty="0"/>
          </a:p>
        </p:txBody>
      </p:sp>
      <p:sp>
        <p:nvSpPr>
          <p:cNvPr id="3" name="Объект 2"/>
          <p:cNvSpPr>
            <a:spLocks noGrp="1"/>
          </p:cNvSpPr>
          <p:nvPr>
            <p:ph idx="1"/>
          </p:nvPr>
        </p:nvSpPr>
        <p:spPr>
          <a:xfrm>
            <a:off x="2589212" y="1574800"/>
            <a:ext cx="8915400" cy="4641222"/>
          </a:xfrm>
        </p:spPr>
        <p:txBody>
          <a:bodyPr>
            <a:normAutofit/>
          </a:bodyPr>
          <a:lstStyle/>
          <a:p>
            <a:pPr algn="just"/>
            <a:r>
              <a:rPr lang="uk-UA" sz="2000" b="1" dirty="0" smtClean="0"/>
              <a:t>Корпоративні права </a:t>
            </a:r>
            <a:r>
              <a:rPr lang="uk-UA" sz="2000" dirty="0" smtClean="0"/>
              <a:t>- права </a:t>
            </a:r>
            <a:r>
              <a:rPr lang="uk-UA" sz="2000" dirty="0"/>
              <a:t>особи, частка якої визначається у статутному фонді (майні) господарської організації, що містять правочинності на участь цієї особи в управлінні господарською організацією, отримання певної частки прибутку (дивідендів) цієї організації та активів у разі ліквідації останньої відповідно до закону, а також інші правочинності, передбачені законом та статутом.</a:t>
            </a:r>
          </a:p>
          <a:p>
            <a:pPr algn="just"/>
            <a:r>
              <a:rPr lang="uk-UA" sz="2000" b="1" dirty="0" smtClean="0"/>
              <a:t>Корпоративні </a:t>
            </a:r>
            <a:r>
              <a:rPr lang="uk-UA" sz="2000" b="1" dirty="0"/>
              <a:t>відносини </a:t>
            </a:r>
            <a:r>
              <a:rPr lang="uk-UA" sz="2000" dirty="0"/>
              <a:t>- це відносини щодо виникнення, зміни, припинення та реалізації права участі в товаристві.</a:t>
            </a:r>
          </a:p>
          <a:p>
            <a:pPr algn="just"/>
            <a:r>
              <a:rPr lang="uk-UA" sz="2000" b="1" dirty="0" smtClean="0"/>
              <a:t>Корпоративні спори </a:t>
            </a:r>
            <a:r>
              <a:rPr lang="uk-UA" sz="2000" dirty="0" smtClean="0"/>
              <a:t>-  </a:t>
            </a:r>
            <a:r>
              <a:rPr lang="uk-UA" sz="2000" dirty="0"/>
              <a:t>спори щодо виникнення, зміни, припинення та реалізації права участі в </a:t>
            </a:r>
            <a:r>
              <a:rPr lang="uk-UA" sz="2000" dirty="0" smtClean="0"/>
              <a:t>товаристві.</a:t>
            </a:r>
            <a:endParaRPr lang="uk-UA" sz="2000" dirty="0"/>
          </a:p>
        </p:txBody>
      </p:sp>
    </p:spTree>
    <p:extLst>
      <p:ext uri="{BB962C8B-B14F-4D97-AF65-F5344CB8AC3E}">
        <p14:creationId xmlns:p14="http://schemas.microsoft.com/office/powerpoint/2010/main" val="13713218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uk-UA" sz="3200" b="1" dirty="0" smtClean="0"/>
              <a:t>До підвідомчості господарського суду належать дві групи корпоративних спорів:</a:t>
            </a:r>
            <a:endParaRPr lang="uk-UA" sz="3200" b="1" dirty="0"/>
          </a:p>
        </p:txBody>
      </p:sp>
      <p:sp>
        <p:nvSpPr>
          <p:cNvPr id="3" name="Объект 2"/>
          <p:cNvSpPr>
            <a:spLocks noGrp="1"/>
          </p:cNvSpPr>
          <p:nvPr>
            <p:ph idx="1"/>
          </p:nvPr>
        </p:nvSpPr>
        <p:spPr/>
        <p:txBody>
          <a:bodyPr/>
          <a:lstStyle/>
          <a:p>
            <a:pPr algn="just">
              <a:buFont typeface="+mj-lt"/>
              <a:buAutoNum type="arabicParenR"/>
            </a:pPr>
            <a:r>
              <a:rPr lang="uk-UA" sz="2000" dirty="0" smtClean="0"/>
              <a:t>будь-які справи, що виникають з корпоративних відносин у спорах   між   господарським   товариством   та   його   учасником (засновником, акціонером), зокрема, який вибув;</a:t>
            </a:r>
          </a:p>
          <a:p>
            <a:pPr algn="just">
              <a:buFont typeface="+mj-lt"/>
              <a:buAutoNum type="arabicParenR"/>
            </a:pPr>
            <a:r>
              <a:rPr lang="uk-UA" sz="2000" dirty="0" smtClean="0"/>
              <a:t>справи, що виникають з корпоративних відносин у спорах між учасниками (засновниками, акціонерами) господарських товариств,  проте лише ті,  що  пов'язані  зі  створенням,  діяльністю, управлінням та припиненням діяльності цього товариства.</a:t>
            </a:r>
          </a:p>
          <a:p>
            <a:endParaRPr lang="uk-UA" dirty="0"/>
          </a:p>
        </p:txBody>
      </p:sp>
    </p:spTree>
    <p:extLst>
      <p:ext uri="{BB962C8B-B14F-4D97-AF65-F5344CB8AC3E}">
        <p14:creationId xmlns:p14="http://schemas.microsoft.com/office/powerpoint/2010/main" val="36950381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uk-UA" sz="3200" b="1" dirty="0" smtClean="0"/>
              <a:t>Основні тенденції судової практики корпоративних спорів в Україні</a:t>
            </a:r>
            <a:endParaRPr lang="uk-UA" sz="3200" b="1" dirty="0"/>
          </a:p>
        </p:txBody>
      </p:sp>
      <p:sp>
        <p:nvSpPr>
          <p:cNvPr id="3" name="Объект 2"/>
          <p:cNvSpPr>
            <a:spLocks noGrp="1"/>
          </p:cNvSpPr>
          <p:nvPr>
            <p:ph idx="1"/>
          </p:nvPr>
        </p:nvSpPr>
        <p:spPr/>
        <p:txBody>
          <a:bodyPr/>
          <a:lstStyle/>
          <a:p>
            <a:pPr algn="just"/>
            <a:r>
              <a:rPr lang="uk-UA" sz="2000" dirty="0" smtClean="0"/>
              <a:t>збільшення </a:t>
            </a:r>
            <a:r>
              <a:rPr lang="uk-UA" sz="2000" dirty="0"/>
              <a:t>кількості корпоративних спорів у підприємствах з державним елементом;</a:t>
            </a:r>
          </a:p>
          <a:p>
            <a:pPr algn="just"/>
            <a:r>
              <a:rPr lang="uk-UA" sz="2000" dirty="0" smtClean="0"/>
              <a:t>збільшення </a:t>
            </a:r>
            <a:r>
              <a:rPr lang="uk-UA" sz="2000" dirty="0"/>
              <a:t>спорів за участю або з ініціативи органів прокуратури;</a:t>
            </a:r>
          </a:p>
          <a:p>
            <a:pPr algn="just"/>
            <a:r>
              <a:rPr lang="uk-UA" sz="2000" dirty="0" smtClean="0"/>
              <a:t>збільшення </a:t>
            </a:r>
            <a:r>
              <a:rPr lang="uk-UA" sz="2000" dirty="0"/>
              <a:t>"технічних корпоративних спорів" за домовленістю їхніх учасників з метою невиконання зобов'язань перед банківськими  установами  за  кредитними  договорами,   зокрема, визнання нечинними рішень загальних зборів;</a:t>
            </a:r>
          </a:p>
          <a:p>
            <a:pPr algn="just"/>
            <a:r>
              <a:rPr lang="uk-UA" sz="2000" dirty="0" smtClean="0"/>
              <a:t>застосування </a:t>
            </a:r>
            <a:r>
              <a:rPr lang="uk-UA" sz="2000" dirty="0"/>
              <a:t>рішень судів іноземної юрисдикції для вирішення корпоративних спорів.</a:t>
            </a:r>
          </a:p>
          <a:p>
            <a:pPr marL="0" indent="0" algn="just">
              <a:buNone/>
            </a:pPr>
            <a:endParaRPr lang="uk-UA" dirty="0"/>
          </a:p>
        </p:txBody>
      </p:sp>
    </p:spTree>
    <p:extLst>
      <p:ext uri="{BB962C8B-B14F-4D97-AF65-F5344CB8AC3E}">
        <p14:creationId xmlns:p14="http://schemas.microsoft.com/office/powerpoint/2010/main" val="22368733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sz="2700" b="1" dirty="0"/>
              <a:t>Переговори</a:t>
            </a:r>
            <a:r>
              <a:rPr lang="ru-RU" sz="2700" dirty="0"/>
              <a:t> - </a:t>
            </a:r>
            <a:r>
              <a:rPr lang="uk-UA" sz="2700" dirty="0" smtClean="0"/>
              <a:t>врегулювання спору безпосередньо сторонами без участі інших осіб</a:t>
            </a:r>
            <a:r>
              <a:rPr lang="ru-RU" sz="2700" dirty="0" smtClean="0"/>
              <a:t>.</a:t>
            </a:r>
            <a:r>
              <a:rPr lang="uk-UA" dirty="0"/>
              <a:t/>
            </a:r>
            <a:br>
              <a:rPr lang="uk-UA" dirty="0"/>
            </a:br>
            <a:endParaRPr lang="uk-UA" dirty="0"/>
          </a:p>
        </p:txBody>
      </p:sp>
      <p:sp>
        <p:nvSpPr>
          <p:cNvPr id="3" name="Объект 2"/>
          <p:cNvSpPr>
            <a:spLocks noGrp="1"/>
          </p:cNvSpPr>
          <p:nvPr>
            <p:ph idx="1"/>
          </p:nvPr>
        </p:nvSpPr>
        <p:spPr>
          <a:xfrm>
            <a:off x="2592925" y="1651000"/>
            <a:ext cx="8915400" cy="4463422"/>
          </a:xfrm>
        </p:spPr>
        <p:txBody>
          <a:bodyPr>
            <a:normAutofit lnSpcReduction="10000"/>
          </a:bodyPr>
          <a:lstStyle/>
          <a:p>
            <a:pPr marL="0" indent="0" algn="just">
              <a:buNone/>
            </a:pPr>
            <a:r>
              <a:rPr lang="uk-UA" sz="2000" b="1" i="1" dirty="0" smtClean="0"/>
              <a:t>Стадії </a:t>
            </a:r>
            <a:r>
              <a:rPr lang="uk-UA" sz="2000" b="1" i="1" dirty="0"/>
              <a:t>реалізації переговорів</a:t>
            </a:r>
            <a:r>
              <a:rPr lang="uk-UA" sz="2000" i="1" dirty="0"/>
              <a:t>. </a:t>
            </a:r>
          </a:p>
          <a:p>
            <a:pPr marL="0" indent="0" algn="just">
              <a:buNone/>
            </a:pPr>
            <a:r>
              <a:rPr lang="uk-UA" b="1" dirty="0"/>
              <a:t>Перша стадія </a:t>
            </a:r>
            <a:r>
              <a:rPr lang="uk-UA" dirty="0"/>
              <a:t>розпочинається з моменту ініціювання переговорів і передбачає підготовку до їх проведення: збирання юридичного анамнезу, аналіз проблем та визначення можливих варіантів їх вирішення. На цій стадії розробляють загальний підхід до </a:t>
            </a:r>
            <a:r>
              <a:rPr lang="uk-UA" dirty="0" smtClean="0"/>
              <a:t>переговорів</a:t>
            </a:r>
            <a:r>
              <a:rPr lang="uk-UA" dirty="0"/>
              <a:t>, прогнозують їх результат та оцінюють запропоновані опонентом варіанти вирішення спору. </a:t>
            </a:r>
          </a:p>
          <a:p>
            <a:pPr marL="0" indent="0" algn="just">
              <a:buNone/>
            </a:pPr>
            <a:r>
              <a:rPr lang="uk-UA" b="1" dirty="0"/>
              <a:t>Друга стадія </a:t>
            </a:r>
            <a:r>
              <a:rPr lang="uk-UA" dirty="0"/>
              <a:t>- безпосереднє ведення переговорів, результати яких залежать під першої стадії. </a:t>
            </a:r>
            <a:r>
              <a:rPr lang="uk-UA" dirty="0" smtClean="0"/>
              <a:t>Опонентам </a:t>
            </a:r>
            <a:r>
              <a:rPr lang="uk-UA" dirty="0"/>
              <a:t>необхідно знайти спільну мову та подати свої пропозиції щодо оптимального для них вирішення конфлікту, після чого відбувається обговорення, під час якого обґрунтовують та визначають межі можливої домовленості. Фінальним етапом цієї стадії є узгодження пропозицій. </a:t>
            </a:r>
          </a:p>
          <a:p>
            <a:pPr marL="0" indent="0" algn="just">
              <a:buNone/>
            </a:pPr>
            <a:r>
              <a:rPr lang="uk-UA" b="1" dirty="0"/>
              <a:t>Третя стадія </a:t>
            </a:r>
            <a:r>
              <a:rPr lang="uk-UA" dirty="0"/>
              <a:t>становить собою аналіз результатів переговорів і виконання досягнених домовленостей.</a:t>
            </a:r>
          </a:p>
          <a:p>
            <a:pPr marL="0" indent="0">
              <a:buNone/>
            </a:pPr>
            <a:endParaRPr lang="uk-UA" dirty="0"/>
          </a:p>
        </p:txBody>
      </p:sp>
    </p:spTree>
    <p:extLst>
      <p:ext uri="{BB962C8B-B14F-4D97-AF65-F5344CB8AC3E}">
        <p14:creationId xmlns:p14="http://schemas.microsoft.com/office/powerpoint/2010/main" val="1023346447"/>
      </p:ext>
    </p:extLst>
  </p:cSld>
  <p:clrMapOvr>
    <a:masterClrMapping/>
  </p:clrMapOvr>
</p:sld>
</file>

<file path=ppt/theme/theme1.xml><?xml version="1.0" encoding="utf-8"?>
<a:theme xmlns:a="http://schemas.openxmlformats.org/drawingml/2006/main" name="Легкий дым">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111</TotalTime>
  <Words>1677</Words>
  <Application>Microsoft Office PowerPoint</Application>
  <PresentationFormat>Широкоэкранный</PresentationFormat>
  <Paragraphs>140</Paragraphs>
  <Slides>18</Slides>
  <Notes>0</Notes>
  <HiddenSlides>0</HiddenSlides>
  <MMClips>0</MMClips>
  <ScaleCrop>false</ScaleCrop>
  <HeadingPairs>
    <vt:vector size="6" baseType="variant">
      <vt:variant>
        <vt:lpstr>Использованные шрифты</vt:lpstr>
      </vt:variant>
      <vt:variant>
        <vt:i4>6</vt:i4>
      </vt:variant>
      <vt:variant>
        <vt:lpstr>Тема</vt:lpstr>
      </vt:variant>
      <vt:variant>
        <vt:i4>1</vt:i4>
      </vt:variant>
      <vt:variant>
        <vt:lpstr>Заголовки слайдов</vt:lpstr>
      </vt:variant>
      <vt:variant>
        <vt:i4>18</vt:i4>
      </vt:variant>
    </vt:vector>
  </HeadingPairs>
  <TitlesOfParts>
    <vt:vector size="25" baseType="lpstr">
      <vt:lpstr>Arial</vt:lpstr>
      <vt:lpstr>Century Gothic</vt:lpstr>
      <vt:lpstr>Symbol</vt:lpstr>
      <vt:lpstr>Times New Roman</vt:lpstr>
      <vt:lpstr>Wingdings</vt:lpstr>
      <vt:lpstr>Wingdings 3</vt:lpstr>
      <vt:lpstr>Легкий дым</vt:lpstr>
      <vt:lpstr>Лекція 9. Управління корпоративними конфліктами та шляхи підвищення ефективності корпоративного управління  (2 частина) План:</vt:lpstr>
      <vt:lpstr>Основні методи цивілізованого вирішення корпоративних конфліктів:</vt:lpstr>
      <vt:lpstr>Альтернативні методи вирішення корпоративних конфліктів:</vt:lpstr>
      <vt:lpstr>Законодавчі акти, що регулюють корпоративні конфлікти:</vt:lpstr>
      <vt:lpstr>Презентация PowerPoint</vt:lpstr>
      <vt:lpstr>Основні поняття</vt:lpstr>
      <vt:lpstr>До підвідомчості господарського суду належать дві групи корпоративних спорів:</vt:lpstr>
      <vt:lpstr>Основні тенденції судової практики корпоративних спорів в Україні</vt:lpstr>
      <vt:lpstr>Переговори - врегулювання спору безпосередньо сторонами без участі інших осіб. </vt:lpstr>
      <vt:lpstr>Медіація — техніка ведення переговорів за допомогою третьої, нейтральної і сторони (медіатора).</vt:lpstr>
      <vt:lpstr>Основні принципи медіації: </vt:lpstr>
      <vt:lpstr>Стадії медіації:</vt:lpstr>
      <vt:lpstr>Формат проведення медіації та повноваження медіатора</vt:lpstr>
      <vt:lpstr>Презентация PowerPoint</vt:lpstr>
      <vt:lpstr>Форми третейського судочинства:</vt:lpstr>
      <vt:lpstr>Види постійних третейських судів</vt:lpstr>
      <vt:lpstr>Рекомендовані шляхи підвищення ефективності корпоративного управління </vt:lpstr>
      <vt:lpstr>Презентация PowerPoint</vt:lpstr>
    </vt:vector>
  </TitlesOfParts>
  <Company>SPecialiST RePack</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Sak</dc:creator>
  <cp:lastModifiedBy>Asus</cp:lastModifiedBy>
  <cp:revision>18</cp:revision>
  <dcterms:created xsi:type="dcterms:W3CDTF">2016-03-21T13:21:18Z</dcterms:created>
  <dcterms:modified xsi:type="dcterms:W3CDTF">2026-05-15T13:01:49Z</dcterms:modified>
</cp:coreProperties>
</file>