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69" r:id="rId16"/>
    <p:sldId id="270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4543" y="130629"/>
            <a:ext cx="8001000" cy="3326673"/>
          </a:xfrm>
        </p:spPr>
        <p:txBody>
          <a:bodyPr>
            <a:normAutofit/>
          </a:bodyPr>
          <a:lstStyle/>
          <a:p>
            <a:r>
              <a:rPr lang="uk-UA" b="1" dirty="0" smtClean="0"/>
              <a:t>Лекція 9. </a:t>
            </a:r>
            <a:r>
              <a:rPr lang="uk-UA" sz="3600" b="1" dirty="0" smtClean="0"/>
              <a:t>Управління </a:t>
            </a:r>
            <a:r>
              <a:rPr lang="uk-UA" sz="3600" b="1" dirty="0"/>
              <a:t>корпоративними конфліктами та шляхи підвищення ефективності корпоративного </a:t>
            </a:r>
            <a:r>
              <a:rPr lang="uk-UA" sz="3600" b="1" dirty="0" smtClean="0"/>
              <a:t>управління (1 частина)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 smtClean="0"/>
              <a:t>9.1. </a:t>
            </a:r>
            <a:r>
              <a:rPr lang="uk-UA" b="1" dirty="0" smtClean="0"/>
              <a:t>Теоретичні </a:t>
            </a:r>
            <a:r>
              <a:rPr lang="uk-UA" b="1" dirty="0"/>
              <a:t>засади визначення конфліктів та конфліктних ситуацій.</a:t>
            </a:r>
            <a:endParaRPr lang="ru-RU" b="1" dirty="0"/>
          </a:p>
          <a:p>
            <a:r>
              <a:rPr lang="uk-UA" b="1" dirty="0" smtClean="0"/>
              <a:t>9.2. Корпоративні </a:t>
            </a:r>
            <a:r>
              <a:rPr lang="uk-UA" b="1" dirty="0"/>
              <a:t>конфлікти. Управління корпоративними конфліктами.</a:t>
            </a:r>
            <a:endParaRPr lang="ru-RU" b="1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03363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152400"/>
            <a:ext cx="10796588" cy="67056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uk-UA" i="1" dirty="0"/>
              <a:t>Проблема врегулювання взаємовідносин між власниками та управлін­цями (менеджментом) </a:t>
            </a:r>
            <a:r>
              <a:rPr lang="uk-UA" dirty="0"/>
              <a:t>може бути вирішена за рахунок ефективної </a:t>
            </a:r>
            <a:r>
              <a:rPr lang="uk-UA" dirty="0" smtClean="0"/>
              <a:t>роботи </a:t>
            </a:r>
            <a:r>
              <a:rPr lang="uk-UA" dirty="0"/>
              <a:t>ради директорів, тобто органом, який має врегульовувати </a:t>
            </a:r>
            <a:r>
              <a:rPr lang="uk-UA" dirty="0" smtClean="0"/>
              <a:t>взаємовідносини </a:t>
            </a:r>
            <a:r>
              <a:rPr lang="uk-UA" dirty="0"/>
              <a:t>між власниками та менеджментом, враховуючи інтереси </a:t>
            </a:r>
            <a:r>
              <a:rPr lang="uk-UA" dirty="0" smtClean="0"/>
              <a:t>власників</a:t>
            </a:r>
            <a:r>
              <a:rPr lang="ru-RU" dirty="0"/>
              <a:t> </a:t>
            </a:r>
            <a:r>
              <a:rPr lang="uk-UA" dirty="0" smtClean="0"/>
              <a:t>та </a:t>
            </a:r>
            <a:r>
              <a:rPr lang="uk-UA" dirty="0"/>
              <a:t>здійснюючи координування при використанні всіх видів ресурсів та визначаючи напрями розвитку організації, виступає рада директорів.</a:t>
            </a:r>
            <a:endParaRPr lang="ru-RU" dirty="0"/>
          </a:p>
          <a:p>
            <a:pPr algn="just"/>
            <a:r>
              <a:rPr lang="uk-UA" dirty="0"/>
              <a:t>Але слід зазначити, що попри функції, які на неї покладаються, ця ра­да, частіше за все працює від випадку до випадку і лише у тому разі, коли існує декілька крупних власників.</a:t>
            </a:r>
            <a:endParaRPr lang="ru-RU" dirty="0"/>
          </a:p>
          <a:p>
            <a:pPr algn="just"/>
            <a:r>
              <a:rPr lang="uk-UA" dirty="0"/>
              <a:t>Не відпрацьованість механізму прийняття рішень та здійснення конт­ролю за їх реалізацією - одна із головних проблем, які існують в раді директорів. Часто члени ради директорів не можуть вести узгоджену по­літику із-за суттєвих внутрішніх протиріч. Як результат цього, частіше за все кращі показники демонструють корпорації, в яких у одного із акціо­нерів зосереджена кваліфікаційна більшість акцій (75% + 1).</a:t>
            </a:r>
            <a:endParaRPr lang="ru-RU" dirty="0"/>
          </a:p>
          <a:p>
            <a:pPr algn="just"/>
            <a:r>
              <a:rPr lang="uk-UA" dirty="0"/>
              <a:t>Організаційні конфлікти частіше за все виникають при нечіткому роз­поділі повноважень між рівнями ієрархії, не виключенням в цьому ра­зі є і корпорації. Особливо гостро стоїть ця проблема для корпорацій, в яких розпорошені власники. Оскільки відсутність чіткого контролю з боку власника призводить до виникнення тенденцій невиправданого роз­ширення повноважень та підсилення впливу менеджменту на діяльність корпорації часто не на користь інтересам власників.</a:t>
            </a:r>
            <a:endParaRPr lang="ru-RU" dirty="0"/>
          </a:p>
          <a:p>
            <a:pPr algn="just"/>
            <a:r>
              <a:rPr lang="uk-UA" dirty="0"/>
              <a:t>В той же час тотальний контроль з боку акціонерів інсайдерів обмеж­ує можливості ефективного управління корпорацією, що також несе не­гатив. За цих умов вирішенням проблеми може слугувати пошук варіантів оптимального розподілу владних повноважень в корпорації. Для вирішен­ня проблеми пошуку оптимального розподілу повноважень в корпорації пропонують використовувати концепцію «влада-ефективність».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8737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0"/>
            <a:ext cx="11899900" cy="1608136"/>
          </a:xfrm>
        </p:spPr>
        <p:txBody>
          <a:bodyPr>
            <a:normAutofit fontScale="90000"/>
          </a:bodyPr>
          <a:lstStyle/>
          <a:p>
            <a:r>
              <a:rPr lang="uk-UA" sz="2000" dirty="0"/>
              <a:t>У загальному вигляді сукупність всіх владних повноважень в будь-якій корпорації може бути представлена у наступному вигляді: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uk-UA" sz="2000" b="1" i="1" dirty="0"/>
              <a:t>Владні повноваження = повноваження </a:t>
            </a:r>
            <a:r>
              <a:rPr lang="uk-UA" sz="2000" b="1" i="1" dirty="0" smtClean="0"/>
              <a:t>акціонерів     </a:t>
            </a:r>
            <a:r>
              <a:rPr lang="uk-UA" sz="2000" b="1" dirty="0" smtClean="0"/>
              <a:t>    </a:t>
            </a:r>
            <a:r>
              <a:rPr lang="uk-UA" sz="2000" b="1" i="1" dirty="0" smtClean="0"/>
              <a:t>повноваження </a:t>
            </a:r>
            <a:r>
              <a:rPr lang="uk-UA" sz="2000" b="1" i="1" dirty="0"/>
              <a:t>управлінців </a:t>
            </a:r>
            <a:r>
              <a:rPr lang="uk-UA" sz="2000" b="1" i="1" dirty="0" smtClean="0"/>
              <a:t>обмеження </a:t>
            </a:r>
            <a:r>
              <a:rPr lang="uk-UA" sz="2000" b="1" i="1" dirty="0"/>
              <a:t>середовища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9700" y="1244600"/>
            <a:ext cx="11531600" cy="5511800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/>
              <a:t>Дане співвідношення дає можливість визначити оптимальний розпо­діл повноважень в межах корпорації. Тобто, якщо у якості функції роз­глянути ефективність корпорації, а в якості аргументу частку власних повноважень акціонерів з урахуванням обмежень макросередовища, то з'являється певна залежність. В цьому разі існує конкретна площина зна­чень аргументу: від повної відсутності повноважень у найманих управ­лінців </a:t>
            </a:r>
            <a:r>
              <a:rPr lang="uk-UA" i="1" dirty="0"/>
              <a:t>(</a:t>
            </a:r>
            <a:r>
              <a:rPr lang="uk-UA" i="1" dirty="0" smtClean="0"/>
              <a:t>х</a:t>
            </a:r>
            <a:r>
              <a:rPr lang="uk-UA" dirty="0" smtClean="0"/>
              <a:t>= </a:t>
            </a:r>
            <a:r>
              <a:rPr lang="uk-UA" dirty="0"/>
              <a:t>0), до абсолютної повноти повноважень </a:t>
            </a:r>
            <a:r>
              <a:rPr lang="uk-UA" i="1" dirty="0"/>
              <a:t>(х </a:t>
            </a:r>
            <a:r>
              <a:rPr lang="uk-UA" dirty="0"/>
              <a:t>= 1).</a:t>
            </a:r>
            <a:endParaRPr lang="ru-RU" dirty="0"/>
          </a:p>
          <a:p>
            <a:pPr marL="0" indent="0" algn="just">
              <a:buNone/>
            </a:pPr>
            <a:r>
              <a:rPr lang="uk-UA" b="1" dirty="0"/>
              <a:t>Для вимірювання повноважень можна використовувати такі способи:</a:t>
            </a:r>
            <a:endParaRPr lang="ru-RU" b="1" dirty="0"/>
          </a:p>
          <a:p>
            <a:pPr lvl="0" algn="just"/>
            <a:r>
              <a:rPr lang="uk-UA" dirty="0"/>
              <a:t>кількісний (частка активів в управлінні, вартість самостійного рі­шення);</a:t>
            </a:r>
            <a:endParaRPr lang="ru-RU" dirty="0"/>
          </a:p>
          <a:p>
            <a:pPr lvl="0" algn="just"/>
            <a:r>
              <a:rPr lang="uk-UA" dirty="0"/>
              <a:t>якісний (визначена на підставі експертних оцінок частина набору повноважень);</a:t>
            </a:r>
            <a:endParaRPr lang="ru-RU" dirty="0"/>
          </a:p>
          <a:p>
            <a:pPr algn="just"/>
            <a:r>
              <a:rPr lang="uk-UA" dirty="0"/>
              <a:t>змішаний (враховує якісні та кількісні параметри) Проблема визначення обсягу повноважень у можливості зіставити та виміряти вихідні дані.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Внутрішні конфлікти в корпорації можуть бути притаманними для всіх рівнів управління. Одним із найпоширеніших видів конфлікту, який може стати причиною кризи, є </a:t>
            </a:r>
            <a:r>
              <a:rPr lang="uk-UA" i="1" dirty="0"/>
              <a:t>конфлікт в структурі власників, </a:t>
            </a:r>
            <a:r>
              <a:rPr lang="uk-UA" dirty="0"/>
              <a:t>при­чиною якого є </a:t>
            </a:r>
            <a:r>
              <a:rPr lang="uk-UA" dirty="0" err="1"/>
              <a:t>неспівпадіння</a:t>
            </a:r>
            <a:r>
              <a:rPr lang="uk-UA" dirty="0"/>
              <a:t> їх поглядів з приводу поточної та стратегіч­ної політики на підприємстві. Історія розвитку українських підприємств знає безліч прикладів доведення підприємства до стану кризи по причині конфлікту власників. </a:t>
            </a:r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6667500" y="560386"/>
            <a:ext cx="457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10680700" y="560386"/>
            <a:ext cx="457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9031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9700" y="0"/>
            <a:ext cx="11722100" cy="68580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b="1" i="1" dirty="0"/>
              <a:t>Другий рівень конфліктів пов'язаний із конфліктами між управ­лінцями другої ланки управлінської ієрархії </a:t>
            </a:r>
            <a:r>
              <a:rPr lang="uk-UA" dirty="0"/>
              <a:t>(між менеджерами). Кон­фліктність між управлінцями може породити затримку в процесі вико­нання стратегічних рішень.</a:t>
            </a:r>
            <a:endParaRPr lang="ru-RU" dirty="0"/>
          </a:p>
          <a:p>
            <a:pPr algn="just"/>
            <a:r>
              <a:rPr lang="uk-UA" dirty="0"/>
              <a:t>Криза може стати проявом конфліктів як між ланками управлінської вертикалі, так і в середині кожної ланки.</a:t>
            </a:r>
            <a:endParaRPr lang="ru-RU" dirty="0"/>
          </a:p>
          <a:p>
            <a:pPr algn="just"/>
            <a:r>
              <a:rPr lang="uk-UA" dirty="0"/>
              <a:t>Для виходу із конфлікту застосовують </a:t>
            </a:r>
            <a:r>
              <a:rPr lang="uk-UA" b="1" dirty="0"/>
              <a:t>антикризове управління. </a:t>
            </a:r>
            <a:r>
              <a:rPr lang="uk-UA" dirty="0" smtClean="0"/>
              <a:t>Антикризове </a:t>
            </a:r>
            <a:r>
              <a:rPr lang="uk-UA" dirty="0"/>
              <a:t>управління може вважатися ефективним, якщо кризи вдалося уникнути, а менеджери впевнені, шо загроза кризи не відобразиться на доходах підприємства або не відбудеться суттєвого відхилення від запла­нованих показників роботи. </a:t>
            </a:r>
            <a:r>
              <a:rPr lang="uk-UA" i="1" u="sng" dirty="0"/>
              <a:t>Антикризове управління </a:t>
            </a:r>
            <a:r>
              <a:rPr lang="uk-UA" dirty="0"/>
              <a:t>становить систему превентивних заходів в економічній, соціально-політичній, психологіч­ній, інноваційній, маркетинговій та іншій.</a:t>
            </a:r>
            <a:endParaRPr lang="ru-RU" dirty="0"/>
          </a:p>
          <a:p>
            <a:pPr algn="just"/>
            <a:r>
              <a:rPr lang="uk-UA" dirty="0"/>
              <a:t>Елементами системи антикризового управління: виступають еконо­мічна, соціально-політична, психологічна, інноваційна, маркетингова та ін. площини діяльності корпорації.</a:t>
            </a:r>
            <a:endParaRPr lang="ru-RU" dirty="0"/>
          </a:p>
          <a:p>
            <a:pPr algn="just"/>
            <a:r>
              <a:rPr lang="uk-UA" i="1" u="sng" dirty="0"/>
              <a:t>Слабке управління </a:t>
            </a:r>
            <a:r>
              <a:rPr lang="uk-UA" i="1" dirty="0"/>
              <a:t>корпорацією </a:t>
            </a:r>
            <a:r>
              <a:rPr lang="uk-UA" dirty="0"/>
              <a:t>визначається наступними ознаками: авторитарний стиль управління, неефективна рада спостерігачів, поєд­нання функцій голови і виконавчого директора, непрофесійна рада дирек­торів, недостатній рівень управлінських навиків у топ-менеджерів, неа­декватна умовам ринку стратегія розвитку корпорації. Виявлення причин кризи вважається більш складною справою, аніж виявлення ознак кризи.</a:t>
            </a:r>
            <a:endParaRPr lang="ru-RU" dirty="0"/>
          </a:p>
          <a:p>
            <a:pPr algn="just"/>
            <a:r>
              <a:rPr lang="uk-UA" i="1" u="sng" dirty="0"/>
              <a:t>Набір ознак кризи </a:t>
            </a:r>
            <a:r>
              <a:rPr lang="uk-UA" dirty="0"/>
              <a:t>у корпорації є індивідуальним і проявляється в де-кілька етапів залежно від причини, яка спонукала її виникнення. Спира­ючись на теоретичні підходи до антикризового управління, сутність яких полягає в виокремленні психологічної, соціально-політичної та </a:t>
            </a:r>
            <a:r>
              <a:rPr lang="uk-UA" dirty="0" smtClean="0"/>
              <a:t>струк</a:t>
            </a:r>
            <a:r>
              <a:rPr lang="uk-UA" dirty="0"/>
              <a:t>т</a:t>
            </a:r>
            <a:r>
              <a:rPr lang="uk-UA" dirty="0" smtClean="0"/>
              <a:t>урно-технологічної </a:t>
            </a:r>
            <a:r>
              <a:rPr lang="uk-UA" dirty="0"/>
              <a:t>основ кризи, та приймаючи до уваги факт </a:t>
            </a:r>
            <a:r>
              <a:rPr lang="uk-UA" dirty="0" smtClean="0"/>
              <a:t>наявнос</a:t>
            </a:r>
            <a:r>
              <a:rPr lang="uk-UA" dirty="0" smtClean="0"/>
              <a:t>ті</a:t>
            </a:r>
            <a:r>
              <a:rPr lang="uk-UA" dirty="0" smtClean="0"/>
              <a:t> </a:t>
            </a:r>
            <a:r>
              <a:rPr lang="uk-UA" dirty="0"/>
              <a:t>запізнілої реакції організаційних заходів на процеси, які відбуваються </a:t>
            </a:r>
            <a:r>
              <a:rPr lang="uk-UA" dirty="0" smtClean="0"/>
              <a:t>і </a:t>
            </a:r>
            <a:r>
              <a:rPr lang="uk-UA" dirty="0" smtClean="0"/>
              <a:t>сьогодні</a:t>
            </a:r>
            <a:r>
              <a:rPr lang="uk-UA" dirty="0"/>
              <a:t>, слід зазначити, що виявлення і вихід із кризового стану </a:t>
            </a:r>
            <a:r>
              <a:rPr lang="uk-UA" dirty="0" smtClean="0"/>
              <a:t>відбудеться </a:t>
            </a:r>
            <a:r>
              <a:rPr lang="uk-UA" dirty="0"/>
              <a:t>у декілька стадій (табл. 9.1</a:t>
            </a:r>
            <a:r>
              <a:rPr lang="uk-UA" dirty="0" smtClean="0"/>
              <a:t>):</a:t>
            </a:r>
          </a:p>
          <a:p>
            <a:pPr algn="just"/>
            <a:r>
              <a:rPr lang="uk-UA" dirty="0" smtClean="0"/>
              <a:t>стадія </a:t>
            </a:r>
            <a:r>
              <a:rPr lang="uk-UA" dirty="0"/>
              <a:t>прояву безпосередньої причини кризи;</a:t>
            </a:r>
            <a:endParaRPr lang="ru-RU" dirty="0"/>
          </a:p>
          <a:p>
            <a:pPr lvl="0" algn="just"/>
            <a:r>
              <a:rPr lang="uk-UA" dirty="0"/>
              <a:t>стадія прояву фінансової реакції на умови, що були напередодні;</a:t>
            </a:r>
            <a:endParaRPr lang="ru-RU" dirty="0"/>
          </a:p>
          <a:p>
            <a:pPr lvl="0" algn="just"/>
            <a:r>
              <a:rPr lang="uk-UA" dirty="0"/>
              <a:t>поглиблення кризи;</a:t>
            </a:r>
            <a:endParaRPr lang="ru-RU" dirty="0"/>
          </a:p>
          <a:p>
            <a:pPr lvl="0" algn="just"/>
            <a:r>
              <a:rPr lang="uk-UA" dirty="0"/>
              <a:t>розробка плану дій;</a:t>
            </a:r>
            <a:endParaRPr lang="ru-RU" dirty="0"/>
          </a:p>
          <a:p>
            <a:pPr algn="just"/>
            <a:r>
              <a:rPr lang="uk-UA" dirty="0" smtClean="0"/>
              <a:t>оздоровлення </a:t>
            </a:r>
            <a:r>
              <a:rPr lang="uk-UA" dirty="0"/>
              <a:t>(або банкрутство).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2977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1784" y="427130"/>
            <a:ext cx="8335916" cy="6430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554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10555288" cy="54229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i="1" dirty="0"/>
              <a:t>Стадія прояву безпосередньої причини кризи </a:t>
            </a:r>
            <a:r>
              <a:rPr lang="uk-UA" dirty="0"/>
              <a:t>є реакцією на першо­причину виникнення кризових явищ на підприємстві.</a:t>
            </a:r>
            <a:endParaRPr lang="ru-RU" dirty="0"/>
          </a:p>
          <a:p>
            <a:pPr algn="just"/>
            <a:r>
              <a:rPr lang="uk-UA" dirty="0"/>
              <a:t>Причини кризи визначають фактори можливості виходу підприємства із кризи. </a:t>
            </a:r>
            <a:r>
              <a:rPr lang="uk-UA" dirty="0" smtClean="0"/>
              <a:t> </a:t>
            </a:r>
            <a:r>
              <a:rPr lang="uk-UA" dirty="0"/>
              <a:t>В</a:t>
            </a:r>
            <a:r>
              <a:rPr lang="uk-UA" dirty="0" smtClean="0"/>
              <a:t>сі </a:t>
            </a:r>
            <a:r>
              <a:rPr lang="uk-UA" dirty="0"/>
              <a:t>фактори, які спричинили кризу на підприємстві </a:t>
            </a:r>
            <a:r>
              <a:rPr lang="uk-UA" dirty="0" smtClean="0"/>
              <a:t>можна поділити </a:t>
            </a:r>
            <a:r>
              <a:rPr lang="uk-UA" dirty="0"/>
              <a:t>на дві групи: такі, при настанні яких вихід з кризи неможливий, і такі, при настанні яких вихід з кризи можливий.</a:t>
            </a:r>
            <a:endParaRPr lang="ru-RU" dirty="0"/>
          </a:p>
          <a:p>
            <a:pPr algn="just"/>
            <a:r>
              <a:rPr lang="uk-UA" dirty="0"/>
              <a:t>До першої групи факторів належать: криза в галузі, несприятливе від­ношення груп підтримки (акціонерів, кредиторів, інвесторів та інших за­цікавлених осіб), негативні тенденції розвитку галузі, перевищення витрат над ціною реалізації продукції, розвиток підприємства за стратегіями, що історично склалися і, які не відповідають сучасним потребам ринку та ін.</a:t>
            </a:r>
            <a:endParaRPr lang="ru-RU" dirty="0"/>
          </a:p>
          <a:p>
            <a:pPr algn="just"/>
            <a:r>
              <a:rPr lang="uk-UA" dirty="0"/>
              <a:t>До причин другої </a:t>
            </a:r>
            <a:r>
              <a:rPr lang="uk-UA" cap="small" dirty="0"/>
              <a:t>г</a:t>
            </a:r>
            <a:r>
              <a:rPr lang="uk-UA" dirty="0" smtClean="0"/>
              <a:t>рупи </a:t>
            </a:r>
            <a:r>
              <a:rPr lang="uk-UA" dirty="0"/>
              <a:t>слід віднести ті із них, які викликані внут­рішніми негативними явищами всередині підприємства і меншою мірою пов'язані з негативними тенденціями в сфері оточуючого середовища. До них слід віднести незначні зміни в тенденціях розвитку галузі, внут­рішні конфлікти, невдало обрана стратегія розвитку, неефективна реалі­зація інвестиційних проектів та інше.</a:t>
            </a:r>
            <a:endParaRPr lang="ru-RU" dirty="0"/>
          </a:p>
          <a:p>
            <a:pPr algn="just"/>
            <a:r>
              <a:rPr lang="uk-UA" dirty="0"/>
              <a:t>Існують чинники, які визначають характер впливу кризи на підпри­ємство (табл. 9.2).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4430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0526" y="-4903"/>
            <a:ext cx="8292374" cy="6862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8669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7500" y="292100"/>
            <a:ext cx="11506200" cy="65659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dirty="0"/>
              <a:t>Чим </a:t>
            </a:r>
            <a:r>
              <a:rPr lang="uk-UA" dirty="0" smtClean="0"/>
              <a:t>менше </a:t>
            </a:r>
            <a:r>
              <a:rPr lang="uk-UA" dirty="0"/>
              <a:t>причин, які викликали кризу в корпорації, і чим менша сила їх впливу, тим швидшим буде період виходу корпорації з кризи і тим більш ефективним буде політика антикризового управління.</a:t>
            </a:r>
            <a:endParaRPr lang="ru-RU" dirty="0"/>
          </a:p>
          <a:p>
            <a:pPr algn="just"/>
            <a:r>
              <a:rPr lang="uk-UA" b="1" i="1" dirty="0"/>
              <a:t>Антикризове управління </a:t>
            </a:r>
            <a:r>
              <a:rPr lang="uk-UA" dirty="0"/>
              <a:t>являє собою комплекс цілеспрямованих дій, направлених на забезпечення виходу корпорації з кризи. </a:t>
            </a:r>
            <a:r>
              <a:rPr lang="uk-UA" i="1" dirty="0"/>
              <a:t>Антикри­зове управління </a:t>
            </a:r>
            <a:r>
              <a:rPr lang="uk-UA" dirty="0"/>
              <a:t>представляє систему особливих взаємовідносин як в середині корпорації, так із зовнішніми зацікавленими особами. </a:t>
            </a:r>
            <a:r>
              <a:rPr lang="uk-UA" i="1" dirty="0"/>
              <a:t>Складо­вими успіху будь-якого антикризового управління </a:t>
            </a:r>
            <a:r>
              <a:rPr lang="uk-UA" dirty="0"/>
              <a:t>є: стратегія, грошові кошти для реалізації антикризових заходів, контроль за реалізацією за­ходів.</a:t>
            </a:r>
            <a:endParaRPr lang="ru-RU" dirty="0"/>
          </a:p>
          <a:p>
            <a:pPr algn="just"/>
            <a:r>
              <a:rPr lang="uk-UA" i="1" dirty="0"/>
              <a:t>Функція контролю </a:t>
            </a:r>
            <a:r>
              <a:rPr lang="uk-UA" dirty="0"/>
              <a:t>полягає в щоденному моніторингу витрат грошо­вих коштів на антикризові заходи та точності їх виконання. В умовах кризи менеджмент підприємства проводить щоденну перевірку надхо­дження грошових коштів та контролює витрати підприємства для забез­печення його основної діяльності. Підлягають зменшенню витрати не пов'язані з забезпеченням основного виробництва.</a:t>
            </a:r>
            <a:endParaRPr lang="ru-RU" dirty="0"/>
          </a:p>
          <a:p>
            <a:pPr marL="0" indent="0" algn="just">
              <a:buNone/>
            </a:pPr>
            <a:r>
              <a:rPr lang="uk-UA" b="1" dirty="0"/>
              <a:t>Грошові кошти для реалізації антикризових заходів підприємство може отримати шляхом:</a:t>
            </a:r>
            <a:endParaRPr lang="ru-RU" b="1" dirty="0"/>
          </a:p>
          <a:p>
            <a:pPr lvl="0" algn="just"/>
            <a:r>
              <a:rPr lang="uk-UA" dirty="0"/>
              <a:t>зменшення загальновиробничих та адміністративних витрат;</a:t>
            </a:r>
            <a:endParaRPr lang="ru-RU" dirty="0"/>
          </a:p>
          <a:p>
            <a:pPr lvl="0" algn="just"/>
            <a:r>
              <a:rPr lang="uk-UA" dirty="0"/>
              <a:t>оптимізації організаційної структури підприємства;</a:t>
            </a:r>
            <a:endParaRPr lang="ru-RU" dirty="0"/>
          </a:p>
          <a:p>
            <a:pPr lvl="0" algn="just"/>
            <a:r>
              <a:rPr lang="uk-UA" dirty="0"/>
              <a:t>реструктуризації підприємства;</a:t>
            </a:r>
            <a:endParaRPr lang="ru-RU" dirty="0"/>
          </a:p>
          <a:p>
            <a:pPr lvl="0" algn="just"/>
            <a:r>
              <a:rPr lang="uk-UA" dirty="0"/>
              <a:t>реалізації "зайвих" основних засобів;</a:t>
            </a:r>
            <a:endParaRPr lang="ru-RU" dirty="0"/>
          </a:p>
          <a:p>
            <a:pPr lvl="0" algn="just"/>
            <a:r>
              <a:rPr lang="uk-UA" dirty="0"/>
              <a:t>продажу </a:t>
            </a:r>
            <a:r>
              <a:rPr lang="uk-UA" dirty="0" err="1"/>
              <a:t>понаднормованих</a:t>
            </a:r>
            <a:r>
              <a:rPr lang="uk-UA" dirty="0"/>
              <a:t> запасів;</a:t>
            </a:r>
            <a:endParaRPr lang="ru-RU" dirty="0"/>
          </a:p>
          <a:p>
            <a:pPr lvl="0" algn="just"/>
            <a:r>
              <a:rPr lang="uk-UA" dirty="0"/>
              <a:t>реструктуризації кредиторської заборгованості;</a:t>
            </a:r>
            <a:endParaRPr lang="ru-RU" dirty="0"/>
          </a:p>
          <a:p>
            <a:pPr lvl="0" algn="just"/>
            <a:r>
              <a:rPr lang="uk-UA" dirty="0"/>
              <a:t>зменшення дебіторської заборгованості;</a:t>
            </a:r>
            <a:endParaRPr lang="ru-RU" dirty="0"/>
          </a:p>
          <a:p>
            <a:pPr lvl="0" algn="just"/>
            <a:r>
              <a:rPr lang="uk-UA" dirty="0"/>
              <a:t>збільшення обсягів реалізації;</a:t>
            </a:r>
            <a:endParaRPr lang="ru-RU" dirty="0"/>
          </a:p>
          <a:p>
            <a:pPr lvl="0" algn="just"/>
            <a:r>
              <a:rPr lang="uk-UA" dirty="0"/>
              <a:t>залучення коштів зацікавлених осіб</a:t>
            </a:r>
            <a:r>
              <a:rPr lang="uk-UA" dirty="0" smtClean="0"/>
              <a:t>.</a:t>
            </a:r>
            <a:r>
              <a:rPr lang="uk-UA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24966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Дякую за увагу!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207580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723900"/>
            <a:ext cx="12192000" cy="723900"/>
          </a:xfrm>
        </p:spPr>
        <p:txBody>
          <a:bodyPr>
            <a:normAutofit/>
          </a:bodyPr>
          <a:lstStyle/>
          <a:p>
            <a:r>
              <a:rPr lang="uk-UA" sz="2000" b="1" i="1" dirty="0">
                <a:solidFill>
                  <a:schemeClr val="bg2">
                    <a:lumMod val="75000"/>
                  </a:schemeClr>
                </a:solidFill>
              </a:rPr>
              <a:t>9</a:t>
            </a:r>
            <a:r>
              <a:rPr lang="uk-UA" sz="2000" b="1" i="1" dirty="0" smtClean="0">
                <a:solidFill>
                  <a:schemeClr val="bg2">
                    <a:lumMod val="75000"/>
                  </a:schemeClr>
                </a:solidFill>
              </a:rPr>
              <a:t>.1</a:t>
            </a:r>
            <a:r>
              <a:rPr lang="uk-UA" sz="2000" b="1" i="1" dirty="0">
                <a:solidFill>
                  <a:schemeClr val="bg2">
                    <a:lumMod val="75000"/>
                  </a:schemeClr>
                </a:solidFill>
              </a:rPr>
              <a:t>. Теоретичні засади визначення конфліктів та конфліктних ситуацій</a:t>
            </a:r>
            <a:endParaRPr lang="ru-RU" sz="20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73564"/>
            <a:ext cx="12192000" cy="668443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sz="2200" b="1" i="1" dirty="0"/>
              <a:t>Конфлікт - </a:t>
            </a:r>
            <a:r>
              <a:rPr lang="uk-UA" sz="2200" b="1" dirty="0"/>
              <a:t>зіткнення сторін, думок, сил, або відсутність згоди між двома або більшою кількістю сторін, що можуть бути конкретними осо­бами або групами. У випадку виникнення конфліктів кожна із конфлік­туючих сторін робить все, аби прийнятною була її точка зору або мета та з</a:t>
            </a:r>
            <a:r>
              <a:rPr lang="uk-UA" sz="2200" b="1" dirty="0" smtClean="0"/>
              <a:t>аважає </a:t>
            </a:r>
            <a:r>
              <a:rPr lang="uk-UA" sz="2200" b="1" dirty="0"/>
              <a:t>іншій стороні робити те саме.</a:t>
            </a:r>
            <a:endParaRPr lang="ru-RU" sz="2200" b="1" dirty="0"/>
          </a:p>
          <a:p>
            <a:pPr marL="0" indent="0" algn="just">
              <a:buNone/>
            </a:pPr>
            <a:r>
              <a:rPr lang="uk-UA" i="1" u="sng" dirty="0"/>
              <a:t>Види конфліктів</a:t>
            </a:r>
            <a:r>
              <a:rPr lang="uk-UA" i="1" dirty="0"/>
              <a:t>:</a:t>
            </a:r>
            <a:endParaRPr lang="ru-RU" dirty="0"/>
          </a:p>
          <a:p>
            <a:pPr lvl="0" algn="just"/>
            <a:r>
              <a:rPr lang="uk-UA" dirty="0" smtClean="0"/>
              <a:t>1. Соціальний </a:t>
            </a:r>
            <a:r>
              <a:rPr lang="uk-UA" dirty="0"/>
              <a:t>(економічний, моральний, </a:t>
            </a:r>
            <a:r>
              <a:rPr lang="uk-UA" dirty="0" smtClean="0"/>
              <a:t>правовий).</a:t>
            </a:r>
            <a:endParaRPr lang="ru-RU" dirty="0"/>
          </a:p>
          <a:p>
            <a:pPr lvl="0" algn="just"/>
            <a:r>
              <a:rPr lang="uk-UA" dirty="0" smtClean="0"/>
              <a:t>2. Соціально-психологічний </a:t>
            </a:r>
            <a:r>
              <a:rPr lang="uk-UA" dirty="0"/>
              <a:t>(</a:t>
            </a:r>
            <a:r>
              <a:rPr lang="uk-UA" dirty="0" err="1"/>
              <a:t>міжособовий</a:t>
            </a:r>
            <a:r>
              <a:rPr lang="uk-UA" dirty="0"/>
              <a:t>, в середині групи, </a:t>
            </a:r>
            <a:r>
              <a:rPr lang="uk-UA" dirty="0" err="1" smtClean="0"/>
              <a:t>міжгруповий</a:t>
            </a:r>
            <a:r>
              <a:rPr lang="uk-UA" dirty="0" smtClean="0"/>
              <a:t>).</a:t>
            </a:r>
            <a:endParaRPr lang="ru-RU" dirty="0"/>
          </a:p>
          <a:p>
            <a:pPr algn="just"/>
            <a:r>
              <a:rPr lang="uk-UA" dirty="0"/>
              <a:t>3</a:t>
            </a:r>
            <a:r>
              <a:rPr lang="uk-UA" dirty="0" smtClean="0"/>
              <a:t>. Персональний </a:t>
            </a:r>
            <a:r>
              <a:rPr lang="uk-UA" dirty="0"/>
              <a:t>(ролевий) і інші.</a:t>
            </a:r>
            <a:endParaRPr lang="ru-RU" dirty="0"/>
          </a:p>
          <a:p>
            <a:pPr marL="0" indent="0" algn="just">
              <a:buNone/>
            </a:pPr>
            <a:r>
              <a:rPr lang="uk-UA" sz="2300" dirty="0"/>
              <a:t>Соціально-психологічні конфлікти класифікуються за такими ознаками:</a:t>
            </a:r>
            <a:endParaRPr lang="ru-RU" sz="2300" dirty="0"/>
          </a:p>
          <a:p>
            <a:pPr marL="0" lvl="0" indent="0" algn="just">
              <a:buNone/>
            </a:pPr>
            <a:r>
              <a:rPr lang="uk-UA" dirty="0" smtClean="0"/>
              <a:t>1. За </a:t>
            </a:r>
            <a:r>
              <a:rPr lang="uk-UA" dirty="0"/>
              <a:t>формою прояву (приховані і явні, згладжені і гострі).</a:t>
            </a:r>
            <a:endParaRPr lang="ru-RU" dirty="0"/>
          </a:p>
          <a:p>
            <a:pPr marL="0" lvl="0" indent="0" algn="just">
              <a:buNone/>
            </a:pPr>
            <a:r>
              <a:rPr lang="uk-UA" dirty="0" smtClean="0"/>
              <a:t>2. За </a:t>
            </a:r>
            <a:r>
              <a:rPr lang="uk-UA" dirty="0"/>
              <a:t>сферою, якої торкаються (ділові відносини, неофіційні </a:t>
            </a:r>
            <a:r>
              <a:rPr lang="uk-UA" dirty="0" err="1" smtClean="0"/>
              <a:t>міжособові</a:t>
            </a:r>
            <a:r>
              <a:rPr lang="uk-UA" dirty="0" smtClean="0"/>
              <a:t> відносини).</a:t>
            </a:r>
            <a:endParaRPr lang="ru-RU" dirty="0"/>
          </a:p>
          <a:p>
            <a:pPr marL="0" indent="0" algn="just">
              <a:buNone/>
            </a:pPr>
            <a:r>
              <a:rPr lang="uk-UA" dirty="0" smtClean="0"/>
              <a:t>3</a:t>
            </a:r>
            <a:r>
              <a:rPr lang="uk-UA" dirty="0"/>
              <a:t>.	За сторонами учасників (між окремими членами колективу; між</a:t>
            </a:r>
            <a:br>
              <a:rPr lang="uk-UA" dirty="0"/>
            </a:br>
            <a:r>
              <a:rPr lang="uk-UA" dirty="0" smtClean="0"/>
              <a:t>групами</a:t>
            </a:r>
            <a:r>
              <a:rPr lang="uk-UA" dirty="0"/>
              <a:t>; між групою і окремими її членами; між групою і кимось </a:t>
            </a:r>
            <a:r>
              <a:rPr lang="uk-UA" dirty="0" smtClean="0"/>
              <a:t>поза</a:t>
            </a:r>
            <a:r>
              <a:rPr lang="ru-RU" dirty="0"/>
              <a:t> </a:t>
            </a:r>
            <a:r>
              <a:rPr lang="uk-UA" i="1" dirty="0" smtClean="0"/>
              <a:t>групами</a:t>
            </a:r>
            <a:r>
              <a:rPr lang="uk-UA" dirty="0" smtClean="0"/>
              <a:t>; </a:t>
            </a:r>
            <a:r>
              <a:rPr lang="uk-UA" dirty="0"/>
              <a:t>між керівником і підлеглим).</a:t>
            </a:r>
            <a:endParaRPr lang="ru-RU" dirty="0"/>
          </a:p>
          <a:p>
            <a:pPr marL="0" lvl="0" indent="0" algn="just">
              <a:buNone/>
            </a:pPr>
            <a:r>
              <a:rPr lang="uk-UA" dirty="0" smtClean="0"/>
              <a:t>4. За </a:t>
            </a:r>
            <a:r>
              <a:rPr lang="uk-UA" dirty="0"/>
              <a:t>змістом (розходження оцінок і думок; взаємна антипатія; обра­жена гідність; образа; заздрість або ревнощі).</a:t>
            </a:r>
            <a:endParaRPr lang="ru-RU" dirty="0"/>
          </a:p>
          <a:p>
            <a:pPr marL="0" lvl="0" indent="0" algn="just">
              <a:buNone/>
            </a:pPr>
            <a:r>
              <a:rPr lang="uk-UA" dirty="0" smtClean="0"/>
              <a:t>5. За </a:t>
            </a:r>
            <a:r>
              <a:rPr lang="uk-UA" dirty="0"/>
              <a:t>тривалістю (короткочасні і затяжні).</a:t>
            </a:r>
            <a:endParaRPr lang="ru-RU" dirty="0"/>
          </a:p>
          <a:p>
            <a:pPr marL="0" indent="0" algn="just">
              <a:buNone/>
            </a:pPr>
            <a:r>
              <a:rPr lang="uk-UA" dirty="0" smtClean="0"/>
              <a:t>6. За </a:t>
            </a:r>
            <a:r>
              <a:rPr lang="uk-UA" dirty="0"/>
              <a:t>масштабами розповсюдження (глобальні і приватні</a:t>
            </a:r>
            <a:r>
              <a:rPr lang="uk-UA" dirty="0" smtClean="0"/>
              <a:t>).</a:t>
            </a:r>
          </a:p>
          <a:p>
            <a:pPr marL="0" indent="0" algn="just">
              <a:buNone/>
            </a:pPr>
            <a:r>
              <a:rPr lang="uk-UA" dirty="0" smtClean="0"/>
              <a:t>Всі </a:t>
            </a:r>
            <a:r>
              <a:rPr lang="uk-UA" dirty="0"/>
              <a:t>види конфліктів мають місце в </a:t>
            </a:r>
            <a:r>
              <a:rPr lang="uk-UA" dirty="0" smtClean="0"/>
              <a:t>корпораціях.</a:t>
            </a:r>
          </a:p>
          <a:p>
            <a:pPr marL="0" indent="0" algn="just">
              <a:buNone/>
            </a:pPr>
            <a:r>
              <a:rPr lang="uk-UA" sz="2300" b="1" i="1" dirty="0" smtClean="0"/>
              <a:t>Конфлікт </a:t>
            </a:r>
            <a:r>
              <a:rPr lang="uk-UA" sz="2300" b="1" i="1" dirty="0"/>
              <a:t>має три стадії розвитку:</a:t>
            </a:r>
            <a:endParaRPr lang="ru-RU" sz="2300" b="1" dirty="0"/>
          </a:p>
          <a:p>
            <a:pPr lvl="0" algn="just"/>
            <a:r>
              <a:rPr lang="uk-UA" dirty="0" err="1"/>
              <a:t>Передконфліктна</a:t>
            </a:r>
            <a:r>
              <a:rPr lang="uk-UA" dirty="0"/>
              <a:t> (конфліктна) ситуація (психологічна напруга, опір сторін).</a:t>
            </a:r>
            <a:endParaRPr lang="ru-RU" dirty="0"/>
          </a:p>
          <a:p>
            <a:pPr lvl="0" algn="just"/>
            <a:r>
              <a:rPr lang="uk-UA" dirty="0"/>
              <a:t>Власне конфлікт (відносини вкрай загострюються, можуть тимча­сово припинитись).</a:t>
            </a:r>
            <a:endParaRPr lang="ru-RU" dirty="0"/>
          </a:p>
          <a:p>
            <a:pPr lvl="0" algn="just"/>
            <a:r>
              <a:rPr lang="uk-UA" dirty="0"/>
              <a:t>Розв'язання конфлікту (наступає під впливом зовні: завдяки колек­тиву, громадськості, керівнику).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Періодично, внаслідок особливої напруги або перевтоми, всі люди схильні до підвищеної конфліктності.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6525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4644" y="101601"/>
            <a:ext cx="10800556" cy="1409700"/>
          </a:xfrm>
        </p:spPr>
        <p:txBody>
          <a:bodyPr>
            <a:normAutofit fontScale="90000"/>
          </a:bodyPr>
          <a:lstStyle/>
          <a:p>
            <a:pPr algn="just"/>
            <a:r>
              <a:rPr lang="uk-UA" sz="1600" b="1" dirty="0" smtClean="0"/>
              <a:t>	Виникнення конфліктної ситуації в основному визначається об'єктив­ними факторами, з якими зустрічається людина, конкретними обставина­ми, а також деякими особливостями характеру людини.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uk-UA" sz="1600" b="1" dirty="0" smtClean="0"/>
              <a:t>Має розповсюдження так званий "конфлікт несумісності". Він харак­теризує виникнення таких </a:t>
            </a:r>
            <a:r>
              <a:rPr lang="uk-UA" sz="1600" b="1" dirty="0" err="1" smtClean="0"/>
              <a:t>міжособових</a:t>
            </a:r>
            <a:r>
              <a:rPr lang="uk-UA" sz="1600" b="1" dirty="0" smtClean="0"/>
              <a:t> відносин, які базуються на по­чуттях взаємної антипатії, заздрості, ревнощів і </a:t>
            </a:r>
            <a:r>
              <a:rPr lang="uk-UA" sz="1600" b="1" dirty="0" err="1" smtClean="0"/>
              <a:t>т.д</a:t>
            </a:r>
            <a:r>
              <a:rPr lang="uk-UA" sz="1600" b="1" dirty="0" smtClean="0"/>
              <a:t>. Він проявляється в сфері неофіційного спілкування, а потім обов'язково впливає на ділові відносини. </a:t>
            </a:r>
            <a:br>
              <a:rPr lang="uk-UA" sz="1600" b="1" dirty="0" smtClean="0"/>
            </a:br>
            <a:r>
              <a:rPr lang="uk-UA" sz="1600" b="1" i="1" dirty="0" smtClean="0">
                <a:solidFill>
                  <a:schemeClr val="bg1"/>
                </a:solidFill>
              </a:rPr>
              <a:t>Відомі чотири види несумісності: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11301"/>
            <a:ext cx="12079288" cy="5346699"/>
          </a:xfrm>
        </p:spPr>
        <p:txBody>
          <a:bodyPr>
            <a:normAutofit fontScale="77500" lnSpcReduction="20000"/>
          </a:bodyPr>
          <a:lstStyle/>
          <a:p>
            <a:pPr marL="0" lvl="0" indent="0" algn="just">
              <a:buNone/>
            </a:pPr>
            <a:r>
              <a:rPr lang="uk-UA" dirty="0" smtClean="0"/>
              <a:t>1. Фізична</a:t>
            </a:r>
            <a:r>
              <a:rPr lang="uk-UA" dirty="0"/>
              <a:t>, або фізіологічна (наприклад, мешкання в одній кімнаті гуртожитку людей, що дуже відрізняються за віком і станом здоров'я).</a:t>
            </a:r>
            <a:endParaRPr lang="ru-RU" dirty="0"/>
          </a:p>
          <a:p>
            <a:pPr marL="0" lvl="0" indent="0" algn="just">
              <a:buNone/>
            </a:pPr>
            <a:r>
              <a:rPr lang="uk-UA" dirty="0" smtClean="0"/>
              <a:t>2. Психофізіологічні </a:t>
            </a:r>
            <a:r>
              <a:rPr lang="uk-UA" dirty="0"/>
              <a:t>(особливості темпераменту).</a:t>
            </a:r>
            <a:endParaRPr lang="ru-RU" dirty="0"/>
          </a:p>
          <a:p>
            <a:pPr marL="0" lvl="0" indent="0" algn="just">
              <a:buNone/>
            </a:pPr>
            <a:r>
              <a:rPr lang="uk-UA" dirty="0" smtClean="0"/>
              <a:t>3. Психологічні </a:t>
            </a:r>
            <a:r>
              <a:rPr lang="uk-UA" dirty="0"/>
              <a:t>і соціально-психологічні (несумісність рис характе­ру, здібностей, нездатність співчувати тощо.).</a:t>
            </a:r>
            <a:endParaRPr lang="ru-RU" dirty="0"/>
          </a:p>
          <a:p>
            <a:pPr marL="0" lvl="0" indent="0" algn="just">
              <a:buNone/>
            </a:pPr>
            <a:r>
              <a:rPr lang="uk-UA" dirty="0" smtClean="0"/>
              <a:t>4. Ідеологічні </a:t>
            </a:r>
            <a:r>
              <a:rPr lang="uk-UA" dirty="0"/>
              <a:t>або за світоглядом.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Несумісність людей побороти майже неможливо, тому конфлікти в даному випадку неминучі.</a:t>
            </a:r>
            <a:endParaRPr lang="ru-RU" dirty="0"/>
          </a:p>
          <a:p>
            <a:pPr marL="0" indent="0" algn="just">
              <a:buNone/>
            </a:pPr>
            <a:r>
              <a:rPr lang="uk-UA" b="1" dirty="0"/>
              <a:t>Уникнути конфлікту можна тільки на стадії конфліктної ситуації. Ке­рівник повинен своєчасно її виявити і вжити необхідних заходів, для чого необхідно знати </a:t>
            </a:r>
            <a:r>
              <a:rPr lang="uk-UA" b="1" i="1" dirty="0"/>
              <a:t>ознаки конфліктної </a:t>
            </a:r>
            <a:r>
              <a:rPr lang="uk-UA" b="1" i="1" dirty="0" smtClean="0"/>
              <a:t>ситуації. </a:t>
            </a:r>
            <a:r>
              <a:rPr lang="uk-UA" b="1" dirty="0"/>
              <a:t>До них належать:</a:t>
            </a:r>
            <a:endParaRPr lang="ru-RU" b="1" dirty="0"/>
          </a:p>
          <a:p>
            <a:pPr lvl="0" algn="just"/>
            <a:r>
              <a:rPr lang="uk-UA" dirty="0"/>
              <a:t>факти приниження гідності особи в офіційних або неофіційних об­ставинах;</a:t>
            </a:r>
            <a:endParaRPr lang="ru-RU" dirty="0"/>
          </a:p>
          <a:p>
            <a:pPr lvl="0" algn="just"/>
            <a:r>
              <a:rPr lang="uk-UA" dirty="0"/>
              <a:t>різка зміна у відношенні до функціональних обов'язків, співробіт­ників;</a:t>
            </a:r>
            <a:endParaRPr lang="ru-RU" dirty="0"/>
          </a:p>
          <a:p>
            <a:pPr lvl="0" algn="just"/>
            <a:r>
              <a:rPr lang="uk-UA" dirty="0"/>
              <a:t>факти відхилення від виконання вказівок;</a:t>
            </a:r>
            <a:endParaRPr lang="ru-RU" dirty="0"/>
          </a:p>
          <a:p>
            <a:pPr lvl="0" algn="just"/>
            <a:r>
              <a:rPr lang="uk-UA" dirty="0"/>
              <a:t>висловлення незадоволення співробітниками або керівниками;</a:t>
            </a:r>
            <a:endParaRPr lang="ru-RU" dirty="0"/>
          </a:p>
          <a:p>
            <a:pPr lvl="0" algn="just"/>
            <a:r>
              <a:rPr lang="uk-UA" dirty="0"/>
              <a:t>двостороння або одностороння словесна чи фізична образа;</a:t>
            </a:r>
            <a:endParaRPr lang="ru-RU" dirty="0"/>
          </a:p>
          <a:p>
            <a:pPr lvl="0" algn="just"/>
            <a:r>
              <a:rPr lang="uk-UA" dirty="0"/>
              <a:t>замкненість, самотність, пригнічення окремих осіб;</a:t>
            </a:r>
            <a:endParaRPr lang="ru-RU" dirty="0"/>
          </a:p>
          <a:p>
            <a:pPr algn="just"/>
            <a:r>
              <a:rPr lang="uk-UA" dirty="0"/>
              <a:t>формальний стан виховної роботи в колективі;</a:t>
            </a:r>
            <a:endParaRPr lang="ru-RU" dirty="0"/>
          </a:p>
          <a:p>
            <a:pPr algn="just"/>
            <a:r>
              <a:rPr lang="uk-UA" dirty="0" smtClean="0"/>
              <a:t>негативна </a:t>
            </a:r>
            <a:r>
              <a:rPr lang="uk-UA" dirty="0"/>
              <a:t>думка про оточуючі обставини, життя і діяльність </a:t>
            </a:r>
            <a:r>
              <a:rPr lang="uk-UA" dirty="0" smtClean="0"/>
              <a:t>спів­робітників</a:t>
            </a:r>
            <a:r>
              <a:rPr lang="uk-UA" dirty="0"/>
              <a:t>, посадових осіб.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5218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712" y="0"/>
            <a:ext cx="11736388" cy="1782233"/>
          </a:xfrm>
        </p:spPr>
        <p:txBody>
          <a:bodyPr>
            <a:normAutofit/>
          </a:bodyPr>
          <a:lstStyle/>
          <a:p>
            <a:r>
              <a:rPr lang="uk-UA" sz="2000" b="1" dirty="0"/>
              <a:t>Подолання конфлікту залежить від позиції керівника, його вміння аналізувати обстановку і приймати відповідні рішення. </a:t>
            </a:r>
            <a:r>
              <a:rPr lang="uk-UA" sz="2000" b="1" i="1" dirty="0"/>
              <a:t>Уникнути конфлікту можна </a:t>
            </a:r>
            <a:r>
              <a:rPr lang="uk-UA" sz="2000" b="1" i="1" dirty="0" smtClean="0"/>
              <a:t>таким чином</a:t>
            </a:r>
            <a:r>
              <a:rPr lang="uk-UA" sz="2000" b="1" i="1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712" y="1104900"/>
            <a:ext cx="11736388" cy="552450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uk-UA" dirty="0"/>
              <a:t>Шляхом створення оптимальної атмосфери трудової діяльності людей.</a:t>
            </a:r>
            <a:endParaRPr lang="ru-RU" dirty="0"/>
          </a:p>
          <a:p>
            <a:pPr lvl="0"/>
            <a:r>
              <a:rPr lang="uk-UA" dirty="0"/>
              <a:t>Шляхом індивідуального підходу до кожної людини, врахування її особистих якостей (характер, стать, освітній рівень працівників та ін­ше).</a:t>
            </a:r>
            <a:endParaRPr lang="ru-RU" dirty="0"/>
          </a:p>
          <a:p>
            <a:pPr marL="0" indent="0">
              <a:buNone/>
            </a:pPr>
            <a:r>
              <a:rPr lang="uk-UA" b="1" dirty="0"/>
              <a:t>При розв'язанні конфліктної ситуації керівник повинен:</a:t>
            </a:r>
            <a:endParaRPr lang="ru-RU" b="1" dirty="0"/>
          </a:p>
          <a:p>
            <a:pPr lvl="0"/>
            <a:r>
              <a:rPr lang="uk-UA" dirty="0"/>
              <a:t>мати повну інформацію про причини конфлікту (опитування чле­нів колективу і самих конфліктуючих, аналіз отриманих відомостей);</a:t>
            </a:r>
            <a:endParaRPr lang="ru-RU" dirty="0"/>
          </a:p>
          <a:p>
            <a:pPr lvl="0"/>
            <a:r>
              <a:rPr lang="uk-UA" dirty="0"/>
              <a:t>показати конфліктуючим сторонам небажані наслідки конфлікту як для них, так і для колективу взагалі;</a:t>
            </a:r>
            <a:endParaRPr lang="ru-RU" dirty="0"/>
          </a:p>
          <a:p>
            <a:pPr lvl="0"/>
            <a:r>
              <a:rPr lang="uk-UA" dirty="0"/>
              <a:t>спонукати їх усунути причини конфлікту (роз'яснення, переконан­ня; на кінець - застосування, примушування).</a:t>
            </a:r>
            <a:endParaRPr lang="ru-RU" dirty="0"/>
          </a:p>
          <a:p>
            <a:pPr lvl="0"/>
            <a:r>
              <a:rPr lang="uk-UA" dirty="0"/>
              <a:t>усунути причину конфлікту керівником.</a:t>
            </a:r>
            <a:endParaRPr lang="ru-RU" dirty="0"/>
          </a:p>
          <a:p>
            <a:pPr marL="0" lvl="0" indent="0">
              <a:buNone/>
            </a:pPr>
            <a:r>
              <a:rPr lang="uk-UA" b="1" dirty="0"/>
              <a:t>В конфліктній ситуації найбільш оптимальні такі види поведінки:</a:t>
            </a:r>
            <a:endParaRPr lang="ru-RU" b="1" dirty="0"/>
          </a:p>
          <a:p>
            <a:pPr lvl="0"/>
            <a:r>
              <a:rPr lang="uk-UA" dirty="0"/>
              <a:t>вийти із ситуації не поступаючись і не наполягаючи на своєму;</a:t>
            </a:r>
            <a:endParaRPr lang="ru-RU" dirty="0"/>
          </a:p>
          <a:p>
            <a:pPr lvl="0"/>
            <a:r>
              <a:rPr lang="uk-UA" dirty="0"/>
              <a:t>знехтувати свої інтереси, поступившись іншому;</a:t>
            </a:r>
            <a:endParaRPr lang="ru-RU" dirty="0"/>
          </a:p>
          <a:p>
            <a:pPr lvl="0"/>
            <a:r>
              <a:rPr lang="uk-UA" dirty="0"/>
              <a:t>піти на компроміс, поступившись в чомусь в обмін на поступки з іншого боку;</a:t>
            </a:r>
            <a:endParaRPr lang="ru-RU" dirty="0"/>
          </a:p>
          <a:p>
            <a:pPr lvl="0"/>
            <a:r>
              <a:rPr lang="uk-UA" dirty="0"/>
              <a:t>спробувати вийти з ситуації пошукати шляхів, що задовольняють бажання і інтереси всіх сторін.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757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" y="0"/>
            <a:ext cx="11507788" cy="1168400"/>
          </a:xfrm>
        </p:spPr>
        <p:txBody>
          <a:bodyPr>
            <a:normAutofit fontScale="90000"/>
          </a:bodyPr>
          <a:lstStyle/>
          <a:p>
            <a:r>
              <a:rPr lang="uk-UA" sz="2700" dirty="0"/>
              <a:t>В кожному конкретному випадку вибір шляхів розв'язання конфліктів визначається обставинами.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" y="736600"/>
            <a:ext cx="11747500" cy="61214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dirty="0"/>
              <a:t>З точки зору сучасного менеджменту навіть в організаціях, з ефектив­ним управлінням деякі конфлікти не тільки можливі, але й бажані. Треба зазначити, що не завжди конфлікти носять негативний характер. В багатьох випадках, як було зазначено вище, конфлікт заважає задоволенню потреб окремих особистостей та досягненням цілей організацій. Але не можна заперечувати й те, що конфлікти допомагають встановлювати різноманіт­ні точки зору, дають додаткову інформацію, з'ясовують велику кількість альтернатив або проблем. Це робить процес прийняття рішень робочою і </a:t>
            </a:r>
            <a:r>
              <a:rPr lang="uk-UA" dirty="0" smtClean="0"/>
              <a:t>групою </a:t>
            </a:r>
            <a:r>
              <a:rPr lang="uk-UA" dirty="0"/>
              <a:t>більш ефективним, а також дає змогу людям виразити свої думки і тим самим задовольнити свої власні потреби в повазі та владі.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Виходячи з цього </a:t>
            </a:r>
            <a:r>
              <a:rPr lang="uk-UA" i="1" dirty="0"/>
              <a:t>конфлікт може бути </a:t>
            </a:r>
            <a:r>
              <a:rPr lang="uk-UA" dirty="0"/>
              <a:t>функціональним та вести до підвищення ефективності організації, або ж він може бути </a:t>
            </a:r>
            <a:r>
              <a:rPr lang="uk-UA" dirty="0" err="1" smtClean="0"/>
              <a:t>дефункціональним</a:t>
            </a:r>
            <a:r>
              <a:rPr lang="uk-UA" dirty="0" smtClean="0"/>
              <a:t> </a:t>
            </a:r>
            <a:r>
              <a:rPr lang="uk-UA" dirty="0"/>
              <a:t>та приводити до зменшення власного задоволення, </a:t>
            </a:r>
            <a:r>
              <a:rPr lang="uk-UA" dirty="0" smtClean="0"/>
              <a:t>колективного </a:t>
            </a:r>
            <a:r>
              <a:rPr lang="uk-UA" dirty="0"/>
              <a:t>співробітництва та ефективності організацій. Роль конфлікту залежить </a:t>
            </a:r>
            <a:r>
              <a:rPr lang="uk-UA" dirty="0" smtClean="0"/>
              <a:t>від </a:t>
            </a:r>
            <a:r>
              <a:rPr lang="uk-UA" dirty="0"/>
              <a:t>ефективності управління ним. В складних ситуаціях, де необхідні </a:t>
            </a:r>
            <a:r>
              <a:rPr lang="uk-UA" dirty="0" smtClean="0"/>
              <a:t>різні </a:t>
            </a:r>
            <a:r>
              <a:rPr lang="uk-UA" dirty="0"/>
              <a:t>підходи до вирішення проблем для прийняття управлінського рішення, появу конфліктуючих точок зору необхідно навіть заохочувати, але при цьому не слід втрачати ініціативу і контроль над ситуацією.</a:t>
            </a:r>
            <a:endParaRPr lang="ru-RU" dirty="0"/>
          </a:p>
          <a:p>
            <a:pPr marL="0" indent="0" algn="just">
              <a:buNone/>
            </a:pPr>
            <a:r>
              <a:rPr lang="uk-UA" b="1" dirty="0"/>
              <a:t>Конфлікти в організаціях можуть бути двох видів:</a:t>
            </a:r>
            <a:endParaRPr lang="ru-RU" b="1" dirty="0"/>
          </a:p>
          <a:p>
            <a:pPr algn="just"/>
            <a:r>
              <a:rPr lang="uk-UA" dirty="0" smtClean="0"/>
              <a:t>структурні</a:t>
            </a:r>
            <a:r>
              <a:rPr lang="uk-UA" dirty="0"/>
              <a:t>;</a:t>
            </a:r>
            <a:endParaRPr lang="ru-RU" dirty="0"/>
          </a:p>
          <a:p>
            <a:pPr algn="just"/>
            <a:r>
              <a:rPr lang="uk-UA" dirty="0" err="1" smtClean="0"/>
              <a:t>міжособові</a:t>
            </a:r>
            <a:r>
              <a:rPr lang="uk-UA" dirty="0"/>
              <a:t>.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Керівник повинен розуміти, що причиною конфліктів не є проста різ­ниця в характерах, поглядах та цінностях людини. Це може бути одним із факторів, що викликає цей конфлікт. Тому головна задача менеджера у випадку виникнення конфлікту - це глибокий і всебічний аналіз його причин, і лише по тому визначення можливостей </a:t>
            </a:r>
            <a:r>
              <a:rPr lang="uk-UA" i="1" dirty="0"/>
              <a:t>використання однієї з чотирьох </a:t>
            </a:r>
            <a:r>
              <a:rPr lang="uk-UA" i="1" dirty="0" err="1"/>
              <a:t>методик</a:t>
            </a:r>
            <a:r>
              <a:rPr lang="uk-UA" i="1" dirty="0"/>
              <a:t> розв'язання структурних конфліктів:</a:t>
            </a:r>
            <a:endParaRPr lang="ru-RU" dirty="0"/>
          </a:p>
          <a:p>
            <a:pPr lvl="0" algn="just"/>
            <a:r>
              <a:rPr lang="uk-UA" dirty="0"/>
              <a:t>роз'яснення вимог до роботи;</a:t>
            </a:r>
            <a:endParaRPr lang="ru-RU" dirty="0"/>
          </a:p>
          <a:p>
            <a:pPr lvl="0" algn="just"/>
            <a:r>
              <a:rPr lang="uk-UA" dirty="0"/>
              <a:t>використання координаційних та інтеграційних механізмів;</a:t>
            </a:r>
            <a:endParaRPr lang="ru-RU" dirty="0"/>
          </a:p>
          <a:p>
            <a:pPr lvl="0" algn="just"/>
            <a:r>
              <a:rPr lang="uk-UA" dirty="0"/>
              <a:t>встановлення </a:t>
            </a:r>
            <a:r>
              <a:rPr lang="uk-UA" dirty="0" err="1"/>
              <a:t>загальноорганізаційних</a:t>
            </a:r>
            <a:r>
              <a:rPr lang="uk-UA" dirty="0"/>
              <a:t> комплексних цілей;</a:t>
            </a:r>
            <a:endParaRPr lang="ru-RU" dirty="0"/>
          </a:p>
          <a:p>
            <a:pPr lvl="0" algn="just"/>
            <a:r>
              <a:rPr lang="uk-UA" dirty="0"/>
              <a:t>використання системи винагород.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8535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512" y="0"/>
            <a:ext cx="11850688" cy="1816099"/>
          </a:xfrm>
        </p:spPr>
        <p:txBody>
          <a:bodyPr>
            <a:normAutofit/>
          </a:bodyPr>
          <a:lstStyle/>
          <a:p>
            <a:pPr algn="just"/>
            <a:r>
              <a:rPr lang="uk-UA" sz="2000" dirty="0"/>
              <a:t>У випадку виникнення </a:t>
            </a:r>
            <a:r>
              <a:rPr lang="uk-UA" sz="2000" dirty="0" err="1"/>
              <a:t>міжособових</a:t>
            </a:r>
            <a:r>
              <a:rPr lang="uk-UA" sz="2000" dirty="0"/>
              <a:t> конфліктів </a:t>
            </a:r>
            <a:r>
              <a:rPr lang="uk-UA" sz="2000" dirty="0" smtClean="0"/>
              <a:t>потрібно </a:t>
            </a:r>
            <a:r>
              <a:rPr lang="uk-UA" sz="2000" dirty="0"/>
              <a:t>мати уяву щодо причин їх виникнення: недостатнє спілкування та розуміння; різ­ниця в планах, інтересах, оцінках, протистояння в групових конфліктах; відсутність співчуття потребам та бажанням інших </a:t>
            </a:r>
            <a:r>
              <a:rPr lang="uk-UA" sz="2000" dirty="0" smtClean="0"/>
              <a:t>людей. </a:t>
            </a:r>
            <a:r>
              <a:rPr lang="uk-UA" sz="2000" b="1" dirty="0" smtClean="0"/>
              <a:t>Існує </a:t>
            </a:r>
            <a:r>
              <a:rPr lang="uk-UA" sz="2000" b="1" dirty="0"/>
              <a:t>багато </a:t>
            </a:r>
            <a:r>
              <a:rPr lang="uk-UA" sz="2000" b="1" i="1" dirty="0"/>
              <a:t>методів вирішення конфліктів. </a:t>
            </a:r>
            <a:r>
              <a:rPr lang="uk-UA" sz="2000" b="1" dirty="0"/>
              <a:t>В деяких літературних джерелах наводять 5 методів вирішення конфліктів</a:t>
            </a:r>
            <a:r>
              <a:rPr lang="uk-UA" sz="2000" b="1" dirty="0" smtClean="0"/>
              <a:t>:</a:t>
            </a:r>
            <a:endParaRPr lang="ru-RU" sz="1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512" y="2006600"/>
            <a:ext cx="11736388" cy="4605867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uk-UA" dirty="0"/>
              <a:t>ухилення;</a:t>
            </a:r>
            <a:endParaRPr lang="ru-RU" dirty="0"/>
          </a:p>
          <a:p>
            <a:pPr lvl="0"/>
            <a:r>
              <a:rPr lang="uk-UA" dirty="0"/>
              <a:t>згладжування (потреба в солідарності);</a:t>
            </a:r>
            <a:endParaRPr lang="ru-RU" dirty="0"/>
          </a:p>
          <a:p>
            <a:pPr lvl="0"/>
            <a:r>
              <a:rPr lang="uk-UA" dirty="0"/>
              <a:t>примушення (намагання заставити прийняти свою точку зору лю­бою ціною):</a:t>
            </a:r>
            <a:endParaRPr lang="ru-RU" dirty="0"/>
          </a:p>
          <a:p>
            <a:pPr lvl="0"/>
            <a:r>
              <a:rPr lang="uk-UA" dirty="0"/>
              <a:t>компроміс (прийняття точки зору іншої сторони, але лише до дея­кого ступеню);</a:t>
            </a:r>
            <a:endParaRPr lang="ru-RU" dirty="0"/>
          </a:p>
          <a:p>
            <a:pPr lvl="0"/>
            <a:r>
              <a:rPr lang="uk-UA" dirty="0"/>
              <a:t>вирішення проблеми (віднайти курс дій, що сприйнятливі для всіх сторін).</a:t>
            </a:r>
            <a:endParaRPr lang="ru-RU" dirty="0"/>
          </a:p>
          <a:p>
            <a:pPr marL="0" indent="0">
              <a:buNone/>
            </a:pPr>
            <a:r>
              <a:rPr lang="uk-UA" b="1" i="1" dirty="0"/>
              <a:t>Алгоритм вирішення конфлікту через вирішення проблеми </a:t>
            </a:r>
            <a:r>
              <a:rPr lang="uk-UA" b="1" dirty="0"/>
              <a:t>склада­ється з п'яти етапів і виглядає таким чином:</a:t>
            </a:r>
            <a:endParaRPr lang="ru-RU" b="1" dirty="0"/>
          </a:p>
          <a:p>
            <a:r>
              <a:rPr lang="uk-UA" dirty="0" smtClean="0"/>
              <a:t> </a:t>
            </a:r>
            <a:r>
              <a:rPr lang="uk-UA" dirty="0"/>
              <a:t>визначити проблему в категоріях цілей, а не рішень;</a:t>
            </a:r>
            <a:endParaRPr lang="ru-RU" dirty="0"/>
          </a:p>
          <a:p>
            <a:pPr lvl="0"/>
            <a:r>
              <a:rPr lang="uk-UA" dirty="0"/>
              <a:t>після того, як проблема визначена, визначити рішення, що сприй­нятливі для конфліктуючих сторін;</a:t>
            </a:r>
            <a:endParaRPr lang="ru-RU" dirty="0"/>
          </a:p>
          <a:p>
            <a:pPr lvl="0"/>
            <a:r>
              <a:rPr lang="uk-UA" dirty="0"/>
              <a:t>зосередити увагу на проблемі, а не на особистих якостях іншої сто­рони;</a:t>
            </a:r>
            <a:endParaRPr lang="ru-RU" dirty="0"/>
          </a:p>
          <a:p>
            <a:pPr lvl="0"/>
            <a:r>
              <a:rPr lang="uk-UA" dirty="0"/>
              <a:t>створити атмосферу довіри, збільшуючи взаємний вплив та обмін інформації;</a:t>
            </a:r>
            <a:endParaRPr lang="ru-RU" dirty="0"/>
          </a:p>
          <a:p>
            <a:r>
              <a:rPr lang="uk-UA" dirty="0"/>
              <a:t>під час спілкування створювати позитивне відношення один до од­ного, виявляючи симпатію та вислуховуючи думку іншої сторони, а та­кож зводячи до мінімуму прояви погроз та гніву.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14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" y="0"/>
            <a:ext cx="11988800" cy="68580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b="1" dirty="0"/>
              <a:t>В складних конфліктних ситуаціях пропонують використовувати саме цей метод вирішення конфліктів.</a:t>
            </a:r>
            <a:endParaRPr lang="ru-RU" b="1" dirty="0"/>
          </a:p>
          <a:p>
            <a:pPr algn="just"/>
            <a:r>
              <a:rPr lang="uk-UA" dirty="0"/>
              <a:t>На думку Джині Грехем Скотт існує ідеальний </a:t>
            </a:r>
            <a:r>
              <a:rPr lang="uk-UA" i="1" dirty="0"/>
              <a:t>метод вирішення кон­фліктів </a:t>
            </a:r>
            <a:r>
              <a:rPr lang="uk-UA" dirty="0"/>
              <a:t>- </a:t>
            </a:r>
            <a:r>
              <a:rPr lang="uk-UA" i="1" dirty="0"/>
              <a:t>раціонально-інтуїтивний. </a:t>
            </a:r>
            <a:r>
              <a:rPr lang="uk-UA" dirty="0"/>
              <a:t>В цьому випадку для вирішення проблеми залучаються розум та інтуїція, але головне, що може загальму­вати позитивні зрушення - це емоції, що виникли. Тобто розум та інтуї­ція, а не нові емоції повинні протиставлятися негативним емоціям кон­фліктуючих сторін. Це необхідно тому, що кожний конфлікт породжує негативні емоції сторін, що беруть в ньому участь. Якщо відчуття та по­чуття будуть "підігріватися" емоційним напруженням, це призведе до то­го, що конфлікт буде виходити на підвищений емоційний рівень.</a:t>
            </a:r>
            <a:endParaRPr lang="ru-RU" dirty="0"/>
          </a:p>
          <a:p>
            <a:pPr algn="just"/>
            <a:r>
              <a:rPr lang="uk-UA" dirty="0"/>
              <a:t>Контроль емоційної сфери починається з подолання двох основних видів емоцій, які відносяться до основних джерел конфліктів </a:t>
            </a:r>
            <a:r>
              <a:rPr lang="uk-UA" b="1" dirty="0"/>
              <a:t>- недовіра та роздратування.</a:t>
            </a:r>
            <a:endParaRPr lang="ru-RU" b="1" dirty="0"/>
          </a:p>
          <a:p>
            <a:pPr algn="just"/>
            <a:r>
              <a:rPr lang="uk-UA" u="sng" dirty="0"/>
              <a:t>Після придушення емоцій можна уявити, що проблема виглядає та­кою, яку можна вирішити, а вже потім, базуючись на методі вирішення конфлікту через модель оволодіння конкретною ситуацією, вирішувати проблему. Ця модель передбачає необхідність відповідей на питання:</a:t>
            </a:r>
            <a:endParaRPr lang="ru-RU" u="sng" dirty="0"/>
          </a:p>
          <a:p>
            <a:pPr lvl="0" algn="just"/>
            <a:r>
              <a:rPr lang="uk-UA" dirty="0"/>
              <a:t>Які емоції є причинами конфлікту, чи є вони перепоною для його вирішення?</a:t>
            </a:r>
            <a:endParaRPr lang="ru-RU" dirty="0"/>
          </a:p>
          <a:p>
            <a:pPr lvl="0" algn="just"/>
            <a:r>
              <a:rPr lang="uk-UA" dirty="0"/>
              <a:t>Які скриті причини конфлікту?</a:t>
            </a:r>
            <a:endParaRPr lang="ru-RU" dirty="0"/>
          </a:p>
          <a:p>
            <a:pPr lvl="0" algn="just"/>
            <a:r>
              <a:rPr lang="uk-UA" dirty="0"/>
              <a:t>Чи викликаний конфлікт непорозумінням? Чиїм?</a:t>
            </a:r>
            <a:endParaRPr lang="ru-RU" dirty="0"/>
          </a:p>
          <a:p>
            <a:pPr lvl="0" algn="just"/>
            <a:r>
              <a:rPr lang="uk-UA" dirty="0"/>
              <a:t>Чи викликаний конфлікт тією обставиною, що хтось бере на себе відповідальність за будь-яку дію?</a:t>
            </a:r>
            <a:endParaRPr lang="ru-RU" dirty="0"/>
          </a:p>
          <a:p>
            <a:pPr lvl="0" algn="just"/>
            <a:r>
              <a:rPr lang="uk-UA" dirty="0"/>
              <a:t>Який із стилів поведінки був би найкращим в конфліктній ситуа­ції?</a:t>
            </a:r>
            <a:endParaRPr lang="ru-RU" dirty="0"/>
          </a:p>
          <a:p>
            <a:pPr lvl="0" algn="just"/>
            <a:r>
              <a:rPr lang="uk-UA" dirty="0"/>
              <a:t>Чи є особисті фактори, що повинні бути враховані при вирішенні конфліктів?</a:t>
            </a:r>
            <a:endParaRPr lang="ru-RU" dirty="0"/>
          </a:p>
          <a:p>
            <a:pPr lvl="0" algn="just"/>
            <a:r>
              <a:rPr lang="uk-UA" dirty="0"/>
              <a:t>Які альтернативи та рішення можливі?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Кожна відповідь на питання передбачає використання певної страте­гії, що повинна допомогти вийти із конфліктної ситуації.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Разом з тим у колективах спостерігається така закономірність. "Кон­фліктні" люди прагнуть досягти тільки власних цілей, нехтуючи інтер­есами інших; "успішні" не орієнтуються на поступки чи компроміс, а виявляють бажання знайти такий вихід із ситуації, який дозволив би по­єднати їх інтереси із інтересами іншої сторони. Такий шлях і вважається найбільш оптимальним.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Кожна конфліктна ситуація із-за індивідуальних особливостей її учасників специфічна, тому готових рецептів для її вирішення немає. Життєвий досвід, інтуїція, здатність аналізувати ситуацію і поставити себе на місце іншого- необхідні умови, що дозволяють приймати вірні рішення.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362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000" y="0"/>
            <a:ext cx="11507788" cy="8128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700" b="1" i="1" dirty="0" smtClean="0"/>
              <a:t/>
            </a:r>
            <a:br>
              <a:rPr lang="uk-UA" sz="2700" b="1" i="1" dirty="0" smtClean="0"/>
            </a:br>
            <a:r>
              <a:rPr lang="uk-UA" sz="2700" b="1" i="1" dirty="0" smtClean="0"/>
              <a:t>9.2</a:t>
            </a:r>
            <a:r>
              <a:rPr lang="uk-UA" sz="2700" b="1" i="1" dirty="0"/>
              <a:t>. Корпоративні конфлікти. Управління корпоративними конфліктами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000" y="812800"/>
            <a:ext cx="11976100" cy="60452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b="1" dirty="0"/>
              <a:t>Основними проблемами акціонерного товариства є необхідність фор­мування такої системи управління, яка б:</a:t>
            </a:r>
            <a:endParaRPr lang="ru-RU" b="1" dirty="0"/>
          </a:p>
          <a:p>
            <a:pPr lvl="0" algn="just"/>
            <a:r>
              <a:rPr lang="uk-UA" dirty="0"/>
              <a:t>враховувала інтереси власників акцій, менеджменту і найманих пра­цівників;</a:t>
            </a:r>
            <a:endParaRPr lang="ru-RU" dirty="0"/>
          </a:p>
          <a:p>
            <a:pPr lvl="0" algn="just"/>
            <a:r>
              <a:rPr lang="uk-UA" dirty="0"/>
              <a:t>здійснювала вибір стратегії, яка б дозволила узгоджувати інтереси учасників;</a:t>
            </a:r>
            <a:endParaRPr lang="ru-RU" dirty="0"/>
          </a:p>
          <a:p>
            <a:pPr lvl="0" algn="just"/>
            <a:r>
              <a:rPr lang="uk-UA" dirty="0"/>
              <a:t>дозволила виробити та реалізувати філософію управління, що за­безпечує роботу за узгодженими правилами, яких дотримуються всі учасники.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Саме </a:t>
            </a:r>
            <a:r>
              <a:rPr lang="uk-UA" i="1" dirty="0"/>
              <a:t>відокремлення суб'єкта власності і суб'єкта управління власніс­тю </a:t>
            </a:r>
            <a:r>
              <a:rPr lang="uk-UA" dirty="0"/>
              <a:t>створює можливість розвитку </a:t>
            </a:r>
            <a:r>
              <a:rPr lang="uk-UA" i="1" dirty="0"/>
              <a:t>тіньових відносин власності.</a:t>
            </a:r>
            <a:endParaRPr lang="ru-RU" dirty="0"/>
          </a:p>
          <a:p>
            <a:pPr marL="0" indent="0" algn="just">
              <a:buNone/>
            </a:pPr>
            <a:r>
              <a:rPr lang="uk-UA" u="sng" dirty="0"/>
              <a:t>На </a:t>
            </a:r>
            <a:r>
              <a:rPr lang="uk-UA" u="sng" dirty="0" err="1"/>
              <a:t>загальнокорпоративному</a:t>
            </a:r>
            <a:r>
              <a:rPr lang="uk-UA" u="sng" dirty="0"/>
              <a:t> рівні виникають такі проблеми, які при­таманні корпораціям у зв'язку з їхньою організаційною структурою, міс­цем у суспільстві та нормами законодавства, регулюючими діяльність інтеграційних структур. На думку зарубіжних науковців, найбільш важ­ливими проблемами корпоративного управління виступають проблеми регулювання взаємовідносин між:</a:t>
            </a:r>
            <a:endParaRPr lang="ru-RU" u="sng" dirty="0"/>
          </a:p>
          <a:p>
            <a:pPr lvl="0" algn="just"/>
            <a:r>
              <a:rPr lang="uk-UA" dirty="0"/>
              <a:t>Аутсайдерами та інсайдерами;</a:t>
            </a:r>
            <a:endParaRPr lang="ru-RU" dirty="0"/>
          </a:p>
          <a:p>
            <a:pPr lvl="0" algn="just"/>
            <a:r>
              <a:rPr lang="uk-UA" dirty="0"/>
              <a:t>Власниками корпорації та найманими менеджерами.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До основних проблем управління діяльністю корпорацій, крім тою, можна віднести створення системи управління діяльністю, яка б була адекватна організаційній структурі.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Як відомо в процесі корпоративного управління власників (акціоне­рів) можна поділити на дві групи за участю в акціонерному капіталі </a:t>
            </a:r>
            <a:r>
              <a:rPr lang="uk-UA" dirty="0" smtClean="0"/>
              <a:t>відповідно, </a:t>
            </a:r>
            <a:r>
              <a:rPr lang="uk-UA" dirty="0"/>
              <a:t>за рівнем доступу до конфіденційної інформації про показ­ники її діяльності: </a:t>
            </a:r>
            <a:r>
              <a:rPr lang="uk-UA" i="1" dirty="0"/>
              <a:t>аутсайдерів та інсайдерів.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0610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3700" y="101600"/>
            <a:ext cx="11455400" cy="67564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dirty="0"/>
              <a:t>Для вирівнювання можливостей цих категорій акціонерів законодавчо введено такі інструменти як загальні збори акціонерів, розкриття інфор­мації. За допомогою цих інструментів аутсайдери одержать можливість безпосереднього моніторингу діяльності корпорації, а також участь у прийнятті управлінських рішень щодо розвитку корпорації.</a:t>
            </a:r>
            <a:endParaRPr lang="ru-RU" dirty="0"/>
          </a:p>
          <a:p>
            <a:pPr algn="just"/>
            <a:r>
              <a:rPr lang="uk-UA" dirty="0"/>
              <a:t>Але постійно існує загроза перерозподілу контролю та прав управлін­ня між аутсайдерами та інсайдерами на користь останніх. Особливо це характерно для України, де існує тісний зв'язок між власністю та управ­лінням. Тобто виникає ситуація, коли корпоративне управління зводить­ся до контролю над власністю. Якщо до цього додати, що на сьогодні більшість власників схиляється до авторитарного стилю управління, що передбачає орієнтир на жорсткого авторитарного лідера, в якості якого, як правило, виступає сам власник, то виникає ситуація, коли інсайдер здійснює процес управління корпорацією.</a:t>
            </a:r>
            <a:endParaRPr lang="ru-RU" dirty="0"/>
          </a:p>
          <a:p>
            <a:pPr algn="just"/>
            <a:r>
              <a:rPr lang="uk-UA" dirty="0"/>
              <a:t>Користуючись досвідом країн із високим розвитком економіки, можна запропонувати наступні варіанти вирішення проблеми власників.</a:t>
            </a:r>
            <a:endParaRPr lang="ru-RU" dirty="0"/>
          </a:p>
          <a:p>
            <a:pPr algn="just"/>
            <a:r>
              <a:rPr lang="uk-UA" dirty="0"/>
              <a:t>Так, наприклад, англо-американська модель управління передбачає, що акціонери можуть реалізовувати власне право голосу без присутності на загальних щорічних зборах акціонерів. Всі акціонери, які зареєстро­вані, одержують поштою наступні документи: порядок денний з необ­хідною інформацією, пропозиції, річний звіт корпорації та бюлетень для голосування. Акціонери можуть голосувати по довіреності, тобто вони </a:t>
            </a:r>
            <a:r>
              <a:rPr lang="uk-UA" dirty="0" smtClean="0"/>
              <a:t>заповнюють </a:t>
            </a:r>
            <a:r>
              <a:rPr lang="uk-UA" dirty="0"/>
              <a:t>бюлетень і висилають його назад поштою. Висилаючи по­штою бюлетень, акціонер надає повноваження Голові ради директорів ді­яти від його імені, тобто виступати його довіреною особою і розподіляти його голоси таким чином, як зазначено в бюлетені.</a:t>
            </a:r>
            <a:endParaRPr lang="ru-RU" dirty="0"/>
          </a:p>
          <a:p>
            <a:pPr algn="just"/>
            <a:r>
              <a:rPr lang="uk-UA" dirty="0"/>
              <a:t>Крім того за діяльністю корпорації та корпоративним управлінням в англо-американській моделі слідкують інституційні інвестори та спеціа­лісти фінансового та фондового ринку. Серед таких фахівців інвестицій­ні фонди (наприклад, індексні фонди та фонди, які орієнтовані на кон­кретну галузь промисловості); фонди ризикового капіталу або фонди, які з</a:t>
            </a:r>
            <a:r>
              <a:rPr lang="uk-UA" dirty="0" smtClean="0"/>
              <a:t>дійснюють </a:t>
            </a:r>
            <a:r>
              <a:rPr lang="uk-UA" dirty="0"/>
              <a:t>інвестування в нові корпорації; агенції, які оцінюють </a:t>
            </a:r>
            <a:r>
              <a:rPr lang="uk-UA" dirty="0" smtClean="0"/>
              <a:t>кредитоспроможність </a:t>
            </a:r>
            <a:r>
              <a:rPr lang="uk-UA" dirty="0"/>
              <a:t>позичальників або якість їх цінних паперів; аудитори та фонди, які орієнтовані на компанії-банкрути або збиткові корпорації.</a:t>
            </a:r>
            <a:endParaRPr lang="ru-RU" dirty="0"/>
          </a:p>
          <a:p>
            <a:pPr algn="just"/>
            <a:r>
              <a:rPr lang="uk-UA" dirty="0"/>
              <a:t>Така ситуації викликає в контролі над власністю специфічні відноси­ни, які засновані на багаторічній практиці розкриття інформації.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7580936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202</TotalTime>
  <Words>3026</Words>
  <Application>Microsoft Office PowerPoint</Application>
  <PresentationFormat>Широкоэкранный</PresentationFormat>
  <Paragraphs>146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Century Gothic</vt:lpstr>
      <vt:lpstr>Wingdings 3</vt:lpstr>
      <vt:lpstr>Сектор</vt:lpstr>
      <vt:lpstr>Лекція 9. Управління корпоративними конфліктами та шляхи підвищення ефективності корпоративного управління (1 частина)</vt:lpstr>
      <vt:lpstr>9.1. Теоретичні засади визначення конфліктів та конфліктних ситуацій</vt:lpstr>
      <vt:lpstr> Виникнення конфліктної ситуації в основному визначається об'єктив­ними факторами, з якими зустрічається людина, конкретними обставина­ми, а також деякими особливостями характеру людини. Має розповсюдження так званий "конфлікт несумісності". Він харак­теризує виникнення таких міжособових відносин, які базуються на по­чуттях взаємної антипатії, заздрості, ревнощів і т.д. Він проявляється в сфері неофіційного спілкування, а потім обов'язково впливає на ділові відносини.  Відомі чотири види несумісності:</vt:lpstr>
      <vt:lpstr>Подолання конфлікту залежить від позиції керівника, його вміння аналізувати обстановку і приймати відповідні рішення. Уникнути конфлікту можна таким чином: </vt:lpstr>
      <vt:lpstr>В кожному конкретному випадку вибір шляхів розв'язання конфліктів визначається обставинами. </vt:lpstr>
      <vt:lpstr>У випадку виникнення міжособових конфліктів потрібно мати уяву щодо причин їх виникнення: недостатнє спілкування та розуміння; різ­ниця в планах, інтересах, оцінках, протистояння в групових конфліктах; відсутність співчуття потребам та бажанням інших людей. Існує багато методів вирішення конфліктів. В деяких літературних джерелах наводять 5 методів вирішення конфліктів:</vt:lpstr>
      <vt:lpstr>Презентация PowerPoint</vt:lpstr>
      <vt:lpstr> 9.2. Корпоративні конфлікти. Управління корпоративними конфліктами </vt:lpstr>
      <vt:lpstr>Презентация PowerPoint</vt:lpstr>
      <vt:lpstr>Презентация PowerPoint</vt:lpstr>
      <vt:lpstr>У загальному вигляді сукупність всіх владних повноважень в будь-якій корпорації може бути представлена у наступному вигляді: Владні повноваження = повноваження акціонерів         повноваження управлінців обмеження середовища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7. Корпоративні конфлікти. Управління корпоративними конфліктами</dc:title>
  <dc:creator>Пользователь</dc:creator>
  <cp:lastModifiedBy>Asus</cp:lastModifiedBy>
  <cp:revision>24</cp:revision>
  <dcterms:created xsi:type="dcterms:W3CDTF">2021-11-29T20:23:30Z</dcterms:created>
  <dcterms:modified xsi:type="dcterms:W3CDTF">2026-05-15T12:37:08Z</dcterms:modified>
</cp:coreProperties>
</file>