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7559675" cy="10691813"/>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6"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7"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2"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34"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5"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6"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7"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8"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39"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5"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7"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4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5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5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0"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4"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6"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67"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6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0"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2"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74"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5"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6"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7"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8"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79"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7"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9"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pl-PL"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1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18"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endParaRPr lang="pl-PL" sz="3200" b="0" strike="noStrike" spc="-1">
              <a:latin typeface="Arial"/>
            </a:endParaRPr>
          </a:p>
        </p:txBody>
      </p:sp>
      <p:sp>
        <p:nvSpPr>
          <p:cNvPr id="19"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0"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endParaRPr lang="pl-PL" sz="4400" b="0" strike="noStrike" spc="-1">
              <a:latin typeface="Arial"/>
            </a:endParaRPr>
          </a:p>
        </p:txBody>
      </p:sp>
      <p:sp>
        <p:nvSpPr>
          <p:cNvPr id="2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endParaRPr lang="pl-PL" sz="3200" b="0" strike="noStrike" spc="-1">
              <a:latin typeface="Arial"/>
            </a:endParaRPr>
          </a:p>
        </p:txBody>
      </p:sp>
      <p:sp>
        <p:nvSpPr>
          <p:cNvPr id="24"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endParaRPr lang="pl-PL"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B9B9B9"/>
            </a:gs>
          </a:gsLst>
          <a:lin ang="5400000"/>
        </a:gradFill>
        <a:effectLst/>
      </p:bgPr>
    </p:bg>
    <p:spTree>
      <p:nvGrpSpPr>
        <p:cNvPr id="1" name=""/>
        <p:cNvGrpSpPr/>
        <p:nvPr/>
      </p:nvGrpSpPr>
      <p:grpSpPr>
        <a:xfrm>
          <a:off x="0" y="0"/>
          <a:ext cx="0" cy="0"/>
          <a:chOff x="0" y="0"/>
          <a:chExt cx="0" cy="0"/>
        </a:xfrm>
      </p:grpSpPr>
      <p:pic>
        <p:nvPicPr>
          <p:cNvPr id="4" name="Picture 2" descr="\\DROBO-FS\QuickDrops\JB\PPTX NG\Droplets\LightingOverlay.png"/>
          <p:cNvPicPr/>
          <p:nvPr/>
        </p:nvPicPr>
        <p:blipFill>
          <a:blip r:embed="rId14"/>
          <a:stretch/>
        </p:blipFill>
        <p:spPr>
          <a:xfrm>
            <a:off x="0" y="0"/>
            <a:ext cx="12191400" cy="6857280"/>
          </a:xfrm>
          <a:prstGeom prst="rect">
            <a:avLst/>
          </a:prstGeom>
          <a:ln w="0">
            <a:noFill/>
          </a:ln>
        </p:spPr>
      </p:pic>
      <p:pic>
        <p:nvPicPr>
          <p:cNvPr id="5" name="Picture 6" descr="Droplets-HD-Title-R1d.png"/>
          <p:cNvPicPr/>
          <p:nvPr/>
        </p:nvPicPr>
        <p:blipFill>
          <a:blip r:embed="rId15"/>
          <a:stretch/>
        </p:blipFill>
        <p:spPr>
          <a:xfrm>
            <a:off x="0" y="0"/>
            <a:ext cx="12191400" cy="6857280"/>
          </a:xfrm>
          <a:prstGeom prst="rect">
            <a:avLst/>
          </a:prstGeom>
          <a:ln w="0">
            <a:noFill/>
          </a:ln>
        </p:spPr>
      </p:pic>
      <p:sp>
        <p:nvSpPr>
          <p:cNvPr id="2" name="PlaceHolder 1"/>
          <p:cNvSpPr>
            <a:spLocks noGrp="1"/>
          </p:cNvSpPr>
          <p:nvPr>
            <p:ph type="title"/>
          </p:nvPr>
        </p:nvSpPr>
        <p:spPr>
          <a:xfrm>
            <a:off x="913680" y="618480"/>
            <a:ext cx="10363680" cy="1595520"/>
          </a:xfrm>
          <a:prstGeom prst="rect">
            <a:avLst/>
          </a:prstGeom>
          <a:noFill/>
          <a:ln w="0">
            <a:noFill/>
          </a:ln>
        </p:spPr>
        <p:txBody>
          <a:bodyPr lIns="0" tIns="0" rIns="0" bIns="0" anchor="ctr">
            <a:noAutofit/>
          </a:bodyPr>
          <a:lstStyle/>
          <a:p>
            <a:r>
              <a:rPr lang="pl-PL" sz="1800" b="0" strike="noStrike" spc="-1">
                <a:latin typeface="Arial"/>
              </a:rPr>
              <a:t>Kliknij, aby edytować format tekstu tytułu</a:t>
            </a:r>
          </a:p>
        </p:txBody>
      </p:sp>
      <p:sp>
        <p:nvSpPr>
          <p:cNvPr id="3"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l-PL" sz="3200" b="0" strike="noStrike" spc="-1">
                <a:latin typeface="Arial"/>
              </a:rPr>
              <a:t>Kliknij, aby edytować format tekstu konspektu</a:t>
            </a:r>
          </a:p>
          <a:p>
            <a:pPr marL="864000" lvl="1" indent="-324000">
              <a:spcBef>
                <a:spcPts val="1134"/>
              </a:spcBef>
              <a:buClr>
                <a:srgbClr val="000000"/>
              </a:buClr>
              <a:buSzPct val="75000"/>
              <a:buFont typeface="Symbol" charset="2"/>
              <a:buChar char=""/>
            </a:pPr>
            <a:r>
              <a:rPr lang="pl-PL" sz="2800" b="0" strike="noStrike" spc="-1">
                <a:latin typeface="Arial"/>
              </a:rPr>
              <a:t>Drugi poziom konspektu</a:t>
            </a:r>
          </a:p>
          <a:p>
            <a:pPr marL="1296000" lvl="2" indent="-288000">
              <a:spcBef>
                <a:spcPts val="850"/>
              </a:spcBef>
              <a:buClr>
                <a:srgbClr val="000000"/>
              </a:buClr>
              <a:buSzPct val="45000"/>
              <a:buFont typeface="Wingdings" charset="2"/>
              <a:buChar char=""/>
            </a:pPr>
            <a:r>
              <a:rPr lang="pl-PL" sz="2400" b="0" strike="noStrike" spc="-1">
                <a:latin typeface="Arial"/>
              </a:rPr>
              <a:t>Trzeci poziom konspektu</a:t>
            </a:r>
          </a:p>
          <a:p>
            <a:pPr marL="1728000" lvl="3" indent="-216000">
              <a:spcBef>
                <a:spcPts val="567"/>
              </a:spcBef>
              <a:buClr>
                <a:srgbClr val="000000"/>
              </a:buClr>
              <a:buSzPct val="75000"/>
              <a:buFont typeface="Symbol" charset="2"/>
              <a:buChar char=""/>
            </a:pPr>
            <a:r>
              <a:rPr lang="pl-PL" sz="2000" b="0" strike="noStrike" spc="-1">
                <a:latin typeface="Arial"/>
              </a:rPr>
              <a:t>Czwarty poziom konspektu</a:t>
            </a:r>
          </a:p>
          <a:p>
            <a:pPr marL="2160000" lvl="4" indent="-216000">
              <a:spcBef>
                <a:spcPts val="283"/>
              </a:spcBef>
              <a:buClr>
                <a:srgbClr val="000000"/>
              </a:buClr>
              <a:buSzPct val="45000"/>
              <a:buFont typeface="Wingdings" charset="2"/>
              <a:buChar char=""/>
            </a:pPr>
            <a:r>
              <a:rPr lang="pl-PL" sz="2000" b="0" strike="noStrike" spc="-1">
                <a:latin typeface="Arial"/>
              </a:rPr>
              <a:t>Piąty poziom konspektu</a:t>
            </a:r>
          </a:p>
          <a:p>
            <a:pPr marL="2592000" lvl="5" indent="-216000">
              <a:spcBef>
                <a:spcPts val="283"/>
              </a:spcBef>
              <a:buClr>
                <a:srgbClr val="000000"/>
              </a:buClr>
              <a:buSzPct val="45000"/>
              <a:buFont typeface="Wingdings" charset="2"/>
              <a:buChar char=""/>
            </a:pPr>
            <a:r>
              <a:rPr lang="pl-PL" sz="2000" b="0" strike="noStrike" spc="-1">
                <a:latin typeface="Arial"/>
              </a:rPr>
              <a:t>Szósty poziom konspektu</a:t>
            </a:r>
          </a:p>
          <a:p>
            <a:pPr marL="3024000" lvl="6" indent="-216000">
              <a:spcBef>
                <a:spcPts val="283"/>
              </a:spcBef>
              <a:buClr>
                <a:srgbClr val="000000"/>
              </a:buClr>
              <a:buSzPct val="45000"/>
              <a:buFont typeface="Wingdings" charset="2"/>
              <a:buChar char=""/>
            </a:pPr>
            <a:r>
              <a:rPr lang="pl-PL" sz="2000" b="0" strike="noStrike" spc="-1">
                <a:latin typeface="Arial"/>
              </a:rPr>
              <a:t>Siódmy poziom konspektu</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B9B9B9"/>
            </a:gs>
          </a:gsLst>
          <a:lin ang="5400000"/>
        </a:gradFill>
        <a:effectLst/>
      </p:bgPr>
    </p:bg>
    <p:spTree>
      <p:nvGrpSpPr>
        <p:cNvPr id="1" name=""/>
        <p:cNvGrpSpPr/>
        <p:nvPr/>
      </p:nvGrpSpPr>
      <p:grpSpPr>
        <a:xfrm>
          <a:off x="0" y="0"/>
          <a:ext cx="0" cy="0"/>
          <a:chOff x="0" y="0"/>
          <a:chExt cx="0" cy="0"/>
        </a:xfrm>
      </p:grpSpPr>
      <p:pic>
        <p:nvPicPr>
          <p:cNvPr id="40" name="Picture 2" descr="\\DROBO-FS\QuickDrops\JB\PPTX NG\Droplets\LightingOverlay.png"/>
          <p:cNvPicPr/>
          <p:nvPr/>
        </p:nvPicPr>
        <p:blipFill>
          <a:blip r:embed="rId14"/>
          <a:stretch/>
        </p:blipFill>
        <p:spPr>
          <a:xfrm>
            <a:off x="0" y="0"/>
            <a:ext cx="12191400" cy="6857280"/>
          </a:xfrm>
          <a:prstGeom prst="rect">
            <a:avLst/>
          </a:prstGeom>
          <a:ln w="0">
            <a:noFill/>
          </a:ln>
        </p:spPr>
      </p:pic>
      <p:pic>
        <p:nvPicPr>
          <p:cNvPr id="41" name="Picture 2" descr="Droplets-HD-Content-R1d.png"/>
          <p:cNvPicPr/>
          <p:nvPr/>
        </p:nvPicPr>
        <p:blipFill>
          <a:blip r:embed="rId15"/>
          <a:stretch/>
        </p:blipFill>
        <p:spPr>
          <a:xfrm>
            <a:off x="0" y="0"/>
            <a:ext cx="12191400" cy="6857280"/>
          </a:xfrm>
          <a:prstGeom prst="rect">
            <a:avLst/>
          </a:prstGeom>
          <a:ln w="0">
            <a:noFill/>
          </a:ln>
        </p:spPr>
      </p:pic>
      <p:sp>
        <p:nvSpPr>
          <p:cNvPr id="4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algn="ctr"/>
            <a:r>
              <a:rPr lang="pl-PL" sz="4400" b="0" strike="noStrike" spc="-1">
                <a:latin typeface="Arial"/>
              </a:rPr>
              <a:t>Kliknij, aby edytować format tekstu tytułu</a:t>
            </a:r>
          </a:p>
        </p:txBody>
      </p:sp>
      <p:sp>
        <p:nvSpPr>
          <p:cNvPr id="43"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l-PL" sz="3200" b="0" strike="noStrike" spc="-1">
                <a:latin typeface="Arial"/>
              </a:rPr>
              <a:t>Kliknij, aby edytować format tekstu konspektu</a:t>
            </a:r>
          </a:p>
          <a:p>
            <a:pPr marL="864000" lvl="1" indent="-324000">
              <a:spcBef>
                <a:spcPts val="1134"/>
              </a:spcBef>
              <a:buClr>
                <a:srgbClr val="000000"/>
              </a:buClr>
              <a:buSzPct val="75000"/>
              <a:buFont typeface="Symbol" charset="2"/>
              <a:buChar char=""/>
            </a:pPr>
            <a:r>
              <a:rPr lang="pl-PL" sz="2800" b="0" strike="noStrike" spc="-1">
                <a:latin typeface="Arial"/>
              </a:rPr>
              <a:t>Drugi poziom konspektu</a:t>
            </a:r>
          </a:p>
          <a:p>
            <a:pPr marL="1296000" lvl="2" indent="-288000">
              <a:spcBef>
                <a:spcPts val="850"/>
              </a:spcBef>
              <a:buClr>
                <a:srgbClr val="000000"/>
              </a:buClr>
              <a:buSzPct val="45000"/>
              <a:buFont typeface="Wingdings" charset="2"/>
              <a:buChar char=""/>
            </a:pPr>
            <a:r>
              <a:rPr lang="pl-PL" sz="2400" b="0" strike="noStrike" spc="-1">
                <a:latin typeface="Arial"/>
              </a:rPr>
              <a:t>Trzeci poziom konspektu</a:t>
            </a:r>
          </a:p>
          <a:p>
            <a:pPr marL="1728000" lvl="3" indent="-216000">
              <a:spcBef>
                <a:spcPts val="567"/>
              </a:spcBef>
              <a:buClr>
                <a:srgbClr val="000000"/>
              </a:buClr>
              <a:buSzPct val="75000"/>
              <a:buFont typeface="Symbol" charset="2"/>
              <a:buChar char=""/>
            </a:pPr>
            <a:r>
              <a:rPr lang="pl-PL" sz="2000" b="0" strike="noStrike" spc="-1">
                <a:latin typeface="Arial"/>
              </a:rPr>
              <a:t>Czwarty poziom konspektu</a:t>
            </a:r>
          </a:p>
          <a:p>
            <a:pPr marL="2160000" lvl="4" indent="-216000">
              <a:spcBef>
                <a:spcPts val="283"/>
              </a:spcBef>
              <a:buClr>
                <a:srgbClr val="000000"/>
              </a:buClr>
              <a:buSzPct val="45000"/>
              <a:buFont typeface="Wingdings" charset="2"/>
              <a:buChar char=""/>
            </a:pPr>
            <a:r>
              <a:rPr lang="pl-PL" sz="2000" b="0" strike="noStrike" spc="-1">
                <a:latin typeface="Arial"/>
              </a:rPr>
              <a:t>Piąty poziom konspektu</a:t>
            </a:r>
          </a:p>
          <a:p>
            <a:pPr marL="2592000" lvl="5" indent="-216000">
              <a:spcBef>
                <a:spcPts val="283"/>
              </a:spcBef>
              <a:buClr>
                <a:srgbClr val="000000"/>
              </a:buClr>
              <a:buSzPct val="45000"/>
              <a:buFont typeface="Wingdings" charset="2"/>
              <a:buChar char=""/>
            </a:pPr>
            <a:r>
              <a:rPr lang="pl-PL" sz="2000" b="0" strike="noStrike" spc="-1">
                <a:latin typeface="Arial"/>
              </a:rPr>
              <a:t>Szósty poziom konspektu</a:t>
            </a:r>
          </a:p>
          <a:p>
            <a:pPr marL="3024000" lvl="6" indent="-216000">
              <a:spcBef>
                <a:spcPts val="283"/>
              </a:spcBef>
              <a:buClr>
                <a:srgbClr val="000000"/>
              </a:buClr>
              <a:buSzPct val="45000"/>
              <a:buFont typeface="Wingdings" charset="2"/>
              <a:buChar char=""/>
            </a:pPr>
            <a:r>
              <a:rPr lang="pl-PL" sz="2000" b="0" strike="noStrike" spc="-1">
                <a:latin typeface="Arial"/>
              </a:rPr>
              <a:t>Siódmy poziom konspektu</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573120" y="70560"/>
            <a:ext cx="11304720" cy="527040"/>
          </a:xfrm>
          <a:prstGeom prst="rect">
            <a:avLst/>
          </a:prstGeom>
          <a:noFill/>
          <a:ln w="0">
            <a:noFill/>
          </a:ln>
        </p:spPr>
        <p:txBody>
          <a:bodyPr lIns="0" tIns="0" rIns="0" bIns="0" anchor="b">
            <a:noAutofit/>
          </a:bodyPr>
          <a:lstStyle/>
          <a:p>
            <a:pPr algn="ctr">
              <a:lnSpc>
                <a:spcPct val="90000"/>
              </a:lnSpc>
            </a:pPr>
            <a:r>
              <a:rPr lang="uk-UA" sz="2400" b="1" strike="noStrike" cap="all" spc="-1">
                <a:solidFill>
                  <a:srgbClr val="000000"/>
                </a:solidFill>
                <a:latin typeface="Times New Roman"/>
                <a:ea typeface="Microsoft YaHei"/>
              </a:rPr>
              <a:t>ТЕМА. Сутність  конфлікту</a:t>
            </a:r>
            <a:endParaRPr lang="pl-PL" sz="2400" b="0" strike="noStrike" spc="-1">
              <a:latin typeface="Arial"/>
            </a:endParaRPr>
          </a:p>
        </p:txBody>
      </p:sp>
      <p:sp>
        <p:nvSpPr>
          <p:cNvPr id="81" name="PlaceHolder 2"/>
          <p:cNvSpPr>
            <a:spLocks noGrp="1"/>
          </p:cNvSpPr>
          <p:nvPr>
            <p:ph type="subTitle"/>
          </p:nvPr>
        </p:nvSpPr>
        <p:spPr>
          <a:xfrm>
            <a:off x="136800" y="598320"/>
            <a:ext cx="11937600" cy="6092280"/>
          </a:xfrm>
          <a:prstGeom prst="rect">
            <a:avLst/>
          </a:prstGeom>
          <a:noFill/>
          <a:ln w="0">
            <a:noFill/>
          </a:ln>
        </p:spPr>
        <p:txBody>
          <a:bodyPr lIns="0" tIns="0" rIns="0" bIns="0" anchor="t">
            <a:noAutofit/>
          </a:bodyPr>
          <a:lstStyle/>
          <a:p>
            <a:pPr algn="ctr">
              <a:lnSpc>
                <a:spcPct val="90000"/>
              </a:lnSpc>
            </a:pPr>
            <a:r>
              <a:rPr lang="uk-UA" sz="1400" b="0" strike="noStrike" spc="-1">
                <a:solidFill>
                  <a:srgbClr val="000000"/>
                </a:solidFill>
                <a:latin typeface="Times New Roman"/>
                <a:ea typeface="Calibri"/>
              </a:rPr>
              <a:t>1. Сутність поняття «конфлікт»</a:t>
            </a:r>
            <a:endParaRPr lang="pl-PL" sz="1400" b="0" strike="noStrike" spc="-1">
              <a:latin typeface="Arial"/>
            </a:endParaRPr>
          </a:p>
          <a:p>
            <a:pPr algn="ctr">
              <a:lnSpc>
                <a:spcPct val="9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Конфлікт у сучасному розумінні є досить складним, багатоплановим явищем. У науковій літературі існує безліч підходів до трактування поняття «конфлікт». Є чимало визначень суті цього поняття. Так, у повсякденному житті, спілкуванні поняття «конфлікт» використовується стосовно широкого кола явищ – збройних зіткнень, протистояння різних соціальних груп, міжособистісних розбіжностей, службових суперечок, сімейних непорозумінь.</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Слово «конфлікт» походить від латинського «conflictus» і означає «зіткнення», «сутичка». Як зазначають ряд науковців, поняття конфлікту сьогодні не належить до однієї галузі знань, так як цей феномен проникає фактично в усі сфери людського життя, тому його й досліджують фахівці різних галузей науки.</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В.Я. Галаган, В.Ф. Орлов, О.М. Отич визначають конфлікт як процес крайнього загострення суперечностей та боротьби двох чи більше сторін у розв’язанні значущої для них проблеми, який супроводжується негативними емоціями і вимагає розв’язання.</a:t>
            </a: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Це відкрите або приховане протистояння цих сторін внаслідок відстоювання ними взаємовиключних інтересів, цілей, позицій, суджень чи поглядів. При цьому кожна з конфліктних сторін вважає себе правою і рішуче вступає в боротьбу за ці інтереси.</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Т.В. Дуткевич зазначає, що конфлікт – це відсутність згоди між двома або більше сторонами, особами, групами; зіткнення протилежних поглядів, позицій, інтересів.</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А.Я. Анцупов, А.І. Шипілов трактують конфлікт як найбільш гострий спосіб усунення протиріч, які виникають в процесі взаємодії, що полягає в протидії суб'єктів конфлікту і звичайно супроводжується негативними емоціями. Якщо суб'єкти конфлікту протидіють, але не переживають при цьому негативних емоцій (наприклад, в процесі дискусії, спортивного єдиноборства), або, навпаки, переживають негативні емоції, але зовні не виявляють їх, не протидіють один одному, то такі ситуації є передконфліктними. Протидія суб'єктів конфлікту може розгортатися в трьох сферах: спілкуванні, поведінці, діяльності.</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Л.В. Барановська, Н.В. Глушаниця визначають конфлікт як процес крайнього загострення суперечностей та боротьби двох чи більше сторін у розв’язанні значущої для них проблеми, який супроводжується негативними емоціями і вимагає розв’язання.</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Є.Б. Тихомирова, С.Р. Постоловський розглядають конфлікт як зіткнення осіб, їхніх ідей, інтересів, ідей, оцінок, прагнень, рівня очікувань тощо.</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pPr>
            <a:endParaRPr lang="pl-PL" sz="1400" b="0" strike="noStrike" spc="-1">
              <a:latin typeface="Arial"/>
            </a:endParaRPr>
          </a:p>
          <a:p>
            <a:pPr algn="ctr">
              <a:lnSpc>
                <a:spcPct val="90000"/>
              </a:lnSpc>
            </a:pPr>
            <a:endParaRPr lang="pl-PL" sz="1400" b="0" strike="noStrike" spc="-1">
              <a:latin typeface="Arial"/>
            </a:endParaRPr>
          </a:p>
          <a:p>
            <a:pPr algn="ctr">
              <a:lnSpc>
                <a:spcPct val="90000"/>
              </a:lnSpc>
            </a:pPr>
            <a:endParaRPr lang="pl-PL" sz="1400" b="0" strike="noStrike" spc="-1">
              <a:latin typeface="Arial"/>
            </a:endParaRPr>
          </a:p>
          <a:p>
            <a:pPr algn="ctr">
              <a:lnSpc>
                <a:spcPct val="90000"/>
              </a:lnSpc>
            </a:pPr>
            <a:endParaRPr lang="pl-PL" sz="1400" b="0" strike="noStrike" spc="-1">
              <a:latin typeface="Arial"/>
            </a:endParaRPr>
          </a:p>
          <a:p>
            <a:pPr algn="ctr">
              <a:lnSpc>
                <a:spcPct val="120000"/>
              </a:lnSpc>
              <a:spcBef>
                <a:spcPts val="1001"/>
              </a:spcBef>
              <a:tabLst>
                <a:tab pos="0" algn="l"/>
              </a:tabLst>
            </a:pPr>
            <a:endParaRPr lang="pl-PL"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4104360" y="185040"/>
            <a:ext cx="3635280" cy="714600"/>
          </a:xfrm>
          <a:prstGeom prst="rect">
            <a:avLst/>
          </a:prstGeom>
          <a:noFill/>
          <a:ln w="0">
            <a:noFill/>
          </a:ln>
        </p:spPr>
        <p:txBody>
          <a:bodyPr lIns="90000" tIns="45000" rIns="90000" bIns="45000" anchor="ctr">
            <a:normAutofit fontScale="56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4000" b="1" strike="noStrike" cap="all" spc="-1">
                <a:solidFill>
                  <a:srgbClr val="000000"/>
                </a:solidFill>
                <a:latin typeface="Times New Roman"/>
              </a:rPr>
              <a:t>Предмет конфлікту</a:t>
            </a:r>
            <a:endParaRPr lang="pl-PL" sz="4000" b="0" strike="noStrike" spc="-1">
              <a:latin typeface="Arial"/>
            </a:endParaRPr>
          </a:p>
        </p:txBody>
      </p:sp>
      <p:sp>
        <p:nvSpPr>
          <p:cNvPr id="94" name="Прямоугольник 93"/>
          <p:cNvSpPr/>
          <p:nvPr/>
        </p:nvSpPr>
        <p:spPr>
          <a:xfrm>
            <a:off x="720000" y="1080000"/>
            <a:ext cx="10979640" cy="4711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latin typeface="Times New Roman"/>
              </a:rPr>
              <a:t> Пошук шляхів вирішення конфлікту, як правило, починається з визначення його предмета, і зробити це часто виявляється досить важко. Багато конфліктів мають настільки заплутану і складну передісторію, що в</a:t>
            </a:r>
            <a:r>
              <a:rPr lang="uk-UA" sz="2000" b="0" strike="noStrike" spc="-1">
                <a:latin typeface="Times New Roman"/>
                <a:ea typeface="Times New Roman"/>
              </a:rPr>
              <a:t>изначити предмет конфлікту буває досить складно навіть досвідченим фахівцям. У конфліктах нашарування проблем може зробити сам предмет конфлікту абсолютно дифузійним, таким, що не має чітких меж, що перетікає. Конфлікт може мати основний предмет, розсипатися на приватні предмети, множинні «больові точки». Наприклад, тривалі сімейні негаразди.</a:t>
            </a: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latin typeface="Times New Roman"/>
                <a:ea typeface="Times New Roman"/>
              </a:rPr>
              <a:t>Під предметом конфлікту прийнято розуміти розбіжності та протиріччя між учасниками, які представлені у вигляді явної (існуючої)  або вигаданої (уявної) проблеми, яка є причиною розбрату між сторонами Кожна зі сторін зацікавлена у вирішенні цієї проблеми на свою користь. Причому у всіх сторін конфлікту його предмет може бути абсолютно різним, але це не заважає сторонам вести боротьбу за досягнення своїх цілей. Предмет конфлікту може являти собою проблему влади, володіння тими чи іншими матеріальними цінностями, релігійні вірування, соціальний стан, проблему першості або сумісності тощо.</a:t>
            </a: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2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Box 94"/>
          <p:cNvSpPr txBox="1"/>
          <p:nvPr/>
        </p:nvSpPr>
        <p:spPr>
          <a:xfrm>
            <a:off x="900000" y="900000"/>
            <a:ext cx="10620000" cy="5347440"/>
          </a:xfrm>
          <a:prstGeom prst="rect">
            <a:avLst/>
          </a:prstGeom>
          <a:noFill/>
          <a:ln w="0">
            <a:noFill/>
          </a:ln>
        </p:spPr>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1" strike="noStrike" spc="-1">
                <a:solidFill>
                  <a:srgbClr val="000000"/>
                </a:solidFill>
                <a:latin typeface="Times New Roman"/>
                <a:ea typeface="Times New Roman"/>
              </a:rPr>
              <a:t>Об’єкт конфлікту.</a:t>
            </a:r>
            <a:r>
              <a:rPr lang="uk-UA" sz="2200" b="0" strike="noStrike" spc="-1">
                <a:solidFill>
                  <a:srgbClr val="000000"/>
                </a:solidFill>
                <a:latin typeface="Times New Roman"/>
                <a:ea typeface="Times New Roman"/>
              </a:rPr>
              <a:t> </a:t>
            </a:r>
            <a:r>
              <a:rPr lang="uk-UA" sz="2200" b="0" strike="noStrike" spc="-1">
                <a:solidFill>
                  <a:srgbClr val="000000"/>
                </a:solidFill>
                <a:latin typeface="Times New Roman"/>
                <a:ea typeface=""/>
              </a:rPr>
              <a:t>Об'єктом конфліктної ситуації можна назвати те, через що вона трапилася. По суті, це та цінність, з приводу якої виникає зіткнення інтересів протидіючих сторін, до володіння або використання якою вони прагнуть.</a:t>
            </a:r>
            <a:endParaRPr lang="uk-UA" sz="2200" b="0" strike="noStrike" spc="-1">
              <a:solidFill>
                <a:srgbClr val="000000"/>
              </a:solidFill>
              <a:latin typeface="Times New Roman"/>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solidFill>
                <a:srgbClr val="000000"/>
              </a:solidFill>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solidFill>
                  <a:srgbClr val="000000"/>
                </a:solidFill>
                <a:latin typeface="Times New Roman"/>
              </a:rPr>
              <a:t>У деяких випадках він є зрозумілим і не вимагає часу на своє виявлення, а в інших – виділити його складніше, ніж предмет і суб'єкт конфлікту. </a:t>
            </a:r>
            <a:endParaRPr lang="uk-UA" sz="2200" b="0" strike="noStrike" spc="-1">
              <a:solidFill>
                <a:srgbClr val="000000"/>
              </a:solidFill>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latin typeface="Times New Roman"/>
              </a:rPr>
              <a:t>Цінності можуть бути матеріальними (власність, фінанси, ресурси), соціальними (влада, соціальне положення, посада, право приймати рішення), духовними (норма, статус, ідея, престиж).</a:t>
            </a: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22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200" b="0" strike="noStrike" spc="-1">
                <a:latin typeface="Times New Roman"/>
              </a:rPr>
              <a:t>У будь-якому випадку сварка виникає через бажання володіти цим об'єктом одноосібно – він встає на перетині інтересів всіх учасників процесу. Як це не дивно, але варіантів вибудови суперечливої ситуації досить багато. Найбільше їх утворюється, коли одна сторона готова поділити об'єкт, щоб закінчити ситуацію, а ось інша противиться і наполягає на неподільності об'єкта. Вирішити подібну проблему досить складно.</a:t>
            </a:r>
            <a:endParaRPr lang="uk-UA" sz="2200" b="0" strike="noStrike" spc="-1">
              <a:latin typeface="Times New Roman"/>
              <a:ea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358200" y="148320"/>
            <a:ext cx="11741760" cy="6331680"/>
          </a:xfrm>
          <a:prstGeom prst="rect">
            <a:avLst/>
          </a:prstGeom>
          <a:noFill/>
          <a:ln w="0">
            <a:noFill/>
          </a:ln>
        </p:spPr>
        <p:txBody>
          <a:bodyPr lIns="90000" tIns="45000" rIns="90000" bIns="45000" anchor="ctr">
            <a:normAutofit fontScale="72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800" b="1" strike="noStrike" spc="-1">
                <a:latin typeface="Times New Roman"/>
                <a:ea typeface="Times New Roman"/>
              </a:rPr>
              <a:t>Дії учасників конфлікту</a:t>
            </a:r>
            <a:r>
              <a:rPr lang="uk-UA" sz="2800" b="0" strike="noStrike" spc="-1">
                <a:latin typeface="Times New Roman"/>
                <a:ea typeface="Times New Roman"/>
              </a:rPr>
              <a:t> – структурний елемент конфлікту, без якого його існування неможливе. </a:t>
            </a:r>
            <a:r>
              <a:rPr lang="uk-UA" sz="2800" b="0" strike="noStrike" spc="-1">
                <a:latin typeface="Times New Roman"/>
                <a:ea typeface=""/>
              </a:rPr>
              <a:t>Дії сторін конфлікту в сукупності утворюють конфліктну взаємодію. Оскільки дії кожної сторони в значній мірі обумовлені діями іншої, то необхідно розглядати не стільки окремі дії учасників, скільки їх взаємодію. Конфліктна взаємодія як раз і є основним змістом конфлікту.</a:t>
            </a:r>
            <a:r>
              <a:t/>
            </a:r>
            <a:br/>
            <a:r>
              <a:t/>
            </a:r>
            <a:br/>
            <a:r>
              <a:rPr lang="uk-UA" sz="2800" b="0" strike="noStrike" spc="-1">
                <a:latin typeface="Times New Roman"/>
                <a:ea typeface="Times New Roman"/>
              </a:rPr>
              <a:t>В основу класифікації дій в конфлікті </a:t>
            </a:r>
            <a:r>
              <a:rPr lang="uk-UA" sz="2800" b="0" strike="noStrike" spc="-1">
                <a:latin typeface="Times New Roman"/>
                <a:ea typeface=""/>
              </a:rPr>
              <a:t>Г.В Ложкін, Н.І. Повякель заклали наступні аспекти:</a:t>
            </a:r>
            <a:r>
              <a:t/>
            </a:r>
            <a:br/>
            <a:r>
              <a:rPr lang="uk-UA" sz="2800" b="0" strike="noStrike" spc="-1">
                <a:latin typeface="Times New Roman"/>
                <a:ea typeface=""/>
              </a:rPr>
              <a:t>- </a:t>
            </a:r>
            <a:r>
              <a:rPr lang="uk-UA" sz="2800" b="0" strike="noStrike" spc="-1">
                <a:latin typeface="Times New Roman"/>
              </a:rPr>
              <a:t>характер дій (наступальний, оборонний або нейтральний);</a:t>
            </a:r>
            <a:r>
              <a:t/>
            </a:r>
            <a:br/>
            <a:r>
              <a:rPr lang="uk-UA" sz="2800" b="0" strike="noStrike" spc="-1">
                <a:latin typeface="Times New Roman"/>
              </a:rPr>
              <a:t>- ступінь активності в реалізації дій (активні – пасивні; ініціюючі – ті, що реалізуються у відповідь);</a:t>
            </a:r>
            <a:r>
              <a:t/>
            </a:r>
            <a:br/>
            <a:r>
              <a:rPr lang="uk-UA" sz="2800" b="0" strike="noStrike" spc="-1">
                <a:latin typeface="Times New Roman"/>
              </a:rPr>
              <a:t>- спрямованість дій учасників конфлікту (спрямованість на учасника, на третіх осіб, на самого себе).</a:t>
            </a:r>
            <a:r>
              <a:t/>
            </a:r>
            <a:br/>
            <a:r>
              <a:t/>
            </a:r>
            <a:br/>
            <a:r>
              <a:rPr lang="uk-UA" sz="2800" b="0" strike="noStrike" spc="-1">
                <a:latin typeface="Times New Roman"/>
              </a:rPr>
              <a:t>Головною спонукою дій сторін в конфлікті є їх потреби. Потреби притаманні кожній людині і будь-якої соціальної спільності. Потреби виявляються через інтереси, цінності, схильності, бажання, потягу, переконання, ідеали, почуття, емоції тощо.</a:t>
            </a:r>
            <a:r>
              <a:t/>
            </a:r>
            <a:br/>
            <a:r>
              <a:rPr lang="uk-UA" sz="2800" b="0" strike="noStrike" spc="-1">
                <a:latin typeface="Times New Roman"/>
              </a:rPr>
              <a:t>Спонукання до вступу в конфлікт, що пов'язані із задоволенням потреб сторін і їх проявів, складають мотиви конфліктної поведінки. Справжні мотиви сторін в конфлікті в більшості випадків приховані від оточуючих, і виявити їх досить складно, оскільки заявлені позиції і цілі сторін можуть не мати нічого спільного зі справжніми: вони або не усвідомлюються, або сторона соромиться в них зізнатися.</a:t>
            </a:r>
            <a:r>
              <a:t/>
            </a:r>
            <a:br/>
            <a:r>
              <a:rPr lang="uk-UA" sz="2800" b="0" strike="noStrike" spc="-1">
                <a:latin typeface="Times New Roman"/>
              </a:rPr>
              <a:t>Наприклад, вельми часто причиною конфлікту є заздрість. Але зізнатися в цьому не хочеться нікому (тому що соромно), отже наводиться деяка придумана «об'єктивна причина» (погане ставлення до праці, порушення розпорядку, зневажливе ставлення до оточуючих, створення труднощів для інших тощо).</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PlaceHolder 1"/>
          <p:cNvSpPr>
            <a:spLocks noGrp="1"/>
          </p:cNvSpPr>
          <p:nvPr>
            <p:ph/>
          </p:nvPr>
        </p:nvSpPr>
        <p:spPr>
          <a:xfrm>
            <a:off x="264240" y="1256400"/>
            <a:ext cx="11511000" cy="5024160"/>
          </a:xfrm>
          <a:prstGeom prst="rect">
            <a:avLst/>
          </a:prstGeom>
          <a:noFill/>
          <a:ln w="0">
            <a:noFill/>
          </a:ln>
        </p:spPr>
        <p:txBody>
          <a:bodyPr lIns="90000" tIns="45000" rIns="90000" bIns="45000" anchor="t">
            <a:norm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1" strike="noStrike" spc="-1">
                <a:solidFill>
                  <a:srgbClr val="000000"/>
                </a:solidFill>
                <a:latin typeface="Times New Roman"/>
                <a:ea typeface="Times New Roman"/>
              </a:rPr>
              <a:t>Результат конфлікту. </a:t>
            </a:r>
            <a:r>
              <a:rPr lang="uk-UA" sz="2000" b="0" strike="noStrike" spc="-1">
                <a:solidFill>
                  <a:srgbClr val="000000"/>
                </a:solidFill>
                <a:latin typeface="Times New Roman"/>
                <a:ea typeface=""/>
              </a:rPr>
              <a:t>Учасники конфлікту переслідують цілі, пов'язані з предметом конфлікту, а також впливають один на одного. Регулятором конкретних дій кожної зі сторін є образ бажаного для неї результату конфлікту. Сторона, що досягла його, вважає себе переможцем в конфлікті, що не досягла – програвшим. Це є відображенням конфронтаційного підходу до вирішення конфліктів: виграв – програв.</a:t>
            </a:r>
            <a:endParaRPr lang="uk-UA" sz="2000" b="0" strike="noStrike" spc="-1">
              <a:latin typeface="Times New Roman"/>
            </a:endParaRPr>
          </a:p>
          <a:p>
            <a:r>
              <a:rPr lang="uk-UA" sz="2000" b="0" strike="noStrike" spc="-1">
                <a:solidFill>
                  <a:srgbClr val="000000"/>
                </a:solidFill>
                <a:latin typeface="Times New Roman"/>
                <a:ea typeface="Times New Roman"/>
              </a:rPr>
              <a:t>Але виграш і програш в конфлікті не є абсолютними і довготривалими. Тому більш конструктивним є вирішення конфлікту, що припускає розгляд інтересів сторін і пошук взаємоприйнятних шляхів їх задоволення. </a:t>
            </a:r>
            <a:r>
              <a:rPr lang="uk-UA" sz="2000" b="0" strike="noStrike" spc="-1">
                <a:solidFill>
                  <a:srgbClr val="000000"/>
                </a:solidFill>
                <a:latin typeface="Times New Roman"/>
                <a:ea typeface=""/>
              </a:rPr>
              <a:t>Учасники конфлікту переслідують цілі, пов'язані з предметом конфлікту, а також впливають один на одного. Регулятором конкретних дій кожної зі сторін є образ бажаного для неї результату конфлікту. Сторона, що досягла його, вважає себе переможцем в конфлікті, що не досягла – програвшим. Це є відображенням конфронтаційного підходу до вирішення конфліктів: виграв – програв.</a:t>
            </a:r>
            <a:endParaRPr lang="pl-PL" sz="2000" b="0" strike="noStrike" spc="-1">
              <a:latin typeface="Times New Roman"/>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2000" b="0" strike="noStrike" spc="-1">
                <a:solidFill>
                  <a:srgbClr val="000000"/>
                </a:solidFill>
                <a:latin typeface="Times New Roman"/>
              </a:rPr>
              <a:t>Але виграш і програш в конфлікті не є абсолютними і довготривалими. Тому більш конструктивним є вирішення конфлікту, що припускає розгляд інтересів сторін і пошук взаємоприйнятних шляхів їх задоволення.</a:t>
            </a:r>
            <a:endParaRPr lang="uk-UA" sz="2000" b="0" strike="noStrike" spc="-1">
              <a:latin typeface="Times New Roman"/>
              <a:ea typeface=""/>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8981640" y="205560"/>
            <a:ext cx="3075840" cy="534600"/>
          </a:xfrm>
          <a:prstGeom prst="rect">
            <a:avLst/>
          </a:prstGeom>
          <a:noFill/>
          <a:ln w="0">
            <a:noFill/>
          </a:ln>
        </p:spPr>
        <p:txBody>
          <a:bodyPr lIns="90000" tIns="45000" rIns="90000" bIns="45000" anchor="ctr">
            <a:normAutofit fontScale="54000"/>
          </a:bodyPr>
          <a:lstStyle/>
          <a:p>
            <a:pPr algn="ctr">
              <a:lnSpc>
                <a:spcPct val="90000"/>
              </a:lnSpc>
            </a:pPr>
            <a:r>
              <a:rPr lang="uk-UA" sz="3600" b="1" strike="noStrike" cap="all" spc="-1">
                <a:solidFill>
                  <a:srgbClr val="000000"/>
                </a:solidFill>
                <a:latin typeface="Bookman Old Style"/>
                <a:ea typeface="Calibri"/>
              </a:rPr>
              <a:t>Функції конфліктів</a:t>
            </a:r>
            <a:endParaRPr lang="uk-UA" sz="3600" b="0" strike="noStrike" spc="-1">
              <a:latin typeface="Arial"/>
            </a:endParaRPr>
          </a:p>
        </p:txBody>
      </p:sp>
      <p:sp>
        <p:nvSpPr>
          <p:cNvPr id="99" name="TextBox 98"/>
          <p:cNvSpPr txBox="1"/>
          <p:nvPr/>
        </p:nvSpPr>
        <p:spPr>
          <a:xfrm>
            <a:off x="180000" y="740160"/>
            <a:ext cx="11880000" cy="6187320"/>
          </a:xfrm>
          <a:prstGeom prst="rect">
            <a:avLst/>
          </a:prstGeom>
          <a:noFill/>
          <a:ln w="0">
            <a:noFill/>
          </a:ln>
        </p:spPr>
        <p:txBody>
          <a:bodyPr lIns="90000" tIns="45000" rIns="90000" bIns="45000" anchor="t">
            <a:noAutofit/>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500" b="0" strike="noStrike" spc="-1">
                <a:latin typeface="Times New Roman"/>
                <a:ea typeface=""/>
              </a:rPr>
              <a:t>Фахівці зазначають, що конфлікт виконує ряд функцій в тому середовищі, де він власне відбувається.</a:t>
            </a: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uk-UA" sz="1500" b="0" strike="noStrike" spc="-1">
              <a:latin typeface="Times New Roman"/>
              <a:ea typeface=""/>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500" b="0" strike="noStrike" spc="-1">
                <a:latin typeface="Times New Roman"/>
                <a:ea typeface=""/>
              </a:rPr>
              <a:t>Функції конфлікту мають подвійний характер. Один і той же конфлікт може виконувати як позитивну, так і негативну роль в житті протилежних, конфліктуючих сторін, він може бути конструктивним (позитивним) і деструктивним (негативним, руйнівним) в різні моменти свого розвитку. </a:t>
            </a:r>
            <a:r>
              <a:rPr lang="uk-UA" sz="1500" b="0" strike="noStrike" spc="-1">
                <a:latin typeface="Times New Roman"/>
                <a:ea typeface="Times New Roman"/>
              </a:rPr>
              <a:t>Необхідно враховувати, для кого з учасників цей конфлікт буде конструктивним, а для кого – деструктивним. Якщо метою однієї зі сторін може бути усунення протиріччя, то метою іншої сторони, наприклад, збереження статусу, ухилення від конфлікту або розв'язання суперечності без протиборства.</a:t>
            </a:r>
            <a:endParaRPr lang="uk-UA" sz="1500" b="0" strike="noStrike" spc="-1">
              <a:latin typeface="Times New Roman"/>
              <a:ea typeface=""/>
            </a:endParaRPr>
          </a:p>
          <a:p>
            <a:pPr algn="just">
              <a:lnSpc>
                <a:spcPct val="100000"/>
              </a:lnSpc>
              <a:tabLst>
                <a:tab pos="360000" algn="l"/>
              </a:tabLst>
            </a:pPr>
            <a:endParaRPr lang="uk-UA" sz="1500" b="0" strike="noStrike" spc="-1">
              <a:latin typeface="Times New Roman"/>
            </a:endParaRPr>
          </a:p>
          <a:p>
            <a:pPr algn="just">
              <a:lnSpc>
                <a:spcPct val="100000"/>
              </a:lnSpc>
              <a:tabLst>
                <a:tab pos="360000" algn="l"/>
              </a:tabLst>
            </a:pPr>
            <a:r>
              <a:rPr lang="uk-UA" sz="1500" b="1" strike="noStrike" spc="-1">
                <a:latin typeface="Times New Roman"/>
                <a:ea typeface=""/>
              </a:rPr>
              <a:t>До позитивних функцій конфлікту можна віднести:</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рух вперед, який стимулює зміни та розвиток;</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розрядка напруженості між конфліктуючими сторонами (задоволеність працівників від усвідомлення того, що їх думка прийнята до уваги; різноманітність думок при прийнятті рішень; зменшення труднощів в реалізації спільно прийнятих рішень; схильність до подальшого співробітництва; покращення морально-психологічного стану працівників та посилення їх трудової мотивації; згуртованість колективу тощо);</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формування нових відносин, коригування взаємодії сторін;</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отримання додаткової інформації про опонентів, аналіз їх можливостей;</a:t>
            </a:r>
            <a:endParaRPr lang="uk-UA" sz="1500" b="0" strike="noStrike" spc="-1">
              <a:latin typeface="Times New Roman"/>
            </a:endParaRPr>
          </a:p>
          <a:p>
            <a:pPr algn="just">
              <a:lnSpc>
                <a:spcPct val="100000"/>
              </a:lnSpc>
              <a:tabLst>
                <a:tab pos="360000" algn="l"/>
              </a:tabLst>
            </a:pPr>
            <a:r>
              <a:rPr lang="uk-UA" sz="1500" b="0" strike="noStrike" spc="-1">
                <a:latin typeface="Times New Roman"/>
                <a:ea typeface=""/>
              </a:rPr>
              <a:t>- групова інтеграція, зростання згуртованості, солідарності колективу і т.ін.</a:t>
            </a:r>
            <a:endParaRPr lang="uk-UA" sz="1500" b="0" strike="noStrike" spc="-1">
              <a:latin typeface="Times New Roman"/>
            </a:endParaRPr>
          </a:p>
          <a:p>
            <a:pPr algn="just">
              <a:lnSpc>
                <a:spcPct val="100000"/>
              </a:lnSpc>
              <a:tabLst>
                <a:tab pos="270360" algn="l"/>
                <a:tab pos="360000" algn="l"/>
              </a:tabLst>
            </a:pP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Позитивні функції конфліктів:</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регулятивно-розвиваюча</a:t>
            </a:r>
            <a:r>
              <a:rPr lang="uk-UA" sz="1500" b="0" strike="noStrike" spc="-1">
                <a:latin typeface="Times New Roman"/>
                <a:ea typeface=""/>
              </a:rPr>
              <a:t> – конфлікт спонукає до змін, до розвитку, відкриває можливості для впровадження інновацій, що здатні удосконалити та стабілізувати внутрішній світ, відносини, систему;</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інформаційно-об’єднувальна </a:t>
            </a:r>
            <a:r>
              <a:rPr lang="uk-UA" sz="1500" b="0" strike="noStrike" spc="-1">
                <a:latin typeface="Times New Roman"/>
                <a:ea typeface=""/>
              </a:rPr>
              <a:t>– в процесі конфлікту люди краще пізнають себе, один одного, конфлікт стимулює рефлексію та розуміння;</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згуртування та структурування</a:t>
            </a:r>
            <a:r>
              <a:rPr lang="uk-UA" sz="1500" b="0" strike="noStrike" spc="-1">
                <a:latin typeface="Times New Roman"/>
                <a:ea typeface=""/>
              </a:rPr>
              <a:t> – конфлікт сприяє структуруванню соціальних груп, колективів, створенню організацій, згуртуванню груп та колективів;</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стимулювання активності</a:t>
            </a:r>
            <a:r>
              <a:rPr lang="uk-UA" sz="1500" b="0" strike="noStrike" spc="-1">
                <a:latin typeface="Times New Roman"/>
                <a:ea typeface=""/>
              </a:rPr>
              <a:t> – конфлікт підвищує активність людей, прибирає «синдром покірності»;</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стимулювання особистісного зростання</a:t>
            </a:r>
            <a:r>
              <a:rPr lang="uk-UA" sz="1500" b="0" strike="noStrike" spc="-1">
                <a:latin typeface="Times New Roman"/>
                <a:ea typeface=""/>
              </a:rPr>
              <a:t> – конфлікт стимулює розвиток особистості, формування почуття відповідальності, усвідомлення своєї значущості, в окремих випадках може сприяти самопізнанню та самореалізації;</a:t>
            </a:r>
            <a:endParaRPr lang="uk-UA" sz="1500" b="0" strike="noStrike" spc="-1">
              <a:latin typeface="Times New Roman"/>
            </a:endParaRPr>
          </a:p>
          <a:p>
            <a:pPr algn="just">
              <a:lnSpc>
                <a:spcPct val="100000"/>
              </a:lnSpc>
              <a:tabLst>
                <a:tab pos="270360" algn="l"/>
                <a:tab pos="360000" algn="l"/>
              </a:tabLst>
            </a:pPr>
            <a:r>
              <a:rPr lang="uk-UA" sz="1500" b="1" strike="noStrike" spc="-1">
                <a:latin typeface="Times New Roman"/>
                <a:ea typeface=""/>
              </a:rPr>
              <a:t>діагностична та пояснююча </a:t>
            </a:r>
            <a:r>
              <a:rPr lang="uk-UA" sz="1500" b="0" strike="noStrike" spc="-1">
                <a:latin typeface="Times New Roman"/>
                <a:ea typeface=""/>
              </a:rPr>
              <a:t>– іноді навіть корисно спровокувати конфлікт, щоб прояснити обстановку та зрозуміти стан справ; в критичних ситуаціях, що виникають в конфліктах, виявляються непомітні до того переваги та недоліки людей, створюються умови для розвитку особистості та формування лідерів.</a:t>
            </a:r>
            <a:endParaRPr lang="uk-UA" sz="15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Box 99"/>
          <p:cNvSpPr txBox="1"/>
          <p:nvPr/>
        </p:nvSpPr>
        <p:spPr>
          <a:xfrm>
            <a:off x="720000" y="368280"/>
            <a:ext cx="10980000" cy="6471720"/>
          </a:xfrm>
          <a:prstGeom prst="rect">
            <a:avLst/>
          </a:prstGeom>
          <a:noFill/>
          <a:ln w="0">
            <a:noFill/>
          </a:ln>
        </p:spPr>
        <p:txBody>
          <a:bodyPr lIns="90000" tIns="45000" rIns="90000" bIns="45000" anchor="t">
            <a:noAutofit/>
          </a:bodyPr>
          <a:lstStyle/>
          <a:p>
            <a:pPr algn="just">
              <a:lnSpc>
                <a:spcPct val="100000"/>
              </a:lnSpc>
              <a:tabLst>
                <a:tab pos="360000" algn="l"/>
              </a:tabLst>
            </a:pPr>
            <a:r>
              <a:rPr lang="uk-UA" sz="2000" b="1" strike="noStrike" spc="-1">
                <a:latin typeface="Times New Roman"/>
              </a:rPr>
              <a:t>Серед негативних функцій конфлікту можна відмітити наступні:</a:t>
            </a:r>
            <a:endParaRPr lang="uk-UA" sz="2000" b="0" strike="noStrike" spc="-1">
              <a:latin typeface="Times New Roman"/>
            </a:endParaRPr>
          </a:p>
          <a:p>
            <a:pPr algn="just">
              <a:lnSpc>
                <a:spcPct val="100000"/>
              </a:lnSpc>
              <a:tabLst>
                <a:tab pos="360000" algn="l"/>
              </a:tabLst>
            </a:pPr>
            <a:endParaRPr lang="uk-UA" sz="2000" b="0" strike="noStrike" spc="-1">
              <a:latin typeface="Times New Roman"/>
            </a:endParaRPr>
          </a:p>
          <a:p>
            <a:pPr algn="just">
              <a:lnSpc>
                <a:spcPct val="100000"/>
              </a:lnSpc>
              <a:tabLst>
                <a:tab pos="360000" algn="l"/>
              </a:tabLst>
            </a:pPr>
            <a:r>
              <a:rPr lang="uk-UA" sz="2000" b="0" strike="noStrike" spc="-1">
                <a:latin typeface="Times New Roman"/>
              </a:rPr>
              <a:t>- формування протидіючих угрупувань;</a:t>
            </a:r>
          </a:p>
          <a:p>
            <a:pPr algn="just">
              <a:lnSpc>
                <a:spcPct val="100000"/>
              </a:lnSpc>
              <a:tabLst>
                <a:tab pos="360000" algn="l"/>
              </a:tabLst>
            </a:pPr>
            <a:r>
              <a:rPr lang="uk-UA" sz="2000" b="0" strike="noStrike" spc="-1">
                <a:latin typeface="Times New Roman"/>
              </a:rPr>
              <a:t>- погіршення морально-психологічного клімату в колективі;</a:t>
            </a:r>
          </a:p>
          <a:p>
            <a:pPr algn="just">
              <a:lnSpc>
                <a:spcPct val="100000"/>
              </a:lnSpc>
              <a:tabLst>
                <a:tab pos="360000" algn="l"/>
              </a:tabLst>
            </a:pPr>
            <a:r>
              <a:rPr lang="uk-UA" sz="2000" b="0" strike="noStrike" spc="-1">
                <a:latin typeface="Times New Roman"/>
              </a:rPr>
              <a:t>- зменшення ступеня співробітництва між працівниками;</a:t>
            </a:r>
          </a:p>
          <a:p>
            <a:pPr algn="just">
              <a:lnSpc>
                <a:spcPct val="100000"/>
              </a:lnSpc>
              <a:tabLst>
                <a:tab pos="360000" algn="l"/>
              </a:tabLst>
            </a:pPr>
            <a:r>
              <a:rPr lang="uk-UA" sz="2000" b="0" strike="noStrike" spc="-1">
                <a:latin typeface="Times New Roman"/>
              </a:rPr>
              <a:t>- поява додаткових матеріальних витрат та втрат через відволікання працівників від виконання основних обов’язків;</a:t>
            </a:r>
          </a:p>
          <a:p>
            <a:pPr algn="just">
              <a:lnSpc>
                <a:spcPct val="100000"/>
              </a:lnSpc>
              <a:tabLst>
                <a:tab pos="360000" algn="l"/>
              </a:tabLst>
            </a:pPr>
            <a:r>
              <a:rPr lang="uk-UA" sz="2000" b="0" strike="noStrike" spc="-1">
                <a:latin typeface="Times New Roman"/>
              </a:rPr>
              <a:t>- зниження мотивації та продуктивності праці;</a:t>
            </a:r>
          </a:p>
          <a:p>
            <a:pPr algn="just">
              <a:lnSpc>
                <a:spcPct val="100000"/>
              </a:lnSpc>
              <a:tabLst>
                <a:tab pos="360000" algn="l"/>
              </a:tabLst>
            </a:pPr>
            <a:r>
              <a:rPr lang="uk-UA" sz="2000" b="0" strike="noStrike" spc="-1">
                <a:latin typeface="Times New Roman"/>
              </a:rPr>
              <a:t>- суттєві емоційні втрати та стреси, щ негативно впливають на працездатність;</a:t>
            </a:r>
          </a:p>
          <a:p>
            <a:pPr algn="just">
              <a:lnSpc>
                <a:spcPct val="100000"/>
              </a:lnSpc>
              <a:tabLst>
                <a:tab pos="360000" algn="l"/>
              </a:tabLst>
            </a:pPr>
            <a:r>
              <a:rPr lang="uk-UA" sz="2000" b="0" strike="noStrike" spc="-1">
                <a:latin typeface="Times New Roman"/>
              </a:rPr>
              <a:t>- важкий процес відновлення ділових відносин після конфлікту тощо.</a:t>
            </a:r>
          </a:p>
          <a:p>
            <a:pPr algn="just">
              <a:lnSpc>
                <a:spcPct val="100000"/>
              </a:lnSpc>
              <a:tabLst>
                <a:tab pos="360000" algn="l"/>
              </a:tabLst>
            </a:pPr>
            <a:endParaRPr lang="uk-UA" sz="2000" b="0" strike="noStrike" spc="-1">
              <a:latin typeface="Times New Roman"/>
            </a:endParaRPr>
          </a:p>
          <a:p>
            <a:pPr algn="just">
              <a:lnSpc>
                <a:spcPct val="100000"/>
              </a:lnSpc>
              <a:tabLst>
                <a:tab pos="270360" algn="l"/>
                <a:tab pos="360000" algn="l"/>
              </a:tabLst>
            </a:pPr>
            <a:r>
              <a:rPr lang="uk-UA" sz="2000" b="1" strike="noStrike" spc="-1">
                <a:latin typeface="Times New Roman"/>
              </a:rPr>
              <a:t>Негативні функції конфліктів:</a:t>
            </a:r>
            <a:endParaRPr lang="uk-UA" sz="2000" b="0" strike="noStrike" spc="-1">
              <a:latin typeface="Times New Roman"/>
            </a:endParaRPr>
          </a:p>
          <a:p>
            <a:pPr algn="just">
              <a:lnSpc>
                <a:spcPct val="100000"/>
              </a:lnSpc>
              <a:tabLst>
                <a:tab pos="270360" algn="l"/>
                <a:tab pos="360000" algn="l"/>
              </a:tabLst>
            </a:pPr>
            <a:r>
              <a:rPr lang="uk-UA" sz="2000" b="0" strike="noStrike" spc="-1">
                <a:latin typeface="Times New Roman"/>
              </a:rPr>
              <a:t>- становлення стереотипів та руйнівних форм самореалізації особистості шляхом маніпулятивного самоствердження та досягнення бажаного;</a:t>
            </a:r>
          </a:p>
          <a:p>
            <a:pPr algn="just">
              <a:lnSpc>
                <a:spcPct val="100000"/>
              </a:lnSpc>
              <a:tabLst>
                <a:tab pos="270360" algn="l"/>
                <a:tab pos="360000" algn="l"/>
              </a:tabLst>
            </a:pPr>
            <a:r>
              <a:rPr lang="uk-UA" sz="2000" b="0" strike="noStrike" spc="-1">
                <a:latin typeface="Times New Roman"/>
              </a:rPr>
              <a:t>- погіршення психологічного клімату в колективах та руйнування міжособистісних відносин;</a:t>
            </a:r>
          </a:p>
          <a:p>
            <a:pPr algn="just">
              <a:lnSpc>
                <a:spcPct val="100000"/>
              </a:lnSpc>
              <a:tabLst>
                <a:tab pos="270360" algn="l"/>
                <a:tab pos="360000" algn="l"/>
              </a:tabLst>
            </a:pPr>
            <a:r>
              <a:rPr lang="uk-UA" sz="2000" b="0" strike="noStrike" spc="-1">
                <a:latin typeface="Times New Roman"/>
              </a:rPr>
              <a:t>- зменшення привабливості праці і, як наслідок, скорочення її продуктивності;</a:t>
            </a:r>
          </a:p>
          <a:p>
            <a:pPr algn="just">
              <a:lnSpc>
                <a:spcPct val="100000"/>
              </a:lnSpc>
              <a:tabLst>
                <a:tab pos="270360" algn="l"/>
                <a:tab pos="360000" algn="l"/>
              </a:tabLst>
            </a:pPr>
            <a:r>
              <a:rPr lang="uk-UA" sz="2000" b="0" strike="noStrike" spc="-1">
                <a:latin typeface="Times New Roman"/>
              </a:rPr>
              <a:t>- неадекватність, насамперед у сприйнятті проблеми та учасників конфлікту;</a:t>
            </a:r>
          </a:p>
          <a:p>
            <a:pPr algn="just">
              <a:lnSpc>
                <a:spcPct val="100000"/>
              </a:lnSpc>
              <a:tabLst>
                <a:tab pos="270360" algn="l"/>
                <a:tab pos="360000" algn="l"/>
              </a:tabLst>
            </a:pPr>
            <a:r>
              <a:rPr lang="uk-UA" sz="2000" b="0" strike="noStrike" spc="-1">
                <a:latin typeface="Times New Roman"/>
              </a:rPr>
              <a:t>- виникнення неадекватного психологічного захисту;</a:t>
            </a:r>
          </a:p>
          <a:p>
            <a:pPr algn="just">
              <a:lnSpc>
                <a:spcPct val="100000"/>
              </a:lnSpc>
              <a:tabLst>
                <a:tab pos="270360" algn="l"/>
                <a:tab pos="360000" algn="l"/>
              </a:tabLst>
            </a:pPr>
            <a:r>
              <a:rPr lang="uk-UA" sz="2000" b="0" strike="noStrike" spc="-1">
                <a:latin typeface="Times New Roman"/>
              </a:rPr>
              <a:t>- скорочення співробітництва та зменшення можливості партнерства між сторонами в ході конфлікту та після його завершення;</a:t>
            </a:r>
          </a:p>
          <a:p>
            <a:pPr algn="just">
              <a:lnSpc>
                <a:spcPct val="100000"/>
              </a:lnSpc>
              <a:tabLst>
                <a:tab pos="270360" algn="l"/>
                <a:tab pos="360000" algn="l"/>
              </a:tabLst>
            </a:pPr>
            <a:r>
              <a:rPr lang="uk-UA" sz="2000" b="0" strike="noStrike" spc="-1">
                <a:latin typeface="Times New Roman"/>
              </a:rPr>
              <a:t>- нарощування конфронтації, що втягує людей у боротьбу та змішує їх прагнути більше до перемоги, ніж до вирішення проблем та пошуку альтернатив.</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4321440" y="180000"/>
            <a:ext cx="7558560" cy="717840"/>
          </a:xfrm>
          <a:prstGeom prst="rect">
            <a:avLst/>
          </a:prstGeom>
          <a:noFill/>
          <a:ln w="0">
            <a:noFill/>
          </a:ln>
        </p:spPr>
        <p:txBody>
          <a:bodyPr lIns="90000" tIns="45000" rIns="90000" bIns="45000" anchor="ctr">
            <a:noAutofit/>
          </a:bodyPr>
          <a:lstStyle/>
          <a:p>
            <a:pPr algn="ctr">
              <a:lnSpc>
                <a:spcPct val="90000"/>
              </a:lnSpc>
            </a:pPr>
            <a:r>
              <a:rPr lang="uk-UA" sz="3600" b="0" strike="noStrike" cap="all" spc="-1">
                <a:solidFill>
                  <a:srgbClr val="000000"/>
                </a:solidFill>
                <a:latin typeface="Bookman Old Style"/>
                <a:ea typeface="Calibri"/>
              </a:rPr>
              <a:t>Стадії розвитку конфліктів</a:t>
            </a:r>
            <a:endParaRPr lang="uk-UA" sz="3600" b="0" strike="noStrike" spc="-1">
              <a:latin typeface="Arial"/>
            </a:endParaRPr>
          </a:p>
        </p:txBody>
      </p:sp>
      <p:sp>
        <p:nvSpPr>
          <p:cNvPr id="102" name="PlaceHolder 2"/>
          <p:cNvSpPr>
            <a:spLocks noGrp="1"/>
          </p:cNvSpPr>
          <p:nvPr>
            <p:ph/>
          </p:nvPr>
        </p:nvSpPr>
        <p:spPr>
          <a:xfrm>
            <a:off x="180000" y="897840"/>
            <a:ext cx="11700000" cy="5762160"/>
          </a:xfrm>
          <a:prstGeom prst="rect">
            <a:avLst/>
          </a:prstGeom>
          <a:noFill/>
          <a:ln w="0">
            <a:noFill/>
          </a:ln>
        </p:spPr>
        <p:txBody>
          <a:bodyPr lIns="90000" tIns="45000" rIns="90000" bIns="45000" anchor="t">
            <a:normAutofit fontScale="84000"/>
          </a:bodyPr>
          <a:lstStyle/>
          <a:p>
            <a:pPr algn="just">
              <a:lnSpc>
                <a:spcPct val="100000"/>
              </a:lnSpc>
            </a:pPr>
            <a:r>
              <a:rPr lang="uk-UA" sz="1600" b="1" strike="noStrike" spc="-1">
                <a:solidFill>
                  <a:srgbClr val="000000"/>
                </a:solidFill>
                <a:latin typeface="Times New Roman"/>
              </a:rPr>
              <a:t>Конфлікт</a:t>
            </a:r>
            <a:r>
              <a:rPr lang="uk-UA" sz="1600" b="0" strike="noStrike" spc="-1">
                <a:solidFill>
                  <a:srgbClr val="000000"/>
                </a:solidFill>
                <a:latin typeface="Times New Roman"/>
              </a:rPr>
              <a:t> — це зіткнення протилежних, несумісних інтересів і поглядів, відсутність згоди між двома або більше сторонами, наявність суперечностей та протиріч; ситуація, у якій кожна зі сторін намагається зайняти позицію, несумісну з позицією іншої сторони. </a:t>
            </a:r>
            <a:endParaRPr lang="ru-RU" sz="1600" b="0" strike="noStrike" spc="-1">
              <a:latin typeface="Times New Roman"/>
            </a:endParaRPr>
          </a:p>
          <a:p>
            <a:pPr algn="just">
              <a:lnSpc>
                <a:spcPct val="100000"/>
              </a:lnSpc>
            </a:pPr>
            <a:r>
              <a:rPr lang="uk-UA" sz="2000" b="0" strike="noStrike" spc="-1">
                <a:solidFill>
                  <a:srgbClr val="000000"/>
                </a:solidFill>
                <a:latin typeface="Bookman Old Style"/>
              </a:rPr>
              <a:t>У динаміці конфлікту виділяють такі стадії:</a:t>
            </a:r>
            <a:endParaRPr lang="ru-RU" sz="2000" b="1" strike="noStrike" spc="-1">
              <a:latin typeface="Times New Roman"/>
            </a:endParaRPr>
          </a:p>
          <a:p>
            <a:pPr algn="just">
              <a:lnSpc>
                <a:spcPct val="100000"/>
              </a:lnSpc>
            </a:pPr>
            <a:r>
              <a:rPr lang="uk-UA" sz="1600" b="0" strike="noStrike" spc="-1">
                <a:solidFill>
                  <a:srgbClr val="000000"/>
                </a:solidFill>
                <a:latin typeface="Times New Roman"/>
              </a:rPr>
              <a:t>— виникнення передконфліктної ситуації;</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усвідомлення передконфліктної ситуації;</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конфліктна поведінка (взаємодія);</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вирішення конфлікту;</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 післяконфліктна стадія.</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1. </a:t>
            </a:r>
            <a:r>
              <a:rPr lang="uk-UA" sz="1600" b="1" strike="noStrike" spc="-1">
                <a:solidFill>
                  <a:srgbClr val="000000"/>
                </a:solidFill>
                <a:latin typeface="Times New Roman"/>
              </a:rPr>
              <a:t>Передконфліктна ситуація</a:t>
            </a:r>
            <a:r>
              <a:rPr lang="uk-UA" sz="1600" b="0" strike="noStrike" spc="-1">
                <a:solidFill>
                  <a:srgbClr val="000000"/>
                </a:solidFill>
                <a:latin typeface="Times New Roman"/>
              </a:rPr>
              <a:t> фіксує виникнення реального несумісництва інтересів, потреб і цілей сторін. Дана стадія — це потенційний конфлікт, оскільки вона не усвідомлена і конфліктні дії відсутні. На цій стадії зароджується напруженість у взаєминах, емоційні переживання характеризуються підвищеною тривожністю.</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2. </a:t>
            </a:r>
            <a:r>
              <a:rPr lang="uk-UA" sz="1600" b="1" strike="noStrike" spc="-1">
                <a:solidFill>
                  <a:srgbClr val="000000"/>
                </a:solidFill>
                <a:latin typeface="Times New Roman"/>
              </a:rPr>
              <a:t>Усвідомлення передконфліктної ситуації</a:t>
            </a:r>
            <a:r>
              <a:rPr lang="uk-UA" sz="1600" b="0" strike="noStrike" spc="-1">
                <a:solidFill>
                  <a:srgbClr val="000000"/>
                </a:solidFill>
                <a:latin typeface="Times New Roman"/>
              </a:rPr>
              <a:t> пов’язане зі сприйняттям реальності як конфліктної, а також із розумінням необхідності прийняття рішень і виконання дій. Часто конфліктність ситуації сприймається як наявність загрози по відношенню до однієї зі сторін взаємодії або до суспільно важливих інтересів і цілей. На цій стадії в поведінці людини більшою мірою проявляється агресивність, ворожість, дратівливість, часом — неврівноваженість.</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3. </a:t>
            </a:r>
            <a:r>
              <a:rPr lang="uk-UA" sz="1600" b="1" strike="noStrike" spc="-1">
                <a:solidFill>
                  <a:srgbClr val="000000"/>
                </a:solidFill>
                <a:latin typeface="Times New Roman"/>
              </a:rPr>
              <a:t>Конфліктна взаємодія</a:t>
            </a:r>
            <a:r>
              <a:rPr lang="uk-UA" sz="1600" b="0" strike="noStrike" spc="-1">
                <a:solidFill>
                  <a:srgbClr val="000000"/>
                </a:solidFill>
                <a:latin typeface="Times New Roman"/>
              </a:rPr>
              <a:t> — гостра і емоційно напружена стадія конфлікту. Стрижнем конфліктної поведінки є блокування досягнення мети іншою стороною. Якщо в якості форми міжособистісної взаємодії обрано протиборство, то в поведінці сторін можуть спостерігатися явні погрози, суперечки, моральні образи і фізичне насилля, часом люди стають некерованими.</a:t>
            </a:r>
            <a:endParaRPr lang="ru-RU" sz="1600" b="0" strike="noStrike" spc="-1">
              <a:latin typeface="Times New Roman"/>
            </a:endParaRPr>
          </a:p>
          <a:p>
            <a:pPr algn="just">
              <a:lnSpc>
                <a:spcPct val="100000"/>
              </a:lnSpc>
            </a:pPr>
            <a:r>
              <a:rPr lang="uk-UA" sz="1600" b="0" strike="noStrike" spc="-1">
                <a:solidFill>
                  <a:srgbClr val="000000"/>
                </a:solidFill>
                <a:latin typeface="Times New Roman"/>
              </a:rPr>
              <a:t>4. </a:t>
            </a:r>
            <a:r>
              <a:rPr lang="uk-UA" sz="1600" b="1" strike="noStrike" spc="-1">
                <a:solidFill>
                  <a:srgbClr val="000000"/>
                </a:solidFill>
                <a:latin typeface="Times New Roman"/>
              </a:rPr>
              <a:t>Вирішення конфлікту</a:t>
            </a:r>
            <a:r>
              <a:rPr lang="uk-UA" sz="1600" b="0" strike="noStrike" spc="-1">
                <a:solidFill>
                  <a:srgbClr val="000000"/>
                </a:solidFill>
                <a:latin typeface="Times New Roman"/>
              </a:rPr>
              <a:t> повинне починатися, минаючи конфліктну взаємодію. Досить часто одна зі сторін або обидві сторони помічають елементи конфліктності на перших двох стадіях і роблять все можливе для усунення об’єктивних причин конфліктної ситуації, використовуючи при цьому такі форми коректного вирішення конфлікту, як переговори, колективне обговорення протиріч, звернення до третьої сторони тощо.</a:t>
            </a:r>
            <a:endParaRPr lang="ru-RU" sz="1600" b="0" strike="noStrike" spc="-1">
              <a:latin typeface="Times New Roman"/>
            </a:endParaRPr>
          </a:p>
          <a:p>
            <a:pPr algn="just">
              <a:lnSpc>
                <a:spcPct val="100000"/>
              </a:lnSpc>
            </a:pPr>
            <a:r>
              <a:rPr lang="uk-UA" sz="2000" b="0" strike="noStrike" spc="-1">
                <a:solidFill>
                  <a:srgbClr val="000000"/>
                </a:solidFill>
                <a:latin typeface="Bookman Old Style"/>
              </a:rPr>
              <a:t>У випадку, якщо конфліктна протидія відбулась у формі фізичного чи морального насильства, при вирішення конфлікту можуть бути використані такі форми, як роз’єднання ворогуючих сторін, припинення конфлікту шляхом накладення санкцій тощо.</a:t>
            </a:r>
            <a:endParaRPr lang="ru-RU" sz="2000" b="0" strike="noStrike" spc="-1">
              <a:latin typeface="Times New Roman"/>
            </a:endParaRPr>
          </a:p>
          <a:p>
            <a:pPr algn="just">
              <a:lnSpc>
                <a:spcPct val="100000"/>
              </a:lnSpc>
            </a:pPr>
            <a:r>
              <a:rPr lang="uk-UA" sz="1600" b="0" strike="noStrike" spc="-1">
                <a:solidFill>
                  <a:srgbClr val="000000"/>
                </a:solidFill>
                <a:latin typeface="Times New Roman"/>
              </a:rPr>
              <a:t>5. </a:t>
            </a:r>
            <a:r>
              <a:rPr lang="uk-UA" sz="1600" b="1" strike="noStrike" spc="-1">
                <a:solidFill>
                  <a:srgbClr val="000000"/>
                </a:solidFill>
                <a:latin typeface="Times New Roman"/>
              </a:rPr>
              <a:t>Післяконфліктна ситуація</a:t>
            </a:r>
            <a:r>
              <a:rPr lang="uk-UA" sz="1600" b="0" strike="noStrike" spc="-1">
                <a:solidFill>
                  <a:srgbClr val="000000"/>
                </a:solidFill>
                <a:latin typeface="Times New Roman"/>
              </a:rPr>
              <a:t> характеризується глибоким переживанням сторін. На цій стадії стається розрядка напруги, часто в сторін конфлікту виникає почуття провини, жалю і каяття, відбувається корекція самооцінок сторін, їх домагань і відносин. Саме на цій стадії можна (інколи навіть треба) проводити об’єктивний і конструктивний розбір того, що сталося, з визначенням перспективи подальшого розвитку взаємин.</a:t>
            </a:r>
            <a:endParaRPr lang="ru-RU" sz="1600" b="0" strike="noStrike" spc="-1">
              <a:latin typeface="Times New Roman"/>
            </a:endParaRPr>
          </a:p>
          <a:p>
            <a:pPr marL="72000" indent="360000" algn="just">
              <a:lnSpc>
                <a:spcPct val="120000"/>
              </a:lnSpc>
              <a:spcBef>
                <a:spcPts val="201"/>
              </a:spcBef>
              <a:tabLst>
                <a:tab pos="0" algn="l"/>
              </a:tabLst>
            </a:pPr>
            <a:endParaRPr lang="pl-PL" sz="1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Box 102"/>
          <p:cNvSpPr txBox="1"/>
          <p:nvPr/>
        </p:nvSpPr>
        <p:spPr>
          <a:xfrm>
            <a:off x="4680000" y="180000"/>
            <a:ext cx="7380000" cy="6120000"/>
          </a:xfrm>
          <a:prstGeom prst="rect">
            <a:avLst/>
          </a:prstGeom>
          <a:noFill/>
          <a:ln w="0">
            <a:noFill/>
          </a:ln>
        </p:spPr>
        <p:txBody>
          <a:bodyPr lIns="90000" tIns="45000" rIns="90000" bIns="45000" anchor="t">
            <a:noAutofit/>
          </a:bodyPr>
          <a:lstStyle/>
          <a:p>
            <a:pPr algn="just"/>
            <a:r>
              <a:rPr lang="pl-PL" sz="1600" b="0" strike="noStrike" spc="-1">
                <a:latin typeface="Times New Roman"/>
              </a:rPr>
              <a:t> </a:t>
            </a:r>
            <a:r>
              <a:rPr lang="pl-PL" sz="2200" b="0" strike="noStrike" spc="-1">
                <a:latin typeface="Times New Roman"/>
              </a:rPr>
              <a:t>Ці стилі визнані більшістю спеціалістів, які працюють над проблемою конфліктів, хоча іноді описуються ними за допомогою різних термінів. Щодо компромісу, то деякі конфліктологи схиляються до того, щоб розглядати його як один із варіантів співробітництва.</a:t>
            </a:r>
            <a:endParaRPr lang="pl-PL" sz="2200" b="0" strike="noStrike" spc="-1">
              <a:latin typeface="Arial"/>
            </a:endParaRPr>
          </a:p>
          <a:p>
            <a:pPr algn="just"/>
            <a:r>
              <a:rPr lang="pl-PL" sz="2200" b="0" strike="noStrike" spc="-1">
                <a:latin typeface="Times New Roman"/>
              </a:rPr>
              <a:t>К. Томас виділив наступні п’ять способів врегулювання конфліктів:</a:t>
            </a:r>
            <a:endParaRPr lang="pl-PL" sz="2200" b="0" strike="noStrike" spc="-1">
              <a:latin typeface="Arial"/>
            </a:endParaRPr>
          </a:p>
          <a:p>
            <a:pPr algn="just"/>
            <a:r>
              <a:rPr lang="pl-PL" sz="2200" b="1" strike="noStrike" spc="-1">
                <a:latin typeface="Times New Roman"/>
              </a:rPr>
              <a:t>Суперництво (конкуренція)</a:t>
            </a:r>
            <a:r>
              <a:rPr lang="pl-PL" sz="2200" b="0" strike="noStrike" spc="-1">
                <a:latin typeface="Times New Roman"/>
              </a:rPr>
              <a:t>, як прагнення домогтися задоволення своїх інтересів на шкоду іншому.</a:t>
            </a:r>
            <a:endParaRPr lang="pl-PL" sz="2200" b="0" strike="noStrike" spc="-1">
              <a:latin typeface="Arial"/>
            </a:endParaRPr>
          </a:p>
          <a:p>
            <a:pPr algn="just"/>
            <a:r>
              <a:rPr lang="pl-PL" sz="2200" b="1" strike="noStrike" spc="-1">
                <a:latin typeface="Times New Roman"/>
              </a:rPr>
              <a:t>Пристосування,</a:t>
            </a:r>
            <a:r>
              <a:rPr lang="pl-PL" sz="2200" b="0" strike="noStrike" spc="-1">
                <a:latin typeface="Times New Roman"/>
              </a:rPr>
              <a:t> що означає в протилежність суперництву принесення в жертву власних інтересів заради інших.</a:t>
            </a:r>
            <a:endParaRPr lang="pl-PL" sz="2200" b="0" strike="noStrike" spc="-1">
              <a:latin typeface="Arial"/>
            </a:endParaRPr>
          </a:p>
          <a:p>
            <a:pPr algn="just"/>
            <a:r>
              <a:rPr lang="pl-PL" sz="2200" b="1" strike="noStrike" spc="-1">
                <a:latin typeface="Times New Roman"/>
              </a:rPr>
              <a:t>Компроміс (</a:t>
            </a:r>
            <a:r>
              <a:rPr lang="pl-PL" sz="2200" b="0" strike="noStrike" spc="-1">
                <a:latin typeface="Times New Roman"/>
              </a:rPr>
              <a:t>нейтральний варіант).</a:t>
            </a:r>
            <a:endParaRPr lang="pl-PL" sz="2200" b="0" strike="noStrike" spc="-1">
              <a:latin typeface="Arial"/>
            </a:endParaRPr>
          </a:p>
          <a:p>
            <a:pPr algn="just"/>
            <a:r>
              <a:rPr lang="pl-PL" sz="2200" b="1" strike="noStrike" spc="-1">
                <a:latin typeface="Times New Roman"/>
              </a:rPr>
              <a:t>Уникнення</a:t>
            </a:r>
            <a:r>
              <a:rPr lang="pl-PL" sz="2200" b="0" strike="noStrike" spc="-1">
                <a:latin typeface="Times New Roman"/>
              </a:rPr>
              <a:t>, для якого характерна, як відсутність прагнення до кооперації, так і відсутність тенденції до досягнення власних цілей.</a:t>
            </a:r>
            <a:endParaRPr lang="pl-PL" sz="2200" b="0" strike="noStrike" spc="-1">
              <a:latin typeface="Arial"/>
            </a:endParaRPr>
          </a:p>
          <a:p>
            <a:pPr algn="just"/>
            <a:r>
              <a:rPr lang="pl-PL" sz="2200" b="1" strike="noStrike" spc="-1">
                <a:latin typeface="Times New Roman"/>
              </a:rPr>
              <a:t>Співпраця,</a:t>
            </a:r>
            <a:r>
              <a:rPr lang="pl-PL" sz="2200" b="0" strike="noStrike" spc="-1">
                <a:latin typeface="Times New Roman"/>
              </a:rPr>
              <a:t> коли учасники ситуації приходять до консенсусу, повністю задовольняє інтереси обох сторін.</a:t>
            </a:r>
            <a:endParaRPr lang="pl-PL" sz="2200" b="0" strike="noStrike" spc="-1">
              <a:latin typeface="Arial"/>
            </a:endParaRPr>
          </a:p>
        </p:txBody>
      </p:sp>
      <p:pic>
        <p:nvPicPr>
          <p:cNvPr id="104" name="Рисунок 103"/>
          <p:cNvPicPr/>
          <p:nvPr/>
        </p:nvPicPr>
        <p:blipFill>
          <a:blip r:embed="rId2"/>
          <a:stretch/>
        </p:blipFill>
        <p:spPr>
          <a:xfrm>
            <a:off x="252360" y="1620000"/>
            <a:ext cx="4247640" cy="2847600"/>
          </a:xfrm>
          <a:prstGeom prst="rect">
            <a:avLst/>
          </a:prstGeom>
          <a:ln w="0">
            <a:noFill/>
          </a:ln>
        </p:spPr>
      </p:pic>
      <p:sp>
        <p:nvSpPr>
          <p:cNvPr id="105" name="TextBox 104"/>
          <p:cNvSpPr txBox="1"/>
          <p:nvPr/>
        </p:nvSpPr>
        <p:spPr>
          <a:xfrm>
            <a:off x="180000" y="360000"/>
            <a:ext cx="4320000" cy="821880"/>
          </a:xfrm>
          <a:prstGeom prst="rect">
            <a:avLst/>
          </a:prstGeom>
          <a:noFill/>
          <a:ln w="0">
            <a:noFill/>
          </a:ln>
        </p:spPr>
        <p:txBody>
          <a:bodyPr lIns="90000" tIns="45000" rIns="90000" bIns="45000" anchor="t">
            <a:noAutofit/>
          </a:bodyPr>
          <a:lstStyle/>
          <a:p>
            <a:pPr algn="ctr">
              <a:lnSpc>
                <a:spcPct val="100000"/>
              </a:lnSpc>
            </a:pPr>
            <a:r>
              <a:rPr lang="pl-PL" sz="2600" b="1" strike="noStrike" spc="-1">
                <a:latin typeface="Times New Roman"/>
              </a:rPr>
              <a:t>Стилі поведінки у конфлікті</a:t>
            </a:r>
            <a:endParaRPr lang="pl-PL" sz="2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Прямоугольник 81"/>
          <p:cNvSpPr/>
          <p:nvPr/>
        </p:nvSpPr>
        <p:spPr>
          <a:xfrm>
            <a:off x="0" y="540000"/>
            <a:ext cx="12059640" cy="6379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pPr>
            <a:r>
              <a:rPr lang="uk-UA" sz="1400" b="0" strike="noStrike" spc="-1">
                <a:solidFill>
                  <a:srgbClr val="000000"/>
                </a:solidFill>
                <a:latin typeface="Times New Roman"/>
                <a:ea typeface="Calibri"/>
              </a:rPr>
              <a:t>Л.Г. Кайдалова, Л.В. Пляка, Н.В. Альохіна, В.С. Шаповалова пропонують наступне визначення конфлікту: «це суперечність, що виникає між людьми внаслідок вирішення тих чи інших питань соціального або особистого життя». </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Кожен конфлікт завжди пов’язаний з негативними емоціями, під час конфлікту людина відчуває дискомфорт, напругу, які можуть призвести до стресових станів, завдаючи тим самим шкоди здоров’ю. </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С.М. Ємельянов використовує наступне визначення конфлікту: «конфлікт – це стосунки між суб’єктами соціальної взаємодії, які характеризуються протиборством за наявності протилежних мотивів (потреб, інтересів, цілей, ідеалів, переконань) чи суджень (думок, поглядів, оцінок тощо)».</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О.А. Урбанович пропонує розглядати конфлікт як зіткнення протилежних інтересів (цілей, позицій, інтересів, думок тощо) на ґрунті суперництва; це </a:t>
            </a:r>
            <a:endParaRPr lang="pl-PL" sz="1400" b="0" strike="noStrike" spc="-1">
              <a:latin typeface="Arial"/>
            </a:endParaRPr>
          </a:p>
          <a:p>
            <a:pPr>
              <a:lnSpc>
                <a:spcPct val="100000"/>
              </a:lnSpc>
            </a:pPr>
            <a:r>
              <a:rPr lang="uk-UA" sz="1400" b="0" strike="noStrike" spc="-1">
                <a:solidFill>
                  <a:srgbClr val="000000"/>
                </a:solidFill>
                <a:latin typeface="Times New Roman"/>
                <a:ea typeface="Calibri"/>
              </a:rPr>
              <a:t>відсутність взаєморозуміння з різних питань, повязане із гострими емоційними переживаннями.</a:t>
            </a:r>
            <a:endParaRPr lang="pl-PL" sz="1400" b="0" strike="noStrike" spc="-1">
              <a:latin typeface="Arial"/>
            </a:endParaRPr>
          </a:p>
          <a:p>
            <a:pPr>
              <a:lnSpc>
                <a:spcPct val="100000"/>
              </a:lnSpc>
            </a:pPr>
            <a:endParaRPr lang="pl-PL" sz="1400" b="0" strike="noStrike" spc="-1">
              <a:latin typeface="Arial"/>
            </a:endParaRPr>
          </a:p>
          <a:p>
            <a:pPr>
              <a:lnSpc>
                <a:spcPct val="100000"/>
              </a:lnSpc>
            </a:pPr>
            <a:r>
              <a:rPr lang="uk-UA" sz="1400" b="0" strike="noStrike" spc="-1">
                <a:solidFill>
                  <a:srgbClr val="000000"/>
                </a:solidFill>
                <a:latin typeface="Times New Roman"/>
                <a:ea typeface="Times New Roman;BoldItalic"/>
              </a:rPr>
              <a:t>М.Д. Прищак, О.Й. Лесько визначають конфлікт як</a:t>
            </a:r>
            <a:r>
              <a:rPr lang="uk-UA" sz="1400" b="0" strike="noStrike" spc="-1">
                <a:solidFill>
                  <a:srgbClr val="000000"/>
                </a:solidFill>
                <a:latin typeface="Times New Roman"/>
                <a:ea typeface="Calibri"/>
              </a:rPr>
              <a:t> стан, процес суперечностей, які переросли у зіткнення, протиборства різноспрямованих, несумісних одна з одною тенденцій суб’єктів взаємодії у свідомості окремого індивіда, у міжособистісних взаємодіях, у системі «індивід–група», взаємодіях груп і який пов’язаний з гострими негативними емоційними переживаннями (напруга, тривога, невпевненість, переживання, стрес). Цими тенденціями можуть бути розбіжності у мотивах, поглядах, незгоди і сподівання різних думок, потреб, бажань, стилів життя та поведінки, надій, інтересів, особистісних особливостей.</a:t>
            </a:r>
            <a:endParaRPr lang="pl-PL" sz="1400" b="0" strike="noStrike" spc="-1">
              <a:latin typeface="Arial"/>
            </a:endParaRPr>
          </a:p>
          <a:p>
            <a:pPr>
              <a:lnSpc>
                <a:spcPct val="100000"/>
              </a:lnSpc>
            </a:pPr>
            <a:endParaRPr lang="pl-PL" sz="1400" b="0" strike="noStrike" spc="-1">
              <a:latin typeface="Arial"/>
            </a:endParaRPr>
          </a:p>
          <a:p>
            <a:pPr algn="just">
              <a:lnSpc>
                <a:spcPct val="100000"/>
              </a:lnSpc>
            </a:pPr>
            <a:r>
              <a:rPr lang="uk-UA" sz="1400" b="0" strike="noStrike" spc="-1">
                <a:solidFill>
                  <a:srgbClr val="000000"/>
                </a:solidFill>
                <a:latin typeface="Times New Roman"/>
                <a:ea typeface="Calibri"/>
              </a:rPr>
              <a:t>На думку Н.Є. Водопьянової конфлікт – це зіткнення протилежних інтересів, поглядів або думок. Це найбільш гострий спосіб усунення протиріч в інтересах, цілях, поглядах, що виникають в процесі соціальної взаємодії, що полягає в протидії учасників цієї взаємодії і звичайно супроводжується негативними емоціями</a:t>
            </a:r>
            <a:r>
              <a:rPr lang="uk-UA" sz="1400" b="0" strike="noStrike" spc="-1">
                <a:solidFill>
                  <a:srgbClr val="000000"/>
                </a:solidFill>
                <a:latin typeface="Times New Roman"/>
                <a:ea typeface="Calibri-Italic"/>
              </a:rPr>
              <a:t>. </a:t>
            </a:r>
            <a:endParaRPr lang="pl-PL" sz="1400" b="0" strike="noStrike" spc="-1">
              <a:latin typeface="Arial"/>
            </a:endParaRPr>
          </a:p>
          <a:p>
            <a:pPr algn="just">
              <a:lnSpc>
                <a:spcPct val="100000"/>
              </a:lnSpc>
            </a:pP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400" b="0" strike="noStrike" spc="-1">
                <a:solidFill>
                  <a:srgbClr val="000000"/>
                </a:solidFill>
                <a:latin typeface="Times New Roman"/>
                <a:ea typeface="Calibri"/>
              </a:rPr>
              <a:t>Девід Дж. Майерс вважає, що конфліктом можна вважати сприйняту несумісність дій або цілей. В.П. Шейнов дає наступне визначення: «конфлікт – це зіткнення, протиборство сторін, при якому хоча б одна сторона сприймає дії іншої як загрозу її інтересам».</a:t>
            </a: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400" b="0" strike="noStrike" spc="-1">
                <a:solidFill>
                  <a:srgbClr val="000000"/>
                </a:solidFill>
                <a:latin typeface="Times New Roman"/>
                <a:ea typeface="Calibri"/>
              </a:rPr>
              <a:t>Б.Й. Хасан, П.А. Сергоманов вважають, що конфлікт – це така характеристика взаємодії, при якій дії, котрі не можуть співіснувати в незмінному вигляді, взаємодетермінують та взаємозмінюють одна одну, вимагаючи при цьому спеціальної організації. Разом з тим, будь-який конфлікт являє собою актуалізоване протиріччя, тобто втілені у взаємодії цінності, установки, мотиви, що перебувають у протистоянні. Отже, для свого вирішення протиріччя неодмінно має втілитися в діях, в їх зіткненні.</a:t>
            </a: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a:p>
            <a:pPr>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1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PlaceHolder 1"/>
          <p:cNvSpPr>
            <a:spLocks noGrp="1"/>
          </p:cNvSpPr>
          <p:nvPr>
            <p:ph/>
          </p:nvPr>
        </p:nvSpPr>
        <p:spPr>
          <a:xfrm>
            <a:off x="888120" y="871560"/>
            <a:ext cx="10362960" cy="5810400"/>
          </a:xfrm>
          <a:prstGeom prst="rect">
            <a:avLst/>
          </a:prstGeom>
          <a:noFill/>
          <a:ln w="0">
            <a:noFill/>
          </a:ln>
        </p:spPr>
        <p:txBody>
          <a:bodyPr lIns="90000" tIns="45000" rIns="90000" bIns="45000" anchor="t">
            <a:normAutofit/>
          </a:bodyPr>
          <a:lstStyle/>
          <a:p>
            <a:pPr algn="just">
              <a:lnSpc>
                <a:spcPct val="100000"/>
              </a:lnSpc>
            </a:pPr>
            <a:r>
              <a:rPr lang="ru-RU" sz="3600" b="1" strike="noStrike" spc="-1">
                <a:solidFill>
                  <a:srgbClr val="000000"/>
                </a:solidFill>
                <a:latin typeface="Bookman Old Style"/>
                <a:ea typeface="Microsoft YaHei"/>
              </a:rPr>
              <a:t>Конфлікт</a:t>
            </a:r>
            <a:r>
              <a:rPr lang="ru-RU" sz="3600" b="0" strike="noStrike" spc="-1">
                <a:solidFill>
                  <a:srgbClr val="000000"/>
                </a:solidFill>
                <a:latin typeface="Bookman Old Style"/>
                <a:ea typeface="Microsoft YaHei"/>
              </a:rPr>
              <a:t> - це різні види протидій , протиборства осіб і груп з приводу неузгоджених істотно значущих для них цілей, інтересів, цінностей, установок, а також установлена практична діяльність щодо подолання цих суперечностей. </a:t>
            </a:r>
            <a:endParaRPr lang="pl-PL" sz="3600" b="0" strike="noStrike" spc="-1">
              <a:latin typeface="Arial"/>
            </a:endParaRPr>
          </a:p>
          <a:p>
            <a:pPr>
              <a:lnSpc>
                <a:spcPct val="120000"/>
              </a:lnSpc>
              <a:spcBef>
                <a:spcPts val="1001"/>
              </a:spcBef>
            </a:pPr>
            <a:endParaRPr lang="pl-PL" sz="3600" b="0" strike="noStrike" spc="-1">
              <a:latin typeface="Arial"/>
            </a:endParaRPr>
          </a:p>
          <a:p>
            <a:pPr>
              <a:lnSpc>
                <a:spcPct val="120000"/>
              </a:lnSpc>
              <a:spcBef>
                <a:spcPts val="1001"/>
              </a:spcBef>
            </a:pPr>
            <a:r>
              <a:t/>
            </a:r>
            <a:br/>
            <a:endParaRPr lang="pl-PL" sz="36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Прямоугольник 3"/>
          <p:cNvSpPr/>
          <p:nvPr/>
        </p:nvSpPr>
        <p:spPr>
          <a:xfrm>
            <a:off x="720000" y="2059200"/>
            <a:ext cx="10806840" cy="8208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tabLst>
                <a:tab pos="360000" algn="l"/>
              </a:tabLst>
            </a:pPr>
            <a:r>
              <a:rPr lang="uk-UA" sz="4800" b="1" strike="noStrike" spc="-1">
                <a:solidFill>
                  <a:srgbClr val="000000"/>
                </a:solidFill>
                <a:latin typeface="Bookman Old Style"/>
                <a:ea typeface="Times New Roman"/>
              </a:rPr>
              <a:t>Конфлікт для людини – благо чи зло? </a:t>
            </a:r>
            <a:endParaRPr lang="pl-PL"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153720" y="187920"/>
            <a:ext cx="10363680" cy="990720"/>
          </a:xfrm>
          <a:prstGeom prst="rect">
            <a:avLst/>
          </a:prstGeom>
          <a:noFill/>
          <a:ln w="0">
            <a:noFill/>
          </a:ln>
        </p:spPr>
        <p:txBody>
          <a:bodyPr lIns="90000" tIns="45000" rIns="90000" bIns="45000" anchor="ctr">
            <a:normAutofit fontScale="81000"/>
          </a:bodyPr>
          <a:lstStyle/>
          <a:p>
            <a:pPr algn="just">
              <a:lnSpc>
                <a:spcPct val="100000"/>
              </a:lnSpc>
              <a:tabLst>
                <a:tab pos="360000" algn="l"/>
              </a:tabLst>
            </a:pPr>
            <a:r>
              <a:rPr lang="uk-UA" sz="3600" b="1" strike="noStrike" cap="all" spc="-1">
                <a:solidFill>
                  <a:srgbClr val="000000"/>
                </a:solidFill>
                <a:latin typeface="Bookman Old Style"/>
                <a:ea typeface="Times New Roman"/>
              </a:rPr>
              <a:t>Ряд науковців наголошують на тому, що конфлікт є благом, тому що він:</a:t>
            </a:r>
            <a:endParaRPr lang="pl-PL" sz="3600" b="0" strike="noStrike" spc="-1">
              <a:latin typeface="Arial"/>
            </a:endParaRPr>
          </a:p>
        </p:txBody>
      </p:sp>
      <p:sp>
        <p:nvSpPr>
          <p:cNvPr id="86" name="PlaceHolder 2"/>
          <p:cNvSpPr>
            <a:spLocks noGrp="1"/>
          </p:cNvSpPr>
          <p:nvPr>
            <p:ph/>
          </p:nvPr>
        </p:nvSpPr>
        <p:spPr>
          <a:xfrm>
            <a:off x="85320" y="1440000"/>
            <a:ext cx="11895120" cy="5323680"/>
          </a:xfrm>
          <a:prstGeom prst="rect">
            <a:avLst/>
          </a:prstGeom>
          <a:noFill/>
          <a:ln w="0">
            <a:noFill/>
          </a:ln>
        </p:spPr>
        <p:txBody>
          <a:bodyPr lIns="90000" tIns="45000" rIns="90000" bIns="45000" anchor="t">
            <a:noAutofit/>
          </a:bodyPr>
          <a:lstStyle/>
          <a:p>
            <a:pPr algn="just">
              <a:lnSpc>
                <a:spcPct val="100000"/>
              </a:lnSpc>
              <a:tabLst>
                <a:tab pos="408240" algn="l"/>
              </a:tabLst>
            </a:pPr>
            <a:r>
              <a:rPr lang="uk-UA" sz="1800" b="0" strike="noStrike" cap="all" spc="-1">
                <a:solidFill>
                  <a:srgbClr val="000000"/>
                </a:solidFill>
                <a:latin typeface="Bookman Old Style"/>
              </a:rPr>
              <a:t>- допомагає виявити проблему та різні точки зору на неї, знайти різні підходи до усунення проблем;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здатен розвивати й вдосконалювати сформовані системи взаємовідносин;</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прояснює позиції та інтереси учасників конфлікту;</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може попередити більш серйозні проблеми в колективі, дозволяє уникнути великого насильства, створює можливість розв’язувати проблеми цивілізованим шляхом;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стимулює творчість та ініціативу;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сприяє підвищенню ефективності діяльності; </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дозволяє виявити під час конфлікту достоїнства та недоліки людей;</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знімає синдром покірності, стимулює активність людей;</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rPr>
              <a:t>- сприяє зміцненню соціальних груп, колективів;</a:t>
            </a:r>
            <a:endParaRPr lang="pl-PL" sz="1800" b="0" strike="noStrike" spc="-1">
              <a:latin typeface="Arial"/>
            </a:endParaRPr>
          </a:p>
          <a:p>
            <a:pPr algn="just">
              <a:lnSpc>
                <a:spcPct val="100000"/>
              </a:lnSpc>
              <a:tabLst>
                <a:tab pos="408240" algn="l"/>
              </a:tabLst>
            </a:pPr>
            <a:r>
              <a:rPr lang="uk-UA" sz="1800" b="0" strike="noStrike" cap="all" spc="-1">
                <a:solidFill>
                  <a:srgbClr val="000000"/>
                </a:solidFill>
                <a:latin typeface="Bookman Old Style"/>
                <a:ea typeface="Times New Roman"/>
              </a:rPr>
              <a:t>- іноді може згуртувати колектив проти зовнішнього тиску тощо.</a:t>
            </a:r>
            <a:r>
              <a:t/>
            </a:r>
            <a:br/>
            <a:endParaRPr lang="pl-PL" sz="1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360000" y="311040"/>
            <a:ext cx="3959640" cy="534600"/>
          </a:xfrm>
          <a:prstGeom prst="rect">
            <a:avLst/>
          </a:prstGeom>
          <a:noFill/>
          <a:ln w="0">
            <a:noFill/>
          </a:ln>
        </p:spPr>
        <p:txBody>
          <a:bodyPr lIns="90000" tIns="45000" rIns="90000" bIns="45000" anchor="ctr">
            <a:normAutofit fontScale="34000"/>
          </a:bodyPr>
          <a:lstStyle/>
          <a:p>
            <a:pPr algn="just">
              <a:lnSpc>
                <a:spcPct val="100000"/>
              </a:lnSpc>
              <a:tabLst>
                <a:tab pos="360000" algn="l"/>
              </a:tabLst>
            </a:pPr>
            <a:r>
              <a:rPr lang="uk-UA" sz="4800" b="1" strike="noStrike" cap="all" spc="-1">
                <a:solidFill>
                  <a:srgbClr val="000000"/>
                </a:solidFill>
                <a:latin typeface="Bookman Old Style"/>
                <a:ea typeface="Times New Roman"/>
              </a:rPr>
              <a:t>конфлікт є злом, тому що він:</a:t>
            </a:r>
            <a:endParaRPr lang="pl-PL" sz="4800" b="0" strike="noStrike" spc="-1">
              <a:latin typeface="Arial"/>
            </a:endParaRPr>
          </a:p>
        </p:txBody>
      </p:sp>
      <p:sp>
        <p:nvSpPr>
          <p:cNvPr id="88" name="Прямоугольник 87"/>
          <p:cNvSpPr/>
          <p:nvPr/>
        </p:nvSpPr>
        <p:spPr>
          <a:xfrm>
            <a:off x="1980000" y="1080000"/>
            <a:ext cx="9359640" cy="4859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360000" algn="l"/>
              </a:tabLst>
            </a:pPr>
            <a:r>
              <a:rPr lang="uk-UA" sz="2400" b="0" strike="noStrike" spc="-1">
                <a:latin typeface="Times New Roman"/>
              </a:rPr>
              <a:t>- відволікає увагу багатьох людей від виконання безпосередніх службових обов’язків; </a:t>
            </a:r>
            <a:endParaRPr lang="pl-PL" sz="2400" b="0" strike="noStrike" spc="-1">
              <a:latin typeface="Arial"/>
            </a:endParaRPr>
          </a:p>
          <a:p>
            <a:pPr algn="just">
              <a:lnSpc>
                <a:spcPct val="100000"/>
              </a:lnSpc>
              <a:tabLst>
                <a:tab pos="360000" algn="l"/>
              </a:tabLst>
            </a:pPr>
            <a:r>
              <a:rPr lang="uk-UA" sz="2400" b="0" strike="noStrike" spc="-1">
                <a:latin typeface="Times New Roman"/>
              </a:rPr>
              <a:t>- формує неадекватне сприйняття й нерозуміння конфліктуючими сторонами один одного; дух конфронтації, що втягує людей у боротьбу, змушує прагнути перемоги й заважає рішенню реальних проблем і подоланню розбіжностей;</a:t>
            </a:r>
            <a:endParaRPr lang="pl-PL" sz="2400" b="0" strike="noStrike" spc="-1">
              <a:latin typeface="Arial"/>
            </a:endParaRPr>
          </a:p>
          <a:p>
            <a:pPr algn="just">
              <a:lnSpc>
                <a:spcPct val="100000"/>
              </a:lnSpc>
              <a:tabLst>
                <a:tab pos="360000" algn="l"/>
              </a:tabLst>
            </a:pPr>
            <a:r>
              <a:rPr lang="uk-UA" sz="2400" b="0" strike="noStrike" spc="-1">
                <a:latin typeface="Times New Roman"/>
              </a:rPr>
              <a:t>- веде до погіршення соціально-психологічного клімату в колективі, зниження продуктивності праці, звільнення частини працівників з метою розв’язання конфлікту;</a:t>
            </a:r>
            <a:endParaRPr lang="pl-PL" sz="2400" b="0" strike="noStrike" spc="-1">
              <a:latin typeface="Arial"/>
            </a:endParaRPr>
          </a:p>
          <a:p>
            <a:pPr algn="just">
              <a:lnSpc>
                <a:spcPct val="100000"/>
              </a:lnSpc>
              <a:tabLst>
                <a:tab pos="360000" algn="l"/>
              </a:tabLst>
            </a:pPr>
            <a:r>
              <a:rPr lang="uk-UA" sz="2400" b="0" strike="noStrike" spc="-1">
                <a:latin typeface="Times New Roman"/>
              </a:rPr>
              <a:t>- підвищує нервовість людей, призводить до стресів;</a:t>
            </a:r>
            <a:endParaRPr lang="pl-PL" sz="2400" b="0" strike="noStrike" spc="-1">
              <a:latin typeface="Arial"/>
            </a:endParaRPr>
          </a:p>
          <a:p>
            <a:pPr algn="just">
              <a:lnSpc>
                <a:spcPct val="100000"/>
              </a:lnSpc>
              <a:tabLst>
                <a:tab pos="360000" algn="l"/>
              </a:tabLst>
            </a:pPr>
            <a:r>
              <a:rPr lang="uk-UA" sz="2400" b="0" strike="noStrike" spc="-1">
                <a:latin typeface="Times New Roman"/>
              </a:rPr>
              <a:t>- зменшує співробітництво між конфліктуючими сторонами як під час конфлікту, так і після нього. </a:t>
            </a:r>
            <a:endParaRPr lang="pl-PL" sz="2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Прямоугольник 88"/>
          <p:cNvSpPr/>
          <p:nvPr/>
        </p:nvSpPr>
        <p:spPr>
          <a:xfrm>
            <a:off x="720000" y="540000"/>
            <a:ext cx="10799640" cy="368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gn="just">
              <a:lnSpc>
                <a:spcPct val="100000"/>
              </a:lnSpc>
              <a:tabLst>
                <a:tab pos="360000" algn="l"/>
              </a:tabLst>
            </a:pPr>
            <a:r>
              <a:rPr lang="uk-UA" sz="3200" b="0" strike="noStrike" spc="-1">
                <a:latin typeface="Times New Roman"/>
              </a:rPr>
              <a:t>2. До структурних компонентів конфлікту належать:</a:t>
            </a:r>
            <a:endParaRPr lang="pl-PL" sz="3200" b="0" strike="noStrike" spc="-1">
              <a:latin typeface="Arial"/>
            </a:endParaRPr>
          </a:p>
          <a:p>
            <a:pPr algn="just">
              <a:lnSpc>
                <a:spcPct val="100000"/>
              </a:lnSpc>
              <a:tabLst>
                <a:tab pos="360000" algn="l"/>
              </a:tabLst>
            </a:pPr>
            <a:endParaRPr lang="pl-PL" sz="3200" b="0" strike="noStrike" spc="-1">
              <a:latin typeface="Arial"/>
            </a:endParaRPr>
          </a:p>
          <a:p>
            <a:pPr algn="just">
              <a:lnSpc>
                <a:spcPct val="100000"/>
              </a:lnSpc>
              <a:tabLst>
                <a:tab pos="360000" algn="l"/>
              </a:tabLst>
            </a:pPr>
            <a:endParaRPr lang="pl-PL" sz="3200" b="0" strike="noStrike" spc="-1">
              <a:latin typeface="Arial"/>
            </a:endParaRPr>
          </a:p>
          <a:p>
            <a:pPr algn="just">
              <a:lnSpc>
                <a:spcPct val="100000"/>
              </a:lnSpc>
              <a:tabLst>
                <a:tab pos="360000" algn="l"/>
              </a:tabLst>
            </a:pPr>
            <a:r>
              <a:rPr lang="uk-UA" sz="3200" b="0" strike="noStrike" spc="-1">
                <a:latin typeface="Times New Roman"/>
              </a:rPr>
              <a:t>- учасники або сторони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умови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предмет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дії учасників конфлікту;</a:t>
            </a:r>
            <a:endParaRPr lang="pl-PL" sz="3200" b="0" strike="noStrike" spc="-1">
              <a:latin typeface="Arial"/>
            </a:endParaRPr>
          </a:p>
          <a:p>
            <a:pPr algn="just">
              <a:lnSpc>
                <a:spcPct val="100000"/>
              </a:lnSpc>
              <a:tabLst>
                <a:tab pos="360000" algn="l"/>
              </a:tabLst>
            </a:pPr>
            <a:r>
              <a:rPr lang="uk-UA" sz="3200" b="0" strike="noStrike" spc="-1">
                <a:latin typeface="Times New Roman"/>
              </a:rPr>
              <a:t>- результат конфлікту.</a:t>
            </a:r>
            <a:endParaRPr lang="pl-PL"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PlaceHolder 1"/>
          <p:cNvSpPr>
            <a:spLocks noGrp="1"/>
          </p:cNvSpPr>
          <p:nvPr>
            <p:ph/>
          </p:nvPr>
        </p:nvSpPr>
        <p:spPr>
          <a:xfrm>
            <a:off x="180000" y="180000"/>
            <a:ext cx="11819160" cy="6659640"/>
          </a:xfrm>
          <a:prstGeom prst="rect">
            <a:avLst/>
          </a:prstGeom>
          <a:noFill/>
          <a:ln w="0">
            <a:noFill/>
          </a:ln>
        </p:spPr>
        <p:txBody>
          <a:bodyPr lIns="90000" tIns="45000" rIns="90000" bIns="45000" anchor="t">
            <a:normAutofit fontScale="27000"/>
          </a:bodyPr>
          <a:lstStyle/>
          <a:p>
            <a:pPr algn="just">
              <a:lnSpc>
                <a:spcPct val="100000"/>
              </a:lnSpc>
              <a:tabLst>
                <a:tab pos="360000" algn="l"/>
              </a:tabLst>
            </a:pPr>
            <a:r>
              <a:rPr lang="uk-UA" sz="6000" b="1" strike="noStrike" spc="-1">
                <a:solidFill>
                  <a:srgbClr val="000000"/>
                </a:solidFill>
                <a:latin typeface="Times New Roman"/>
              </a:rPr>
              <a:t>Учасники (сторони, суб’єкти) конфлікту. </a:t>
            </a:r>
            <a:endParaRPr lang="pl-PL" sz="6000" b="0" strike="noStrike" spc="-1">
              <a:latin typeface="Arial"/>
            </a:endParaRPr>
          </a:p>
          <a:p>
            <a:pPr algn="just">
              <a:lnSpc>
                <a:spcPct val="100000"/>
              </a:lnSpc>
              <a:tabLst>
                <a:tab pos="360000" algn="l"/>
              </a:tabLst>
            </a:pPr>
            <a:r>
              <a:rPr lang="uk-UA" sz="6000" b="0" strike="noStrike" spc="-1">
                <a:solidFill>
                  <a:srgbClr val="000000"/>
                </a:solidFill>
                <a:latin typeface="Times New Roman"/>
              </a:rPr>
              <a:t>Перш за все, це люди: окремі індивіди, приватні особи, юридичні особи, офіційні особи, соціальні групи, установи, організації, соціальні інститути, держави тощо. Іноді в літературі їх називають протидіючими сторонами, часом конкурентами, або суперниками. Також можна зустріти назву супротивники, що буде доречно відносно конфліктів, які протікають в досить гострій формі, а взаємодія учасників дійсно більше нагадує боротьбу ворогуючих супротивників.</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Ступінь участі у конфлікті може бути різною. Тому виділяють:</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основних учасників конфлікту; </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групи підтримки;</a:t>
            </a:r>
            <a:endParaRPr lang="pl-PL" sz="6000" b="0" strike="noStrike" spc="-1">
              <a:latin typeface="Arial"/>
            </a:endParaRPr>
          </a:p>
          <a:p>
            <a:pPr algn="just">
              <a:lnSpc>
                <a:spcPct val="100000"/>
              </a:lnSpc>
              <a:tabLst>
                <a:tab pos="360000" algn="l"/>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  інших учасників.</a:t>
            </a:r>
            <a:endParaRPr lang="pl-PL" sz="6000" b="0" strike="noStrike" spc="-1">
              <a:latin typeface="Arial"/>
            </a:endParaRPr>
          </a:p>
          <a:p>
            <a:pPr algn="just">
              <a:lnSpc>
                <a:spcPct val="100000"/>
              </a:lnSpc>
              <a:tabLst>
                <a:tab pos="36000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1" strike="noStrike" spc="-1">
                <a:solidFill>
                  <a:srgbClr val="000000"/>
                </a:solidFill>
                <a:latin typeface="Times New Roman"/>
                <a:ea typeface="Times New Roman"/>
              </a:rPr>
              <a:t>Основні суб'єкти конфлікту</a:t>
            </a:r>
            <a:r>
              <a:rPr lang="uk-UA" sz="6000" b="0" strike="noStrike" spc="-1">
                <a:solidFill>
                  <a:srgbClr val="000000"/>
                </a:solidFill>
                <a:latin typeface="Times New Roman"/>
                <a:ea typeface="Times New Roman"/>
              </a:rPr>
              <a:t> – протидіючі сторони. Не всі учасники конфлікту належать до осіб (груп), які знаходяться в безпосередньому протиборстві. Адже є ще спостерігачі, пасивні свідки й очевидці, посередники та інші. Таким чином, протидіючими сторонами можна назвати тих учасників конфлікту, які безпосередньо здійснюють активні дії (наступальні або оборонні) один проти одного. </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1" strike="noStrike" spc="-1">
                <a:solidFill>
                  <a:srgbClr val="000000"/>
                </a:solidFill>
                <a:latin typeface="Times New Roman"/>
                <a:ea typeface="Times New Roman"/>
              </a:rPr>
              <a:t>Групи підтримки</a:t>
            </a:r>
            <a:r>
              <a:rPr lang="uk-UA" sz="6000" b="0" strike="noStrike" spc="-1">
                <a:solidFill>
                  <a:srgbClr val="000000"/>
                </a:solidFill>
                <a:latin typeface="Times New Roman"/>
                <a:ea typeface="Times New Roman"/>
              </a:rPr>
              <a:t>. Практично завжди у будь-якому конфлікті за опонентами стоять сили, які можуть бути представлені окремими індивідами, групами тощо. Вони активними діями або лише своєю присутністю, мовчазною підтримкою можуть суттєво впливати на розвиток конфлікту та його результат. Навіть якщо окремі інциденти відбуваються без свідків, результат конфлікту багато в чому визначається їх існуванням </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І</a:t>
            </a:r>
            <a:r>
              <a:rPr lang="uk-UA" sz="6000" b="1" strike="noStrike" spc="-1">
                <a:solidFill>
                  <a:srgbClr val="000000"/>
                </a:solidFill>
                <a:latin typeface="Times New Roman"/>
                <a:ea typeface="Times New Roman"/>
              </a:rPr>
              <a:t>нші учасники конфлікту.</a:t>
            </a:r>
            <a:r>
              <a:rPr lang="uk-UA" sz="6000" b="0" strike="noStrike" spc="-1">
                <a:solidFill>
                  <a:srgbClr val="000000"/>
                </a:solidFill>
                <a:latin typeface="Times New Roman"/>
                <a:ea typeface="Times New Roman"/>
              </a:rPr>
              <a:t> До цієї групи відносять підбурювачів та організаторів. Це ті учасники конфлікту, які досить епізодично впливають на розвиток конфлікту.</a:t>
            </a: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60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6000" b="0" strike="noStrike" spc="-1">
                <a:solidFill>
                  <a:srgbClr val="000000"/>
                </a:solidFill>
                <a:latin typeface="Times New Roman"/>
                <a:ea typeface="Times New Roman"/>
              </a:rPr>
              <a:t>Іноді до числа учасників конфлікту відносять</a:t>
            </a:r>
            <a:r>
              <a:rPr lang="uk-UA" sz="6000" b="1" strike="noStrike" spc="-1">
                <a:solidFill>
                  <a:srgbClr val="000000"/>
                </a:solidFill>
                <a:latin typeface="Times New Roman"/>
                <a:ea typeface="Times New Roman"/>
              </a:rPr>
              <a:t> посередників та суддів.</a:t>
            </a:r>
            <a:r>
              <a:rPr lang="uk-UA" sz="6000" b="0" strike="noStrike" spc="-1">
                <a:solidFill>
                  <a:srgbClr val="000000"/>
                </a:solidFill>
                <a:latin typeface="Times New Roman"/>
                <a:ea typeface="Times New Roman"/>
              </a:rPr>
              <a:t> </a:t>
            </a:r>
            <a:endParaRPr lang="pl-PL" sz="60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8647560" y="122760"/>
            <a:ext cx="3290040" cy="654120"/>
          </a:xfrm>
          <a:prstGeom prst="rect">
            <a:avLst/>
          </a:prstGeom>
          <a:noFill/>
          <a:ln w="0">
            <a:noFill/>
          </a:ln>
        </p:spPr>
        <p:txBody>
          <a:bodyPr lIns="90000" tIns="45000" rIns="90000" bIns="45000" anchor="ctr">
            <a:normAutofit fontScale="56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5400" b="1" strike="noStrike" spc="-1">
                <a:solidFill>
                  <a:srgbClr val="000000"/>
                </a:solidFill>
                <a:latin typeface="Times New Roman"/>
                <a:ea typeface="Times New Roman"/>
              </a:rPr>
              <a:t>Умови конфлікту</a:t>
            </a:r>
            <a:endParaRPr lang="pl-PL" sz="5400" b="0" strike="noStrike" spc="-1">
              <a:latin typeface="Arial"/>
            </a:endParaRPr>
          </a:p>
        </p:txBody>
      </p:sp>
      <p:sp>
        <p:nvSpPr>
          <p:cNvPr id="92" name="PlaceHolder 2"/>
          <p:cNvSpPr>
            <a:spLocks noGrp="1"/>
          </p:cNvSpPr>
          <p:nvPr>
            <p:ph/>
          </p:nvPr>
        </p:nvSpPr>
        <p:spPr>
          <a:xfrm>
            <a:off x="255600" y="2340000"/>
            <a:ext cx="11545200" cy="3911040"/>
          </a:xfrm>
          <a:prstGeom prst="rect">
            <a:avLst/>
          </a:prstGeom>
          <a:noFill/>
          <a:ln w="0">
            <a:noFill/>
          </a:ln>
        </p:spPr>
        <p:txBody>
          <a:bodyPr lIns="90000" tIns="45000" rIns="90000" bIns="45000" anchor="t">
            <a:normAutofit fontScale="97000"/>
          </a:bodyPr>
          <a:lstStyle/>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1800" b="0" strike="noStrike" spc="-1">
                <a:solidFill>
                  <a:srgbClr val="000000"/>
                </a:solidFill>
                <a:latin typeface="Times New Roman"/>
                <a:ea typeface="Times New Roman"/>
              </a:rPr>
              <a:t> </a:t>
            </a:r>
            <a:r>
              <a:rPr lang="uk-UA" sz="3200" b="0" strike="noStrike" spc="-1">
                <a:solidFill>
                  <a:srgbClr val="000000"/>
                </a:solidFill>
                <a:latin typeface="Times New Roman"/>
                <a:ea typeface="Times New Roman"/>
              </a:rPr>
              <a:t>Під умовами явища зазвичай розуміють обставини або фактори, що визначають його характеристики і можливість його виникнення (в разі необхідних і достатніх умов). </a:t>
            </a:r>
            <a:endParaRPr lang="pl-PL" sz="3200" b="0" strike="noStrike" spc="-1">
              <a:latin typeface="Arial"/>
            </a:endParaRPr>
          </a:p>
          <a:p>
            <a:pPr algn="just">
              <a:lnSpc>
                <a:spcPct val="100000"/>
              </a:lnSpc>
              <a:tabLst>
                <a:tab pos="58176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Розрізняють: </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 умови виникнення (причини) конфлікту;</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r>
              <a:rPr lang="uk-UA" sz="3200" b="0" strike="noStrike" spc="-1">
                <a:solidFill>
                  <a:srgbClr val="000000"/>
                </a:solidFill>
                <a:latin typeface="Bookman Old Style"/>
                <a:ea typeface="Times New Roman"/>
              </a:rPr>
              <a:t>- умови перебігу конфлікту.</a:t>
            </a:r>
            <a:endParaRPr lang="pl-PL" sz="3200" b="0" strike="noStrike" spc="-1">
              <a:latin typeface="Arial"/>
            </a:endParaRPr>
          </a:p>
          <a:p>
            <a:pPr algn="just">
              <a:lnSpc>
                <a:spcPct val="100000"/>
              </a:lnSpc>
              <a:tabLst>
                <a:tab pos="360000" algn="l"/>
                <a:tab pos="1163160" algn="l"/>
                <a:tab pos="1744920" algn="l"/>
                <a:tab pos="2326680" algn="l"/>
                <a:tab pos="2908440" algn="l"/>
                <a:tab pos="3489840" algn="l"/>
                <a:tab pos="4071600" algn="l"/>
                <a:tab pos="4653360" algn="l"/>
                <a:tab pos="5235120" algn="l"/>
                <a:tab pos="5816520" algn="l"/>
                <a:tab pos="6398280" algn="l"/>
                <a:tab pos="6980040" algn="l"/>
                <a:tab pos="7561440" algn="l"/>
                <a:tab pos="8143200" algn="l"/>
                <a:tab pos="8724960" algn="l"/>
                <a:tab pos="9306720" algn="l"/>
              </a:tabLst>
            </a:pPr>
            <a:endParaRPr lang="pl-PL"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TM04033925[[fn=Капля]]</Template>
  <TotalTime>404</TotalTime>
  <Words>2180</Words>
  <Application>Microsoft Office PowerPoint</Application>
  <PresentationFormat>Широкоэкранный</PresentationFormat>
  <Paragraphs>165</Paragraphs>
  <Slides>17</Slides>
  <Notes>0</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2</vt:i4>
      </vt:variant>
      <vt:variant>
        <vt:lpstr>Заголовки слайдов</vt:lpstr>
      </vt:variant>
      <vt:variant>
        <vt:i4>17</vt:i4>
      </vt:variant>
    </vt:vector>
  </HeadingPairs>
  <TitlesOfParts>
    <vt:vector size="29" baseType="lpstr">
      <vt:lpstr>Microsoft YaHei</vt:lpstr>
      <vt:lpstr>Arial</vt:lpstr>
      <vt:lpstr>Bookman Old Style</vt:lpstr>
      <vt:lpstr>Calibri</vt:lpstr>
      <vt:lpstr>Calibri-Italic</vt:lpstr>
      <vt:lpstr>DejaVu Sans</vt:lpstr>
      <vt:lpstr>Symbol</vt:lpstr>
      <vt:lpstr>Times New Roman</vt:lpstr>
      <vt:lpstr>Times New Roman;BoldItalic</vt:lpstr>
      <vt:lpstr>Wingdings</vt:lpstr>
      <vt:lpstr>Office Theme</vt:lpstr>
      <vt:lpstr>Office Theme</vt:lpstr>
      <vt:lpstr>ТЕМА. Сутність  конфлікту</vt:lpstr>
      <vt:lpstr>Презентация PowerPoint</vt:lpstr>
      <vt:lpstr>Презентация PowerPoint</vt:lpstr>
      <vt:lpstr>Презентация PowerPoint</vt:lpstr>
      <vt:lpstr>Ряд науковців наголошують на тому, що конфлікт є благом, тому що він:</vt:lpstr>
      <vt:lpstr>конфлікт є злом, тому що він:</vt:lpstr>
      <vt:lpstr>Презентация PowerPoint</vt:lpstr>
      <vt:lpstr>Презентация PowerPoint</vt:lpstr>
      <vt:lpstr>Умови конфлікту</vt:lpstr>
      <vt:lpstr>Предмет конфлікту</vt:lpstr>
      <vt:lpstr>Презентация PowerPoint</vt:lpstr>
      <vt:lpstr>Дії учасників конфлікту – структурний елемент конфлікту, без якого його існування неможливе. Дії сторін конфлікту в сукупності утворюють конфліктну взаємодію. Оскільки дії кожної сторони в значній мірі обумовлені діями іншої, то необхідно розглядати не стільки окремі дії учасників, скільки їх взаємодію. Конфліктна взаємодія як раз і є основним змістом конфлікту.  В основу класифікації дій в конфлікті Г.В Ложкін, Н.І. Повякель заклали наступні аспекти: - характер дій (наступальний, оборонний або нейтральний); - ступінь активності в реалізації дій (активні – пасивні; ініціюючі – ті, що реалізуються у відповідь); - спрямованість дій учасників конфлікту (спрямованість на учасника, на третіх осіб, на самого себе).  Головною спонукою дій сторін в конфлікті є їх потреби. Потреби притаманні кожній людині і будь-якої соціальної спільності. Потреби виявляються через інтереси, цінності, схильності, бажання, потягу, переконання, ідеали, почуття, емоції тощо. Спонукання до вступу в конфлікт, що пов'язані із задоволенням потреб сторін і їх проявів, складають мотиви конфліктної поведінки. Справжні мотиви сторін в конфлікті в більшості випадків приховані від оточуючих, і виявити їх досить складно, оскільки заявлені позиції і цілі сторін можуть не мати нічого спільного зі справжніми: вони або не усвідомлюються, або сторона соромиться в них зізнатися. Наприклад, вельми часто причиною конфлікту є заздрість. Але зізнатися в цьому не хочеться нікому (тому що соромно), отже наводиться деяка придумана «об'єктивна причина» (погане ставлення до праці, порушення розпорядку, зневажливе ставлення до оточуючих, створення труднощів для інших тощо).</vt:lpstr>
      <vt:lpstr>Презентация PowerPoint</vt:lpstr>
      <vt:lpstr>Функції конфліктів</vt:lpstr>
      <vt:lpstr>Презентация PowerPoint</vt:lpstr>
      <vt:lpstr>Стадії розвитку конфліктів</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Ira</dc:creator>
  <dc:description/>
  <cp:lastModifiedBy>Царук Ірина Михайлівна</cp:lastModifiedBy>
  <cp:revision>125</cp:revision>
  <dcterms:created xsi:type="dcterms:W3CDTF">2022-01-17T15:14:11Z</dcterms:created>
  <dcterms:modified xsi:type="dcterms:W3CDTF">2025-05-16T11:51:56Z</dcterms:modified>
  <dc:language>pl-PL</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Широкоэкранный</vt:lpwstr>
  </property>
  <property fmtid="{D5CDD505-2E9C-101B-9397-08002B2CF9AE}" pid="3" name="Slides">
    <vt:i4>53</vt:i4>
  </property>
</Properties>
</file>