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CADCFC"/>
                </a:solidFill>
              </a:rPr>
              <a:t>ЛЕКЦІЯ 9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8288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96167"/>
                </a:solidFill>
              </a:rPr>
              <a:t>COMPLIANCE, IP ТА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457200" y="2468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</a:rPr>
              <a:t>BUSINESS MODELS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457200" y="34747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CADCFC"/>
                </a:solidFill>
              </a:rPr>
              <a:t>CE/FCC • Patents • Revenue Streams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761"/>
                </a:solidFill>
              </a:rPr>
              <a:t>Recurring Revenue Strategies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8229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2C3E50"/>
                </a:solidFill>
              </a:rPr>
              <a:t>Як додати recurring revenue до hardware бізнесу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48640" y="1463040"/>
            <a:ext cx="8046720" cy="685800"/>
          </a:xfrm>
          <a:prstGeom prst="rect">
            <a:avLst/>
          </a:prstGeom>
          <a:solidFill>
            <a:srgbClr val="F8F9FA"/>
          </a:solidFill>
          <a:ln w="25400">
            <a:solidFill>
              <a:srgbClr val="1E276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1536192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</a:rPr>
              <a:t>Software/Cloud Service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2651760" y="1536192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2C3E50"/>
                </a:solidFill>
              </a:rPr>
              <a:t>Data storage, analytics, advanced features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5029200" y="1508760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5F2D"/>
                </a:solidFill>
              </a:rPr>
              <a:t>→ Ring: $3-10/місяць за cloud recording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5029200" y="1828800"/>
            <a:ext cx="3383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6167"/>
                </a:solidFill>
              </a:rPr>
              <a:t>LTV: Hardware $100 + $5/мо × 24 мо = $220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548640" y="2240280"/>
            <a:ext cx="8046720" cy="685800"/>
          </a:xfrm>
          <a:prstGeom prst="rect">
            <a:avLst/>
          </a:prstGeom>
          <a:solidFill>
            <a:srgbClr val="F8F9FA"/>
          </a:solidFill>
          <a:ln w="25400">
            <a:solidFill>
              <a:srgbClr val="1E276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31520" y="2313432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</a:rPr>
              <a:t>Consumables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2651760" y="2313432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2C3E50"/>
                </a:solidFill>
              </a:rPr>
              <a:t>Replaceable parts, refills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029200" y="2286000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5F2D"/>
                </a:solidFill>
              </a:rPr>
              <a:t>→ Water filter: $30 кожні 3 місяці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5029200" y="2606040"/>
            <a:ext cx="3383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6167"/>
                </a:solidFill>
              </a:rPr>
              <a:t>LTV: Filter $15 × 8/рік × 3 роки = $360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548640" y="3017520"/>
            <a:ext cx="8046720" cy="685800"/>
          </a:xfrm>
          <a:prstGeom prst="rect">
            <a:avLst/>
          </a:prstGeom>
          <a:solidFill>
            <a:srgbClr val="F8F9FA"/>
          </a:solidFill>
          <a:ln w="25400">
            <a:solidFill>
              <a:srgbClr val="1E2761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31520" y="3090672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</a:rPr>
              <a:t>Extended Warranty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2651760" y="3090672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2C3E50"/>
                </a:solidFill>
              </a:rPr>
              <a:t>Peace of mind, support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5029200" y="3063240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5F2D"/>
                </a:solidFill>
              </a:rPr>
              <a:t>→ AppleCare: $99-200/рік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5029200" y="3383280"/>
            <a:ext cx="3383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6167"/>
                </a:solidFill>
              </a:rPr>
              <a:t>LTV: Device $500 + warranty $100/рік × 2 = $700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548640" y="3794760"/>
            <a:ext cx="8046720" cy="685800"/>
          </a:xfrm>
          <a:prstGeom prst="rect">
            <a:avLst/>
          </a:prstGeom>
          <a:solidFill>
            <a:srgbClr val="F8F9FA"/>
          </a:solidFill>
          <a:ln w="25400">
            <a:solidFill>
              <a:srgbClr val="1E2761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31520" y="3867912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</a:rPr>
              <a:t>Content/Training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2651760" y="3867912"/>
            <a:ext cx="2286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2C3E50"/>
                </a:solidFill>
              </a:rPr>
              <a:t>Classes, recipes, workouts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5029200" y="3840480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5F2D"/>
                </a:solidFill>
              </a:rPr>
              <a:t>→ Peloton: $44/мо membership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5029200" y="4160520"/>
            <a:ext cx="3383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6167"/>
                </a:solidFill>
              </a:rPr>
              <a:t>LTV: Bike $1,500 + $44/мо × 24 мо = $2,556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2C5F2D"/>
                </a:solidFill>
              </a:rPr>
              <a:t>📊 Recurring revenue → вища оцінка компанії (SaaS multiples)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</a:rPr>
              <a:t>Ключові висновки Лекції 9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914400" y="1280160"/>
            <a:ext cx="73152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800"/>
              </a:lnSpc>
              <a:buNone/>
            </a:pPr>
            <a:r>
              <a:rPr lang="en-US" sz="1400" dirty="0">
                <a:solidFill>
                  <a:srgbClr val="CADCFC"/>
                </a:solidFill>
              </a:rPr>
              <a:t>1. Compliance обов'язкова — plan early, budget $20-70K total</a:t>
            </a:r>
            <a:endParaRPr lang="en-US" sz="1400" dirty="0"/>
          </a:p>
          <a:p>
            <a:pPr indent="0" marL="0">
              <a:lnSpc>
                <a:spcPts val="2800"/>
              </a:lnSpc>
              <a:buNone/>
            </a:pPr>
            <a:endParaRPr lang="en-US" sz="1400" dirty="0"/>
          </a:p>
          <a:p>
            <a:pPr indent="0" marL="0">
              <a:lnSpc>
                <a:spcPts val="2800"/>
              </a:lnSpc>
              <a:buNone/>
            </a:pPr>
            <a:r>
              <a:rPr lang="en-US" sz="1400" dirty="0">
                <a:solidFill>
                  <a:srgbClr val="CADCFC"/>
                </a:solidFill>
              </a:rPr>
              <a:t>2. IP strategy залежить від business model та competitive landscape</a:t>
            </a:r>
            <a:endParaRPr lang="en-US" sz="1400" dirty="0"/>
          </a:p>
          <a:p>
            <a:pPr indent="0" marL="0">
              <a:lnSpc>
                <a:spcPts val="2800"/>
              </a:lnSpc>
              <a:buNone/>
            </a:pPr>
            <a:endParaRPr lang="en-US" sz="1400" dirty="0"/>
          </a:p>
          <a:p>
            <a:pPr indent="0" marL="0">
              <a:lnSpc>
                <a:spcPts val="2800"/>
              </a:lnSpc>
              <a:buNone/>
            </a:pPr>
            <a:r>
              <a:rPr lang="en-US" sz="1400" dirty="0">
                <a:solidFill>
                  <a:srgbClr val="CADCFC"/>
                </a:solidFill>
              </a:rPr>
              <a:t>3. Business model критичний — не тільки hardware sale</a:t>
            </a:r>
            <a:endParaRPr lang="en-US" sz="1400" dirty="0"/>
          </a:p>
          <a:p>
            <a:pPr indent="0" marL="0">
              <a:lnSpc>
                <a:spcPts val="2800"/>
              </a:lnSpc>
              <a:buNone/>
            </a:pPr>
            <a:endParaRPr lang="en-US" sz="1400" dirty="0"/>
          </a:p>
          <a:p>
            <a:pPr indent="0" marL="0">
              <a:lnSpc>
                <a:spcPts val="2800"/>
              </a:lnSpc>
              <a:buNone/>
            </a:pPr>
            <a:r>
              <a:rPr lang="en-US" sz="1400" dirty="0">
                <a:solidFill>
                  <a:srgbClr val="CADCFC"/>
                </a:solidFill>
              </a:rPr>
              <a:t>4. Unit economics — розумійте profitability на рівні одиниці</a:t>
            </a:r>
            <a:endParaRPr lang="en-US" sz="1400" dirty="0"/>
          </a:p>
          <a:p>
            <a:pPr indent="0" marL="0">
              <a:lnSpc>
                <a:spcPts val="2800"/>
              </a:lnSpc>
              <a:buNone/>
            </a:pPr>
            <a:endParaRPr lang="en-US" sz="1400" dirty="0"/>
          </a:p>
          <a:p>
            <a:pPr indent="0" marL="0">
              <a:lnSpc>
                <a:spcPts val="2800"/>
              </a:lnSpc>
              <a:buNone/>
            </a:pPr>
            <a:r>
              <a:rPr lang="en-US" sz="1400" dirty="0">
                <a:solidFill>
                  <a:srgbClr val="CADCFC"/>
                </a:solidFill>
              </a:rPr>
              <a:t>5. Recurring revenue збільшує LTV та оцінку компанії</a:t>
            </a:r>
            <a:endParaRPr lang="en-US" sz="1400" dirty="0"/>
          </a:p>
          <a:p>
            <a:pPr indent="0" marL="0">
              <a:lnSpc>
                <a:spcPts val="2800"/>
              </a:lnSpc>
              <a:buNone/>
            </a:pPr>
            <a:endParaRPr lang="en-US" sz="1400" dirty="0"/>
          </a:p>
          <a:p>
            <a:pPr indent="0" marL="0">
              <a:lnSpc>
                <a:spcPts val="2800"/>
              </a:lnSpc>
              <a:buNone/>
            </a:pPr>
            <a:r>
              <a:rPr lang="en-US" sz="1400" dirty="0">
                <a:solidFill>
                  <a:srgbClr val="CADCFC"/>
                </a:solidFill>
              </a:rPr>
              <a:t>6. Pricing — комбінуйте value-based з competitive validation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1E2761"/>
                </a:solidFill>
              </a:rPr>
              <a:t>Наступні лекції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1371600" y="2286000"/>
            <a:ext cx="6400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200"/>
              </a:lnSpc>
              <a:buNone/>
            </a:pPr>
            <a:r>
              <a:rPr lang="en-US" sz="1800" dirty="0">
                <a:solidFill>
                  <a:srgbClr val="2C3E50"/>
                </a:solidFill>
              </a:rPr>
              <a:t>Лекція 10: Funding та Fundraising</a:t>
            </a:r>
            <a:endParaRPr lang="en-US" sz="1800" dirty="0"/>
          </a:p>
          <a:p>
            <a:pPr indent="0" marL="0">
              <a:lnSpc>
                <a:spcPts val="3200"/>
              </a:lnSpc>
              <a:buNone/>
            </a:pPr>
            <a:r>
              <a:rPr lang="en-US" sz="1800" dirty="0">
                <a:solidFill>
                  <a:srgbClr val="2C3E50"/>
                </a:solidFill>
              </a:rPr>
              <a:t>Лекція 11: Go-to-Market Strategy</a:t>
            </a:r>
            <a:endParaRPr lang="en-US" sz="1800" dirty="0"/>
          </a:p>
          <a:p>
            <a:pPr indent="0" marL="0">
              <a:lnSpc>
                <a:spcPts val="3200"/>
              </a:lnSpc>
              <a:buNone/>
            </a:pPr>
            <a:r>
              <a:rPr lang="en-US" sz="1800" dirty="0">
                <a:solidFill>
                  <a:srgbClr val="2C3E50"/>
                </a:solidFill>
              </a:rPr>
              <a:t>Лекція 12: Final Presentations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4114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96167"/>
                </a:solidFill>
              </a:rPr>
              <a:t>Готуйте фінальні презентації проектів!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761"/>
                </a:solidFill>
              </a:rPr>
              <a:t>Що ми розглянемо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640080" y="1371600"/>
            <a:ext cx="320040" cy="32004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137160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1417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C3E50"/>
                </a:solidFill>
              </a:rPr>
              <a:t>Regulatory compliance: CE, FCC, UL, RoHS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640080" y="1965960"/>
            <a:ext cx="320040" cy="32004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196596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2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188720" y="201168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C3E50"/>
                </a:solidFill>
              </a:rPr>
              <a:t>Intellectual Property: patents, trademarks, trade secrets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640080" y="2560320"/>
            <a:ext cx="320040" cy="32004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256032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3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188720" y="260604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C3E50"/>
                </a:solidFill>
              </a:rPr>
              <a:t>Business models для hardware стартапів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640080" y="3154680"/>
            <a:ext cx="320040" cy="32004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13" name="Text 11"/>
          <p:cNvSpPr/>
          <p:nvPr/>
        </p:nvSpPr>
        <p:spPr>
          <a:xfrm>
            <a:off x="640080" y="315468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4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188720" y="320040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C3E50"/>
                </a:solidFill>
              </a:rPr>
              <a:t>Unit economics та pricing strategy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640080" y="3749040"/>
            <a:ext cx="320040" cy="320040"/>
          </a:xfrm>
          <a:prstGeom prst="ellipse">
            <a:avLst/>
          </a:prstGeom>
          <a:solidFill>
            <a:srgbClr val="1E2761"/>
          </a:solidFill>
          <a:ln/>
        </p:spPr>
      </p:sp>
      <p:sp>
        <p:nvSpPr>
          <p:cNvPr id="16" name="Text 14"/>
          <p:cNvSpPr/>
          <p:nvPr/>
        </p:nvSpPr>
        <p:spPr>
          <a:xfrm>
            <a:off x="640080" y="374904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5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188720" y="379476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C3E50"/>
                </a:solidFill>
              </a:rPr>
              <a:t>Recurring revenue та services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761"/>
                </a:solidFill>
              </a:rPr>
              <a:t>Regulatory Compliance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8229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2C3E50"/>
                </a:solidFill>
              </a:rPr>
              <a:t>Обов'язкові сертифікації для продажу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48640" y="1371600"/>
            <a:ext cx="8046720" cy="914400"/>
          </a:xfrm>
          <a:prstGeom prst="rect">
            <a:avLst/>
          </a:prstGeom>
          <a:solidFill>
            <a:srgbClr val="FFFFFF"/>
          </a:solidFill>
          <a:ln w="25400">
            <a:solidFill>
              <a:srgbClr val="1E276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146304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E2761"/>
                </a:solidFill>
              </a:rPr>
              <a:t>Європейський Союз — CE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6400800" y="146304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F96167"/>
                </a:solidFill>
              </a:rPr>
              <a:t>$15-50K | 2-4 місяці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822960" y="1828800"/>
            <a:ext cx="7498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3E50"/>
                </a:solidFill>
              </a:rPr>
              <a:t>• EMC (електромагнітна сумісність)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822960" y="2029968"/>
            <a:ext cx="7498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3E50"/>
                </a:solidFill>
              </a:rPr>
              <a:t>• Safety (LVD)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822960" y="2231136"/>
            <a:ext cx="7498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3E50"/>
                </a:solidFill>
              </a:rPr>
              <a:t>• RoHS (матеріали)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822960" y="2432304"/>
            <a:ext cx="7498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3E50"/>
                </a:solidFill>
              </a:rPr>
              <a:t>• RED (якщо є radio)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548640" y="2423160"/>
            <a:ext cx="8046720" cy="914400"/>
          </a:xfrm>
          <a:prstGeom prst="rect">
            <a:avLst/>
          </a:prstGeom>
          <a:solidFill>
            <a:srgbClr val="FFFFFF"/>
          </a:solidFill>
          <a:ln w="25400">
            <a:solidFill>
              <a:srgbClr val="1E2761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31520" y="251460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E2761"/>
                </a:solidFill>
              </a:rPr>
              <a:t>США — FCC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6400800" y="251460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F96167"/>
                </a:solidFill>
              </a:rPr>
              <a:t>$10-40K | 1-3 місяці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822960" y="2880360"/>
            <a:ext cx="7498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3E50"/>
                </a:solidFill>
              </a:rPr>
              <a:t>• RF emissions (Part 15)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822960" y="3081528"/>
            <a:ext cx="7498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3E50"/>
                </a:solidFill>
              </a:rPr>
              <a:t>• Radiation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822960" y="3282696"/>
            <a:ext cx="7498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3E50"/>
                </a:solidFill>
              </a:rPr>
              <a:t>• Safety (UL optional)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548640" y="3474720"/>
            <a:ext cx="8046720" cy="914400"/>
          </a:xfrm>
          <a:prstGeom prst="rect">
            <a:avLst/>
          </a:prstGeom>
          <a:solidFill>
            <a:srgbClr val="FFFFFF"/>
          </a:solidFill>
          <a:ln w="25400">
            <a:solidFill>
              <a:srgbClr val="1E2761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31520" y="356616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E2761"/>
                </a:solidFill>
              </a:rPr>
              <a:t>Глобально — RoHS/REACH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6400800" y="356616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F96167"/>
                </a:solidFill>
              </a:rPr>
              <a:t>$5-15K | 1-2 місяці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822960" y="3931920"/>
            <a:ext cx="7498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3E50"/>
                </a:solidFill>
              </a:rPr>
              <a:t>• Restricted substances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822960" y="4133088"/>
            <a:ext cx="7498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3E50"/>
                </a:solidFill>
              </a:rPr>
              <a:t>• Material composition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822960" y="4334256"/>
            <a:ext cx="7498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3E50"/>
                </a:solidFill>
              </a:rPr>
              <a:t>• SVHC testing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96167"/>
                </a:solidFill>
              </a:rPr>
              <a:t>⚠️ Почніть compliance testing на DVT етапі — не чекайте до кінця!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761"/>
                </a:solidFill>
              </a:rPr>
              <a:t>CE Mark: Покроковий процес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548640" y="1371600"/>
            <a:ext cx="8046720" cy="502920"/>
          </a:xfrm>
          <a:prstGeom prst="rect">
            <a:avLst/>
          </a:prstGeom>
          <a:solidFill>
            <a:srgbClr val="F8F9FA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1417320"/>
            <a:ext cx="2286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761"/>
                </a:solidFill>
              </a:rPr>
              <a:t>1. Визначити директиви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3108960" y="1417320"/>
            <a:ext cx="2743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3E50"/>
                </a:solidFill>
              </a:rPr>
              <a:t>Які EU directives застосовуються до вашого продукту?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731520" y="1645920"/>
            <a:ext cx="768096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2C5F2D"/>
                </a:solidFill>
              </a:rPr>
              <a:t>→ EMC, LVD, RoHS, RED (для wireless)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548640" y="1920240"/>
            <a:ext cx="804672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" y="1965960"/>
            <a:ext cx="2286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761"/>
                </a:solidFill>
              </a:rPr>
              <a:t>2. Pre-compliance testing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108960" y="1965960"/>
            <a:ext cx="2743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3E50"/>
                </a:solidFill>
              </a:rPr>
              <a:t>Внутрішнє тестування або з local lab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731520" y="2194560"/>
            <a:ext cx="768096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2C5F2D"/>
                </a:solidFill>
              </a:rPr>
              <a:t>→ Identify проблеми early, дешевше виправити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548640" y="2468880"/>
            <a:ext cx="8046720" cy="502920"/>
          </a:xfrm>
          <a:prstGeom prst="rect">
            <a:avLst/>
          </a:prstGeom>
          <a:solidFill>
            <a:srgbClr val="F8F9FA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31520" y="2514600"/>
            <a:ext cx="2286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761"/>
                </a:solidFill>
              </a:rPr>
              <a:t>3. Official testing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3108960" y="2514600"/>
            <a:ext cx="2743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3E50"/>
                </a:solidFill>
              </a:rPr>
              <a:t>Accredited lab (TÜV, SGS, Intertek)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731520" y="2743200"/>
            <a:ext cx="768096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2C5F2D"/>
                </a:solidFill>
              </a:rPr>
              <a:t>→ Full EMC, safety testing згідно стандартів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548640" y="3017520"/>
            <a:ext cx="804672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31520" y="3063240"/>
            <a:ext cx="2286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761"/>
                </a:solidFill>
              </a:rPr>
              <a:t>4. Technical file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3108960" y="3063240"/>
            <a:ext cx="2743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3E50"/>
                </a:solidFill>
              </a:rPr>
              <a:t>Documentation package: schematics, BOM, test reports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731520" y="3291840"/>
            <a:ext cx="768096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2C5F2D"/>
                </a:solidFill>
              </a:rPr>
              <a:t>→ Має бути available протягом 10 років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548640" y="3566160"/>
            <a:ext cx="8046720" cy="502920"/>
          </a:xfrm>
          <a:prstGeom prst="rect">
            <a:avLst/>
          </a:prstGeom>
          <a:solidFill>
            <a:srgbClr val="F8F9FA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31520" y="3611880"/>
            <a:ext cx="2286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761"/>
                </a:solidFill>
              </a:rPr>
              <a:t>5. Declaration of Conformity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3108960" y="3611880"/>
            <a:ext cx="2743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3E50"/>
                </a:solidFill>
              </a:rPr>
              <a:t>Ви (виробник) декларуєте відповідність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731520" y="3840480"/>
            <a:ext cx="768096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2C5F2D"/>
                </a:solidFill>
              </a:rPr>
              <a:t>→ Sign-off, legal responsibility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548640" y="4114800"/>
            <a:ext cx="804672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731520" y="4160520"/>
            <a:ext cx="2286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761"/>
                </a:solidFill>
              </a:rPr>
              <a:t>6. Affix CE mark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3108960" y="4160520"/>
            <a:ext cx="2743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3E50"/>
                </a:solidFill>
              </a:rPr>
              <a:t>Розмістити CE logo на продукті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731520" y="4389120"/>
            <a:ext cx="768096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2C5F2D"/>
                </a:solidFill>
              </a:rPr>
              <a:t>→ Min висота 5мм, specific proportions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97316"/>
                </a:solidFill>
              </a:rPr>
              <a:t>💡 Self-declaration — ви відповідаєте за compliance, не lab!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</a:rPr>
              <a:t>Intellectual Property Strategy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0058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F96167"/>
                </a:solidFill>
              </a:rPr>
              <a:t>Захист вашої інновації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640080" y="1554480"/>
            <a:ext cx="7863840" cy="64008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5" name="Text 3"/>
          <p:cNvSpPr/>
          <p:nvPr/>
        </p:nvSpPr>
        <p:spPr>
          <a:xfrm>
            <a:off x="822960" y="164592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96167"/>
                </a:solidFill>
              </a:rPr>
              <a:t>Patents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2560320" y="164592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Технічні інновації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663440" y="164592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ADCFC"/>
                </a:solidFill>
              </a:rPr>
              <a:t>20 років | $10-30K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6400800" y="1645920"/>
            <a:ext cx="1920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CADCFC"/>
                </a:solidFill>
              </a:rPr>
              <a:t>Коли: Novel technology, competitive advantage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640080" y="2286000"/>
            <a:ext cx="7863840" cy="64008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10" name="Text 8"/>
          <p:cNvSpPr/>
          <p:nvPr/>
        </p:nvSpPr>
        <p:spPr>
          <a:xfrm>
            <a:off x="822960" y="237744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96167"/>
                </a:solidFill>
              </a:rPr>
              <a:t>Trademarks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2560320" y="237744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Brand, logo, product names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663440" y="237744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ADCFC"/>
                </a:solidFill>
              </a:rPr>
              <a:t>10 років (renewable) | $1-5K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6400800" y="2377440"/>
            <a:ext cx="1920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CADCFC"/>
                </a:solidFill>
              </a:rPr>
              <a:t>Коли: Strong brand, market presence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640080" y="3017520"/>
            <a:ext cx="7863840" cy="64008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15" name="Text 13"/>
          <p:cNvSpPr/>
          <p:nvPr/>
        </p:nvSpPr>
        <p:spPr>
          <a:xfrm>
            <a:off x="822960" y="310896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96167"/>
                </a:solidFill>
              </a:rPr>
              <a:t>Trade Secrets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2560320" y="310896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Confidential processes, формули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663440" y="310896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ADCFC"/>
                </a:solidFill>
              </a:rPr>
              <a:t>Indefinite (якщо secret) | $0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400800" y="3108960"/>
            <a:ext cx="1920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CADCFC"/>
                </a:solidFill>
              </a:rPr>
              <a:t>Коли: Can't reverse engineer, internal processes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640080" y="3749040"/>
            <a:ext cx="7863840" cy="64008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20" name="Text 18"/>
          <p:cNvSpPr/>
          <p:nvPr/>
        </p:nvSpPr>
        <p:spPr>
          <a:xfrm>
            <a:off x="822960" y="384048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96167"/>
                </a:solidFill>
              </a:rPr>
              <a:t>Design Patents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2560320" y="384048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Зовнішній вигляд продукту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4663440" y="384048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ADCFC"/>
                </a:solidFill>
              </a:rPr>
              <a:t>15 років | $3-8K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6400800" y="3840480"/>
            <a:ext cx="1920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CADCFC"/>
                </a:solidFill>
              </a:rPr>
              <a:t>Коли: Distinctive industrial design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CADCFC"/>
                </a:solidFill>
              </a:rPr>
              <a:t>🎯 IP strategy залежить від business model та competitive landscape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761"/>
                </a:solidFill>
              </a:rPr>
              <a:t>Чи потрібен вам патент?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8229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2C3E50"/>
                </a:solidFill>
              </a:rPr>
              <a:t>Decision framework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914400" y="1463040"/>
            <a:ext cx="7315200" cy="640080"/>
          </a:xfrm>
          <a:prstGeom prst="rect">
            <a:avLst/>
          </a:prstGeom>
          <a:solidFill>
            <a:srgbClr val="F8F9FA"/>
          </a:solidFill>
          <a:ln w="25400">
            <a:solidFill>
              <a:srgbClr val="1E276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097280" y="155448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</a:rPr>
              <a:t>Чи є novel technology?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389120" y="1600200"/>
            <a:ext cx="1828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YES: Continue →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389120" y="1828800"/>
            <a:ext cx="34747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96167"/>
                </a:solidFill>
              </a:rPr>
              <a:t>NO: ❌ No patent (not patentable)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389120" y="2148840"/>
            <a:ext cx="365760" cy="274320"/>
          </a:xfrm>
          <a:prstGeom prst="downArrow">
            <a:avLst/>
          </a:prstGeom>
          <a:solidFill>
            <a:srgbClr val="1E2761"/>
          </a:solidFill>
          <a:ln/>
        </p:spPr>
      </p:sp>
      <p:sp>
        <p:nvSpPr>
          <p:cNvPr id="9" name="Shape 7"/>
          <p:cNvSpPr/>
          <p:nvPr/>
        </p:nvSpPr>
        <p:spPr>
          <a:xfrm>
            <a:off x="914400" y="2240280"/>
            <a:ext cx="7315200" cy="640080"/>
          </a:xfrm>
          <a:prstGeom prst="rect">
            <a:avLst/>
          </a:prstGeom>
          <a:solidFill>
            <a:srgbClr val="F8F9FA"/>
          </a:solidFill>
          <a:ln w="25400">
            <a:solidFill>
              <a:srgbClr val="1E276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97280" y="233172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</a:rPr>
              <a:t>Чи можна reverse engineer?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389120" y="2377440"/>
            <a:ext cx="1828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YES: Continue →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389120" y="2606040"/>
            <a:ext cx="34747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97316"/>
                </a:solidFill>
              </a:rPr>
              <a:t>NO: Consider trade secret instead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389120" y="2926080"/>
            <a:ext cx="365760" cy="274320"/>
          </a:xfrm>
          <a:prstGeom prst="downArrow">
            <a:avLst/>
          </a:prstGeom>
          <a:solidFill>
            <a:srgbClr val="1E2761"/>
          </a:solidFill>
          <a:ln/>
        </p:spPr>
      </p:sp>
      <p:sp>
        <p:nvSpPr>
          <p:cNvPr id="14" name="Shape 12"/>
          <p:cNvSpPr/>
          <p:nvPr/>
        </p:nvSpPr>
        <p:spPr>
          <a:xfrm>
            <a:off x="914400" y="3017520"/>
            <a:ext cx="7315200" cy="640080"/>
          </a:xfrm>
          <a:prstGeom prst="rect">
            <a:avLst/>
          </a:prstGeom>
          <a:solidFill>
            <a:srgbClr val="F8F9FA"/>
          </a:solidFill>
          <a:ln w="25400">
            <a:solidFill>
              <a:srgbClr val="1E2761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097280" y="310896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</a:rPr>
              <a:t>Чи є competitive moat?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389120" y="3154680"/>
            <a:ext cx="1828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YES: Continue →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389120" y="3383280"/>
            <a:ext cx="34747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97316"/>
                </a:solidFill>
              </a:rPr>
              <a:t>NO: Low value patent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389120" y="3703320"/>
            <a:ext cx="365760" cy="274320"/>
          </a:xfrm>
          <a:prstGeom prst="downArrow">
            <a:avLst/>
          </a:prstGeom>
          <a:solidFill>
            <a:srgbClr val="1E2761"/>
          </a:solidFill>
          <a:ln/>
        </p:spPr>
      </p:sp>
      <p:sp>
        <p:nvSpPr>
          <p:cNvPr id="19" name="Shape 17"/>
          <p:cNvSpPr/>
          <p:nvPr/>
        </p:nvSpPr>
        <p:spPr>
          <a:xfrm>
            <a:off x="914400" y="3794760"/>
            <a:ext cx="7315200" cy="640080"/>
          </a:xfrm>
          <a:prstGeom prst="rect">
            <a:avLst/>
          </a:prstGeom>
          <a:solidFill>
            <a:srgbClr val="F8F9FA"/>
          </a:solidFill>
          <a:ln w="25400">
            <a:solidFill>
              <a:srgbClr val="1E2761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097280" y="388620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</a:rPr>
              <a:t>Чи маєте $20K+ budget?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4389120" y="3931920"/>
            <a:ext cx="1828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5F2D"/>
                </a:solidFill>
              </a:rPr>
              <a:t>YES: ✓ File patent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389120" y="4160520"/>
            <a:ext cx="34747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97316"/>
                </a:solidFill>
              </a:rPr>
              <a:t>NO: Wait або provisional patent ($2K)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761"/>
                </a:solidFill>
              </a:rPr>
              <a:t>Business Models для Hardware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548640" y="1371600"/>
            <a:ext cx="8046720" cy="594360"/>
          </a:xfrm>
          <a:prstGeom prst="rect">
            <a:avLst/>
          </a:prstGeom>
          <a:solidFill>
            <a:srgbClr val="FFFFFF"/>
          </a:solidFill>
          <a:ln w="25400">
            <a:solidFill>
              <a:srgbClr val="1E276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141732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761"/>
                </a:solidFill>
              </a:rPr>
              <a:t>1. One-Time Sale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3108960" y="141732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2C3E50"/>
                </a:solidFill>
              </a:rPr>
              <a:t>Sell hardware, that's it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731520" y="1664208"/>
            <a:ext cx="256032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2C5F2D"/>
                </a:solidFill>
              </a:rPr>
              <a:t>✓ Simple, immediate revenue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3383280" y="1664208"/>
            <a:ext cx="256032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96167"/>
                </a:solidFill>
              </a:rPr>
              <a:t>✗ No recurring revenue, customer acquisition expensive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6035040" y="1417320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Ex: Most consumer electronics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548640" y="2029968"/>
            <a:ext cx="8046720" cy="594360"/>
          </a:xfrm>
          <a:prstGeom prst="rect">
            <a:avLst/>
          </a:prstGeom>
          <a:solidFill>
            <a:srgbClr val="FFFFFF"/>
          </a:solidFill>
          <a:ln w="25400">
            <a:solidFill>
              <a:srgbClr val="1E276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31520" y="2075688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761"/>
                </a:solidFill>
              </a:rPr>
              <a:t>2. Hardware + Subscription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3108960" y="2075688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2C3E50"/>
                </a:solidFill>
              </a:rPr>
              <a:t>Hardware at cost/loss, make money on service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731520" y="2322576"/>
            <a:ext cx="256032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2C5F2D"/>
                </a:solidFill>
              </a:rPr>
              <a:t>✓ Recurring revenue, customer lock-in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3383280" y="2322576"/>
            <a:ext cx="256032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96167"/>
                </a:solidFill>
              </a:rPr>
              <a:t>✗ Need valuable service, churn risk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6035040" y="2075688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Ex: Ring, Nest, Peloton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548640" y="2688336"/>
            <a:ext cx="8046720" cy="594360"/>
          </a:xfrm>
          <a:prstGeom prst="rect">
            <a:avLst/>
          </a:prstGeom>
          <a:solidFill>
            <a:srgbClr val="FFFFFF"/>
          </a:solidFill>
          <a:ln w="25400">
            <a:solidFill>
              <a:srgbClr val="1E2761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31520" y="2734056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761"/>
                </a:solidFill>
              </a:rPr>
              <a:t>3. Razor-Blade Model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3108960" y="2734056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2C3E50"/>
                </a:solidFill>
              </a:rPr>
              <a:t>Cheap hardware, expensive consumables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731520" y="2980944"/>
            <a:ext cx="256032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2C5F2D"/>
                </a:solidFill>
              </a:rPr>
              <a:t>✓ High lifetime value, recurring revenue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3383280" y="2980944"/>
            <a:ext cx="256032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96167"/>
                </a:solidFill>
              </a:rPr>
              <a:t>✗ Need consumables, competition on refills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6035040" y="2734056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Ex: Printers (ink), Nespresso (pods)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548640" y="3346704"/>
            <a:ext cx="8046720" cy="594360"/>
          </a:xfrm>
          <a:prstGeom prst="rect">
            <a:avLst/>
          </a:prstGeom>
          <a:solidFill>
            <a:srgbClr val="FFFFFF"/>
          </a:solidFill>
          <a:ln w="25400">
            <a:solidFill>
              <a:srgbClr val="1E2761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31520" y="3392424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761"/>
                </a:solidFill>
              </a:rPr>
              <a:t>4. Licensing/Royalties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3108960" y="3392424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2C3E50"/>
                </a:solidFill>
              </a:rPr>
              <a:t>License your technology to others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731520" y="3639312"/>
            <a:ext cx="256032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2C5F2D"/>
                </a:solidFill>
              </a:rPr>
              <a:t>✓ Scalable, low capital needs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3383280" y="3639312"/>
            <a:ext cx="256032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96167"/>
                </a:solidFill>
              </a:rPr>
              <a:t>✗ Need strong IP, slower growth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6035040" y="3392424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Ex: Qualcomm, ARM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548640" y="4005072"/>
            <a:ext cx="8046720" cy="594360"/>
          </a:xfrm>
          <a:prstGeom prst="rect">
            <a:avLst/>
          </a:prstGeom>
          <a:solidFill>
            <a:srgbClr val="FFFFFF"/>
          </a:solidFill>
          <a:ln w="25400">
            <a:solidFill>
              <a:srgbClr val="1E2761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731520" y="4050792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761"/>
                </a:solidFill>
              </a:rPr>
              <a:t>5. Platform Model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3108960" y="4050792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2C3E50"/>
                </a:solidFill>
              </a:rPr>
              <a:t>Hardware + marketplace/ecosystem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731520" y="4297680"/>
            <a:ext cx="256032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2C5F2D"/>
                </a:solidFill>
              </a:rPr>
              <a:t>✓ Network effects, high margins on services</a:t>
            </a:r>
            <a:endParaRPr lang="en-US" sz="800" dirty="0"/>
          </a:p>
        </p:txBody>
      </p:sp>
      <p:sp>
        <p:nvSpPr>
          <p:cNvPr id="31" name="Text 29"/>
          <p:cNvSpPr/>
          <p:nvPr/>
        </p:nvSpPr>
        <p:spPr>
          <a:xfrm>
            <a:off x="3383280" y="4297680"/>
            <a:ext cx="256032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96167"/>
                </a:solidFill>
              </a:rPr>
              <a:t>✗ Complex, need critical mass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6035040" y="4050792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Ex: Apple (App Store), Amazon (Alexa skills)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761"/>
                </a:solidFill>
              </a:rPr>
              <a:t>Unit Economics та Pricing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8229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2C3E50"/>
                </a:solidFill>
              </a:rPr>
              <a:t>Чи profitable ваш бізнес на рівні одиниці?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640080" y="1371600"/>
            <a:ext cx="7863840" cy="2926080"/>
          </a:xfrm>
          <a:prstGeom prst="rect">
            <a:avLst/>
          </a:prstGeom>
          <a:solidFill>
            <a:srgbClr val="F8F9FA"/>
          </a:solidFill>
          <a:ln w="38100">
            <a:solidFill>
              <a:srgbClr val="1E276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22960" y="155448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2761"/>
                </a:solidFill>
              </a:rPr>
              <a:t>Приклад: IoT Sensor @ $99 retail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097280" y="2011680"/>
            <a:ext cx="4114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Retail Price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5486400" y="201168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$99.00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1097280" y="2267712"/>
            <a:ext cx="4114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- Retailer margin (40%)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0" y="2267712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96167"/>
                </a:solidFill>
              </a:rPr>
              <a:t>-$39.60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1097280" y="2523744"/>
            <a:ext cx="4114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C3E50"/>
                </a:solidFill>
              </a:rPr>
              <a:t>= Wholesale price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0" y="2523744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2C3E50"/>
                </a:solidFill>
              </a:rPr>
              <a:t>$59.40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1097280" y="2779776"/>
            <a:ext cx="4114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- COGS (BOM + assembly)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5486400" y="2779776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96167"/>
                </a:solidFill>
              </a:rPr>
              <a:t>-$22.00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1097280" y="3035808"/>
            <a:ext cx="4114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- Fulfillment (packaging, shipping)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5486400" y="3035808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96167"/>
                </a:solidFill>
              </a:rPr>
              <a:t>-$4.00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1097280" y="3291840"/>
            <a:ext cx="4114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- Payment processing (3%)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5486400" y="32918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96167"/>
                </a:solidFill>
              </a:rPr>
              <a:t>-$1.78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1097280" y="3547872"/>
            <a:ext cx="4114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C3E50"/>
                </a:solidFill>
              </a:rPr>
              <a:t>= Gross Margin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5486400" y="3547872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2C5F2D"/>
                </a:solidFill>
              </a:rPr>
              <a:t>$31.62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1097280" y="3803904"/>
            <a:ext cx="4114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- Marketing (CAC)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5486400" y="3803904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96167"/>
                </a:solidFill>
              </a:rPr>
              <a:t>-$15.00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097280" y="4059936"/>
            <a:ext cx="4114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- R&amp;D amortized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5486400" y="4059936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96167"/>
                </a:solidFill>
              </a:rPr>
              <a:t>-$3.00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1097280" y="4315968"/>
            <a:ext cx="4114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C3E50"/>
                </a:solidFill>
              </a:rPr>
              <a:t>- Support (warranty, CS)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5486400" y="4315968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96167"/>
                </a:solidFill>
              </a:rPr>
              <a:t>-$2.00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1097280" y="4572000"/>
            <a:ext cx="4114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C3E50"/>
                </a:solidFill>
              </a:rPr>
              <a:t>= Unit Profit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5486400" y="457200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2C5F2D"/>
                </a:solidFill>
              </a:rPr>
              <a:t>$11.62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2C5F2D"/>
                </a:solidFill>
              </a:rPr>
              <a:t>💰 Unit profit $11.62 = 11.7% net margin (good for hardware!)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761"/>
                </a:solidFill>
              </a:rPr>
              <a:t>Pricing Strategy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548640" y="1371600"/>
            <a:ext cx="804672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1417320"/>
            <a:ext cx="1828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761"/>
                </a:solidFill>
              </a:rPr>
              <a:t>Cost-Plus Pricing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2651760" y="1417320"/>
            <a:ext cx="2011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2C3E50"/>
                </a:solidFill>
              </a:rPr>
              <a:t>Price = COGS × Markup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31520" y="1691640"/>
            <a:ext cx="5029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✓ Simple, ensures margin | ✗ Ignores market value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852160" y="1417320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5F2D"/>
                </a:solidFill>
              </a:rPr>
              <a:t>When: Commodity products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548640" y="2029968"/>
            <a:ext cx="804672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31520" y="2075688"/>
            <a:ext cx="1828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761"/>
                </a:solidFill>
              </a:rPr>
              <a:t>Value-Based Pricing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2651760" y="2075688"/>
            <a:ext cx="2011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2C3E50"/>
                </a:solidFill>
              </a:rPr>
              <a:t>Price = Customer value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731520" y="2350008"/>
            <a:ext cx="5029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✓ Captures max value | ✗ Hard to quantify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5852160" y="2075688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5F2D"/>
                </a:solidFill>
              </a:rPr>
              <a:t>When: Novel solutions, B2B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548640" y="2688336"/>
            <a:ext cx="804672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31520" y="2734056"/>
            <a:ext cx="1828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761"/>
                </a:solidFill>
              </a:rPr>
              <a:t>Competitive Pricing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2651760" y="2734056"/>
            <a:ext cx="2011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2C3E50"/>
                </a:solidFill>
              </a:rPr>
              <a:t>Price ≈ Competitors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731520" y="3008376"/>
            <a:ext cx="5029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✓ Market validated | ✗ Race to bottom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5852160" y="2734056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5F2D"/>
                </a:solidFill>
              </a:rPr>
              <a:t>When: Crowded markets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548640" y="3346704"/>
            <a:ext cx="804672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731520" y="3392424"/>
            <a:ext cx="1828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761"/>
                </a:solidFill>
              </a:rPr>
              <a:t>Penetration Pricing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2651760" y="3392424"/>
            <a:ext cx="2011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2C3E50"/>
                </a:solidFill>
              </a:rPr>
              <a:t>Price &lt; COGS initially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731520" y="3666744"/>
            <a:ext cx="5029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✓ Fast market share | ✗ Burn cash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5852160" y="3392424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5F2D"/>
                </a:solidFill>
              </a:rPr>
              <a:t>When: Network effects products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548640" y="4005072"/>
            <a:ext cx="804672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731520" y="4050792"/>
            <a:ext cx="1828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761"/>
                </a:solidFill>
              </a:rPr>
              <a:t>Tiered Pricing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2651760" y="4050792"/>
            <a:ext cx="2011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2C3E50"/>
                </a:solidFill>
              </a:rPr>
              <a:t>Basic/Pro/Enterprise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731520" y="4325112"/>
            <a:ext cx="5029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3E50"/>
                </a:solidFill>
              </a:rPr>
              <a:t>✓ Capture different segments | ✗ Complex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5852160" y="4050792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2C5F2D"/>
                </a:solidFill>
              </a:rPr>
              <a:t>When: Software/service component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96167"/>
                </a:solidFill>
              </a:rPr>
              <a:t>🎯 Комбінуйте підходи: start з value-based, validate з competitive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9: Compliance, IP та Business Models</dc:title>
  <dc:subject>PptxGenJS Presentation</dc:subject>
  <dc:creator>Викладач курсу</dc:creator>
  <cp:lastModifiedBy>Викладач курсу</cp:lastModifiedBy>
  <cp:revision>1</cp:revision>
  <dcterms:created xsi:type="dcterms:W3CDTF">2026-03-27T09:45:07Z</dcterms:created>
  <dcterms:modified xsi:type="dcterms:W3CDTF">2026-03-27T09:45:07Z</dcterms:modified>
</cp:coreProperties>
</file>