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CADCFC"/>
                </a:solidFill>
              </a:rPr>
              <a:t>ЛЕКЦІЯ 8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96167"/>
                </a:solidFill>
              </a:rPr>
              <a:t>SCALING PRODUCTION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CADCFC"/>
                </a:solidFill>
              </a:rPr>
              <a:t>Від 1,000 до 100,000+ units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Scaling Readiness Checklist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Готові до scale? Перевірте ці пункти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Product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1691640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☐ Design frozen (no major changes expected)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1947672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☐ Yield стабільний &gt;95%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2203704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☐ Cost model validated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2596896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Process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2916936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☐ SOPs documented для всіх кроків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3172968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☐ QC processes working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31520" y="3429000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☐ Bottlenecks identified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48640" y="3822192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Supply Chain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31520" y="4142232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☐ Component availability confirmed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31520" y="4398264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☐ Dual sourcing для critical parts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31520" y="4654296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☐ Inventory план ready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72000" y="137160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Manufacturing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754880" y="1691640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☐ CM capacity confirmed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754880" y="1947672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☐ Automation план (if needed)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754880" y="2203704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☐ Tooling готове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0" y="2596896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Team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754880" y="2916936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☐ Hiring plan in place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754880" y="3172968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☐ Training materials ready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754880" y="3429000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☐ Management structure clear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572000" y="3822192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Financial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754880" y="4142232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☐ Capital для scale secured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754880" y="4398264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☐ Cash flow модель working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754880" y="4654296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☐ Unit economics profitable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Ключові висновки Лекції 8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914400" y="1280160"/>
            <a:ext cx="73152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800"/>
              </a:lnSpc>
              <a:buNone/>
            </a:pPr>
            <a:r>
              <a:rPr lang="en-US" sz="1400" dirty="0">
                <a:solidFill>
                  <a:srgbClr val="CADCFC"/>
                </a:solidFill>
              </a:rPr>
              <a:t>1. Scaling — це не просто "більше того ж", кожен етап унікальний</a:t>
            </a:r>
            <a:endParaRPr lang="en-US" sz="1400" dirty="0"/>
          </a:p>
          <a:p>
            <a:pPr indent="0" marL="0">
              <a:lnSpc>
                <a:spcPts val="2800"/>
              </a:lnSpc>
              <a:buNone/>
            </a:pPr>
            <a:endParaRPr lang="en-US" sz="1400" dirty="0"/>
          </a:p>
          <a:p>
            <a:pPr indent="0" marL="0">
              <a:lnSpc>
                <a:spcPts val="2800"/>
              </a:lnSpc>
              <a:buNone/>
            </a:pPr>
            <a:r>
              <a:rPr lang="en-US" sz="1400" dirty="0">
                <a:solidFill>
                  <a:srgbClr val="CADCFC"/>
                </a:solidFill>
              </a:rPr>
              <a:t>2. Automation тільки коли: volume high, process stable, ROI good</a:t>
            </a:r>
            <a:endParaRPr lang="en-US" sz="1400" dirty="0"/>
          </a:p>
          <a:p>
            <a:pPr indent="0" marL="0">
              <a:lnSpc>
                <a:spcPts val="2800"/>
              </a:lnSpc>
              <a:buNone/>
            </a:pPr>
            <a:endParaRPr lang="en-US" sz="1400" dirty="0"/>
          </a:p>
          <a:p>
            <a:pPr indent="0" marL="0">
              <a:lnSpc>
                <a:spcPts val="2800"/>
              </a:lnSpc>
              <a:buNone/>
            </a:pPr>
            <a:r>
              <a:rPr lang="en-US" sz="1400" dirty="0">
                <a:solidFill>
                  <a:srgbClr val="CADCFC"/>
                </a:solidFill>
              </a:rPr>
              <a:t>3. Lean manufacturing — eliminate waste, continuous improvement</a:t>
            </a:r>
            <a:endParaRPr lang="en-US" sz="1400" dirty="0"/>
          </a:p>
          <a:p>
            <a:pPr indent="0" marL="0">
              <a:lnSpc>
                <a:spcPts val="2800"/>
              </a:lnSpc>
              <a:buNone/>
            </a:pPr>
            <a:endParaRPr lang="en-US" sz="1400" dirty="0"/>
          </a:p>
          <a:p>
            <a:pPr indent="0" marL="0">
              <a:lnSpc>
                <a:spcPts val="2800"/>
              </a:lnSpc>
              <a:buNone/>
            </a:pPr>
            <a:r>
              <a:rPr lang="en-US" sz="1400" dirty="0">
                <a:solidFill>
                  <a:srgbClr val="CADCFC"/>
                </a:solidFill>
              </a:rPr>
              <a:t>4. Team scaling критичний — hiring, training, systems</a:t>
            </a:r>
            <a:endParaRPr lang="en-US" sz="1400" dirty="0"/>
          </a:p>
          <a:p>
            <a:pPr indent="0" marL="0">
              <a:lnSpc>
                <a:spcPts val="2800"/>
              </a:lnSpc>
              <a:buNone/>
            </a:pPr>
            <a:endParaRPr lang="en-US" sz="1400" dirty="0"/>
          </a:p>
          <a:p>
            <a:pPr indent="0" marL="0">
              <a:lnSpc>
                <a:spcPts val="2800"/>
              </a:lnSpc>
              <a:buNone/>
            </a:pPr>
            <a:r>
              <a:rPr lang="en-US" sz="1400" dirty="0">
                <a:solidFill>
                  <a:srgbClr val="CADCFC"/>
                </a:solidFill>
              </a:rPr>
              <a:t>5. Learn від Tesla: iterate, simplify, stay hands-on</a:t>
            </a:r>
            <a:endParaRPr lang="en-US" sz="1400" dirty="0"/>
          </a:p>
          <a:p>
            <a:pPr indent="0" marL="0">
              <a:lnSpc>
                <a:spcPts val="2800"/>
              </a:lnSpc>
              <a:buNone/>
            </a:pPr>
            <a:endParaRPr lang="en-US" sz="1400" dirty="0"/>
          </a:p>
          <a:p>
            <a:pPr indent="0" marL="0">
              <a:lnSpc>
                <a:spcPts val="2800"/>
              </a:lnSpc>
              <a:buNone/>
            </a:pPr>
            <a:r>
              <a:rPr lang="en-US" sz="1400" dirty="0">
                <a:solidFill>
                  <a:srgbClr val="CADCFC"/>
                </a:solidFill>
              </a:rPr>
              <a:t>6. Checklist: product, process, supply chain, team, finance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E2761"/>
                </a:solidFill>
              </a:rPr>
              <a:t>Наступні тижні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1371600" y="228600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200"/>
              </a:lnSpc>
              <a:buNone/>
            </a:pPr>
            <a:r>
              <a:rPr lang="en-US" sz="1800" dirty="0">
                <a:solidFill>
                  <a:srgbClr val="2C3E50"/>
                </a:solidFill>
              </a:rPr>
              <a:t>Тиждень 9: Compliance, IP, та Business Models</a:t>
            </a:r>
            <a:endParaRPr lang="en-US" sz="18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1800" dirty="0">
                <a:solidFill>
                  <a:srgbClr val="2C3E50"/>
                </a:solidFill>
              </a:rPr>
              <a:t>Тижні 10-11: Funding та Go-to-Market</a:t>
            </a:r>
            <a:endParaRPr lang="en-US" sz="18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1800" dirty="0">
                <a:solidFill>
                  <a:srgbClr val="2C3E50"/>
                </a:solidFill>
              </a:rPr>
              <a:t>Тиждень 12: Final Project Presentations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38404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96167"/>
                </a:solidFill>
              </a:rPr>
              <a:t>Milestone 3: Production Plan та Scaling Strategy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42062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2C3E50"/>
                </a:solidFill>
              </a:rPr>
              <a:t>Дедлайн: Тиждень 11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Що ми розглянемо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37160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3716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1417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Scaling challenges: 1K → 10K → 100K+ units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" y="196596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9659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88720" y="20116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Automation: коли і як автоматизувати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40080" y="256032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5603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188720" y="26060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Process optimization та lean manufacturing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40080" y="315468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15468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188720" y="32004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Managing growth: hiring, training, systems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640080" y="374904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37490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188720" y="3794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Кейс: Tesla Model 3 Production Ramp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Етапи Scaling Production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463040"/>
            <a:ext cx="8046720" cy="685800"/>
          </a:xfrm>
          <a:prstGeom prst="rect">
            <a:avLst/>
          </a:prstGeom>
          <a:solidFill>
            <a:srgbClr val="7BA8E3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554480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Pilot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920240" y="1554480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96167"/>
                </a:solidFill>
              </a:rPr>
              <a:t>100-1,000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108960" y="155448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Manual або semi-auto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846320" y="1554480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5-10 осіб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035040" y="155448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CADCFC"/>
                </a:solidFill>
              </a:rPr>
              <a:t>Process stabilization, yield improvement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548640" y="2240280"/>
            <a:ext cx="8046720" cy="685800"/>
          </a:xfrm>
          <a:prstGeom prst="rect">
            <a:avLst/>
          </a:prstGeom>
          <a:solidFill>
            <a:srgbClr val="5689D1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331720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Low Volume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920240" y="2331720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96167"/>
                </a:solidFill>
              </a:rPr>
              <a:t>1K-10K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108960" y="233172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Semi-automated lines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846320" y="2331720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20-50 осіб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035040" y="233172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CADCFC"/>
                </a:solidFill>
              </a:rPr>
              <a:t>Component supply, quality consistency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48640" y="3017520"/>
            <a:ext cx="8046720" cy="685800"/>
          </a:xfrm>
          <a:prstGeom prst="rect">
            <a:avLst/>
          </a:prstGeom>
          <a:solidFill>
            <a:srgbClr val="4169B8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3108960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Medium Volume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920240" y="3108960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96167"/>
                </a:solidFill>
              </a:rPr>
              <a:t>10K-100K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108960" y="310896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Automated + manual touch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846320" y="3108960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50-200 осіб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035040" y="310896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CADCFC"/>
                </a:solidFill>
              </a:rPr>
              <a:t>Automation ROI, process documentation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48640" y="3794760"/>
            <a:ext cx="8046720" cy="6858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3886200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High Volume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920240" y="3886200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96167"/>
                </a:solidFill>
              </a:rPr>
              <a:t>100K+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108960" y="388620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Highly automated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846320" y="3886200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200+ осіб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035040" y="388620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CADCFC"/>
                </a:solidFill>
              </a:rPr>
              <a:t>Supply chain complexity, quality at scale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96167"/>
                </a:solidFill>
              </a:rPr>
              <a:t>⚡ Кожен етап має унікальні виклики — не можна просто "scale up"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Коли автоматизувати?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ROI аналіз для automation decisions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8046720" cy="64008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536192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✓ Volume достатній?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108960" y="1536192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96167"/>
                </a:solidFill>
              </a:rPr>
              <a:t>&gt;10,000 units/рік мінімум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1828800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C3E50"/>
                </a:solidFill>
              </a:rPr>
              <a:t>→ Automation setup дорогий ($50-500K)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48640" y="2194560"/>
            <a:ext cx="8046720" cy="64008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2267712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✓ Process стабільний?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108960" y="2267712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96167"/>
                </a:solidFill>
              </a:rPr>
              <a:t>Yield &gt;95%, мінімум змін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31520" y="2560320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C3E50"/>
                </a:solidFill>
              </a:rPr>
              <a:t>→ Автоматизувати нестабільний процес = марно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2926080"/>
            <a:ext cx="8046720" cy="64008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2999232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✓ ROI прийнятний?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108960" y="2999232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96167"/>
                </a:solidFill>
              </a:rPr>
              <a:t>Payback &lt;18 місяців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31520" y="3291840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C3E50"/>
                </a:solidFill>
              </a:rPr>
              <a:t>→ Швидкі зміни в hardware — довгий ROI ризиковий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48640" y="3657600"/>
            <a:ext cx="8046720" cy="64008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3730752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✓ Skill доступний?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108960" y="3730752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96167"/>
                </a:solidFill>
              </a:rPr>
              <a:t>Можете наняти automation engineers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31520" y="4023360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C3E50"/>
                </a:solidFill>
              </a:rPr>
              <a:t>→ Підтримка automation потребує expertise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C5F2D"/>
                </a:solidFill>
              </a:rPr>
              <a:t>💡 Start з selective automation — критичні bottlenecks спочатку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2761"/>
                </a:solidFill>
              </a:rPr>
              <a:t>ROI Розрахунок: Automated PCB Testing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097280"/>
            <a:ext cx="3657600" cy="3017520"/>
          </a:xfrm>
          <a:prstGeom prst="rect">
            <a:avLst/>
          </a:prstGeom>
          <a:solidFill>
            <a:srgbClr val="FFFFFF"/>
          </a:solidFill>
          <a:ln w="38100">
            <a:solidFill>
              <a:srgbClr val="F9616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846320" y="1097280"/>
            <a:ext cx="3657600" cy="3017520"/>
          </a:xfrm>
          <a:prstGeom prst="rect">
            <a:avLst/>
          </a:prstGeom>
          <a:solidFill>
            <a:srgbClr val="FFFFFF"/>
          </a:solidFill>
          <a:ln w="38100">
            <a:solidFill>
              <a:srgbClr val="2C5F2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28016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96167"/>
                </a:solidFill>
              </a:rPr>
              <a:t>Manual Testing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029200" y="128016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C5F2D"/>
                </a:solidFill>
              </a:rPr>
              <a:t>Automated Testing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14400" y="173736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• Time: 5 min/unit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2084832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• Labor: $20/година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2432304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• Cost/unit: $1.67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14400" y="2779776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• Throughput: 12 units/година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914400" y="3127248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• Human error: 2-3%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914400" y="34747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• Scalability: Linear з workers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120640" y="173736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• Time: 30 sec/unit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120640" y="2084832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• Machine: $80K investment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120640" y="2432304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• Cost/unit: $0.15 (amortized)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120640" y="2779776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• Throughput: 120 units/година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120640" y="3127248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• Error: &lt;0.1%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120640" y="34747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</a:rPr>
              <a:t>• Scalability: High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40080" y="4206240"/>
            <a:ext cx="7863840" cy="457200"/>
          </a:xfrm>
          <a:prstGeom prst="rect">
            <a:avLst/>
          </a:prstGeom>
          <a:solidFill>
            <a:srgbClr val="2C5F2D"/>
          </a:solidFill>
          <a:ln/>
        </p:spPr>
      </p:sp>
      <p:sp>
        <p:nvSpPr>
          <p:cNvPr id="20" name="Text 18"/>
          <p:cNvSpPr/>
          <p:nvPr/>
        </p:nvSpPr>
        <p:spPr>
          <a:xfrm>
            <a:off x="822960" y="4297680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Break-even: $80K / ($1.67 - $0.15) = 52,632 units (payback ~6 місяців @ 10K/місяць)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Lean Manufacturing Principles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Eliminate waste, maximize value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3657600" cy="685800"/>
          </a:xfrm>
          <a:prstGeom prst="rect">
            <a:avLst/>
          </a:prstGeom>
          <a:solidFill>
            <a:srgbClr val="F8F9FA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1417320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6167"/>
                </a:solidFill>
              </a:rPr>
              <a:t>1. Transportation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85800" y="1627632"/>
            <a:ext cx="33832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C3E50"/>
                </a:solidFill>
              </a:rPr>
              <a:t>Переміщення матеріалів між цехами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85800" y="1828800"/>
            <a:ext cx="33832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✓ Optimize layout, зменшити відстані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548640" y="2148840"/>
            <a:ext cx="3657600" cy="685800"/>
          </a:xfrm>
          <a:prstGeom prst="rect">
            <a:avLst/>
          </a:prstGeom>
          <a:solidFill>
            <a:srgbClr val="F8F9FA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194560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6167"/>
                </a:solidFill>
              </a:rPr>
              <a:t>2. Inventory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85800" y="2404872"/>
            <a:ext cx="33832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C3E50"/>
                </a:solidFill>
              </a:rPr>
              <a:t>Excess WIP (work in progress) на лінії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85800" y="2606040"/>
            <a:ext cx="33832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✓ Just-in-time delivery, smaller batches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548640" y="2926080"/>
            <a:ext cx="3657600" cy="685800"/>
          </a:xfrm>
          <a:prstGeom prst="rect">
            <a:avLst/>
          </a:prstGeom>
          <a:solidFill>
            <a:srgbClr val="F8F9FA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5800" y="2971800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6167"/>
                </a:solidFill>
              </a:rPr>
              <a:t>3. Motion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85800" y="3182112"/>
            <a:ext cx="33832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C3E50"/>
                </a:solidFill>
              </a:rPr>
              <a:t>Оператор тягнеться за інструментами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685800" y="3383280"/>
            <a:ext cx="33832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✓ Ergonomic workstations, tool proximity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548640" y="3703320"/>
            <a:ext cx="3657600" cy="685800"/>
          </a:xfrm>
          <a:prstGeom prst="rect">
            <a:avLst/>
          </a:prstGeom>
          <a:solidFill>
            <a:srgbClr val="F8F9FA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85800" y="3749040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6167"/>
                </a:solidFill>
              </a:rPr>
              <a:t>4. Waiting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85800" y="3959352"/>
            <a:ext cx="33832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C3E50"/>
                </a:solidFill>
              </a:rPr>
              <a:t>Line зупинена через компоненти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85800" y="4160520"/>
            <a:ext cx="33832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✓ Buffer stock critical parts, balance line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572000" y="1371600"/>
            <a:ext cx="3657600" cy="685800"/>
          </a:xfrm>
          <a:prstGeom prst="rect">
            <a:avLst/>
          </a:prstGeom>
          <a:solidFill>
            <a:srgbClr val="F8F9FA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09160" y="1417320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6167"/>
                </a:solidFill>
              </a:rPr>
              <a:t>5. Overproduction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709160" y="1627632"/>
            <a:ext cx="33832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C3E50"/>
                </a:solidFill>
              </a:rPr>
              <a:t>Робити більше ніж потрібно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709160" y="1828800"/>
            <a:ext cx="33832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✓ Produce to demand, не "just in case"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572000" y="2148840"/>
            <a:ext cx="3657600" cy="685800"/>
          </a:xfrm>
          <a:prstGeom prst="rect">
            <a:avLst/>
          </a:prstGeom>
          <a:solidFill>
            <a:srgbClr val="F8F9FA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709160" y="2194560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6167"/>
                </a:solidFill>
              </a:rPr>
              <a:t>6. Over-processing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709160" y="2404872"/>
            <a:ext cx="33832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C3E50"/>
                </a:solidFill>
              </a:rPr>
              <a:t>Надмірна якість перевірка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709160" y="2606040"/>
            <a:ext cx="33832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✓ Optimize QC processes, remove redundancy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572000" y="2926080"/>
            <a:ext cx="3657600" cy="685800"/>
          </a:xfrm>
          <a:prstGeom prst="rect">
            <a:avLst/>
          </a:prstGeom>
          <a:solidFill>
            <a:srgbClr val="F8F9FA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709160" y="2971800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96167"/>
                </a:solidFill>
              </a:rPr>
              <a:t>7. Defects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709160" y="3182112"/>
            <a:ext cx="33832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C3E50"/>
                </a:solidFill>
              </a:rPr>
              <a:t>Rework та scrap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4709160" y="3383280"/>
            <a:ext cx="33832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✓ Root cause analysis, process improvement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Continuous Improvement (Kaizen)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F96167"/>
                </a:solidFill>
              </a:rPr>
              <a:t>Small incremental changes → big results over time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1371600" y="1645920"/>
            <a:ext cx="2286000" cy="2286000"/>
          </a:xfrm>
          <a:prstGeom prst="ellipse">
            <a:avLst/>
          </a:prstGeom>
          <a:solidFill>
            <a:srgbClr val="7BA8E3"/>
          </a:solidFill>
          <a:ln/>
        </p:spPr>
      </p:sp>
      <p:sp>
        <p:nvSpPr>
          <p:cNvPr id="5" name="Text 3"/>
          <p:cNvSpPr/>
          <p:nvPr/>
        </p:nvSpPr>
        <p:spPr>
          <a:xfrm>
            <a:off x="1828800" y="210312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PLAN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3474720" y="1645920"/>
            <a:ext cx="2286000" cy="2286000"/>
          </a:xfrm>
          <a:prstGeom prst="ellipse">
            <a:avLst/>
          </a:prstGeom>
          <a:solidFill>
            <a:srgbClr val="5689D1"/>
          </a:solidFill>
          <a:ln/>
        </p:spPr>
      </p:sp>
      <p:sp>
        <p:nvSpPr>
          <p:cNvPr id="7" name="Text 5"/>
          <p:cNvSpPr/>
          <p:nvPr/>
        </p:nvSpPr>
        <p:spPr>
          <a:xfrm>
            <a:off x="3931920" y="210312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DO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1371600" y="2743200"/>
            <a:ext cx="2286000" cy="2286000"/>
          </a:xfrm>
          <a:prstGeom prst="ellipse">
            <a:avLst/>
          </a:prstGeom>
          <a:solidFill>
            <a:srgbClr val="4169B8"/>
          </a:solidFill>
          <a:ln/>
        </p:spPr>
      </p:sp>
      <p:sp>
        <p:nvSpPr>
          <p:cNvPr id="9" name="Text 7"/>
          <p:cNvSpPr/>
          <p:nvPr/>
        </p:nvSpPr>
        <p:spPr>
          <a:xfrm>
            <a:off x="1828800" y="32004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CHECK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3474720" y="2743200"/>
            <a:ext cx="2286000" cy="228600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1" name="Text 9"/>
          <p:cNvSpPr/>
          <p:nvPr/>
        </p:nvSpPr>
        <p:spPr>
          <a:xfrm>
            <a:off x="3931920" y="32004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ACT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6126480" y="173736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</a:rPr>
              <a:t>→ PLAN: Identify bottleneck (soldering takes 2 min)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126480" y="237744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</a:rPr>
              <a:t>→ DO: Test new solder tip (reduces to 1.5 min)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126480" y="301752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</a:rPr>
              <a:t>→ CHECK: Measure across 100 units (confirmed!)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126480" y="365760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</a:rPr>
              <a:t>→ ACT: Standardize new tip на всіх лініях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ADCFC"/>
                </a:solidFill>
              </a:rPr>
              <a:t>🎯 1% improvement щодня = 37× краще за рік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Managing Growth: People та Systems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371600"/>
            <a:ext cx="8046720" cy="73152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444752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Hiring at Scale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651760" y="1444752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96167"/>
                </a:solidFill>
              </a:rPr>
              <a:t>Потрібно 50+ операторів за 2 місяці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303520" y="1444752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• Partner з recruitment agencies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• Clear job descriptions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• Fast onboarding process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2194560"/>
            <a:ext cx="8046720" cy="73152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2267712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Training Consistency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651760" y="2267712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96167"/>
                </a:solidFill>
              </a:rPr>
              <a:t>Кожен тренер по-різному навчає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303520" y="2267712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• Standardized training materials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• Video tutorials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• Certification process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548640" y="3017520"/>
            <a:ext cx="8046720" cy="73152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3090672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Quality Maintenance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651760" y="3090672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96167"/>
                </a:solidFill>
              </a:rPr>
              <a:t>Більше людей = більше variability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303520" y="3090672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• Clear work instructions (SOPs)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• Regular audits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• Incentive programs для якості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48640" y="3840480"/>
            <a:ext cx="8046720" cy="73152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" y="3913632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Communication Breakdown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2651760" y="3913632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96167"/>
                </a:solidFill>
              </a:rPr>
              <a:t>Info не доходить до всіх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303520" y="3913632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• Daily huddles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• Visual management boards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• Digital tools (Slack, etc)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Кейс: Tesla Model 3 Production Ramp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F96167"/>
                </a:solidFill>
              </a:rPr>
              <a:t>Lessons від "Production Hell" до 5,000 cars/week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8046720" cy="59436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50876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1. Over-automation = bad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108960" y="150876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3E50"/>
                </a:solidFill>
              </a:rPr>
              <a:t>Excessive robotics caused constant breakdowns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1783080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5F2D"/>
                </a:solidFill>
              </a:rPr>
              <a:t>→ Simplified automation, added human workers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48640" y="2103120"/>
            <a:ext cx="8046720" cy="59436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21488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2. Tent production line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108960" y="214884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3E50"/>
                </a:solidFill>
              </a:rPr>
              <a:t>Built temporary assembly під намет (sprung structure)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31520" y="2423160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5F2D"/>
                </a:solidFill>
              </a:rPr>
              <a:t>→ Faster than building permanent facility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2743200"/>
            <a:ext cx="8046720" cy="59436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278892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3. Vertical integration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108960" y="278892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3E50"/>
                </a:solidFill>
              </a:rPr>
              <a:t>Battery production bottleneck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31520" y="3063240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5F2D"/>
                </a:solidFill>
              </a:rPr>
              <a:t>→ Gigafactory — own battery supply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48640" y="3383280"/>
            <a:ext cx="8046720" cy="59436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342900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4. Elon sleeping на заводі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108960" y="342900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3E50"/>
                </a:solidFill>
              </a:rPr>
              <a:t>Leadership presence critical при crisis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31520" y="3703320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5F2D"/>
                </a:solidFill>
              </a:rPr>
              <a:t>→ Hands-on problem solving, fast decisions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48640" y="4023360"/>
            <a:ext cx="8046720" cy="59436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31520" y="406908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5. Iterative improvements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108960" y="406908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3E50"/>
                </a:solidFill>
              </a:rPr>
              <a:t>1,000 → 2,000 → 3,000 → 5,000/week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31520" y="4343400"/>
            <a:ext cx="7680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5F2D"/>
                </a:solidFill>
              </a:rPr>
              <a:t>→ Small steps, continuous learning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C5F2D"/>
                </a:solidFill>
              </a:rPr>
              <a:t>📊 Result: From 0 → 5,000/week in 6 months (target met June 2018)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8: Scaling Production</dc:title>
  <dc:subject>PptxGenJS Presentation</dc:subject>
  <dc:creator>Викладач курсу</dc:creator>
  <cp:lastModifiedBy>Викладач курсу</cp:lastModifiedBy>
  <cp:revision>1</cp:revision>
  <dcterms:created xsi:type="dcterms:W3CDTF">2026-03-13T10:09:50Z</dcterms:created>
  <dcterms:modified xsi:type="dcterms:W3CDTF">2026-03-13T10:09:50Z</dcterms:modified>
</cp:coreProperties>
</file>