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7" roundtripDataSignature="AMtx7miomdrc1tQU6ABuRprheEPpWUXws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customschemas.google.com/relationships/presentationmetadata" Target="meta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1" name="Google Shape;261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9" name="Google Shape;289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6" name="Google Shape;296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" name="Google Shape;2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" name="Google Shape;44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" name="Google Shape;75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9" name="Google Shape;169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4" name="Google Shape;204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2" name="Google Shape;232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E276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ЛЕКЦІЯ 7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457200" y="182880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4000"/>
              <a:buFont typeface="Calibri"/>
              <a:buNone/>
            </a:pPr>
            <a:r>
              <a:rPr b="1" i="0" lang="en-US" sz="40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MANUFACTURING ТА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457200" y="246888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b="1" i="0" lang="en-US" sz="4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QUALITY CONTROL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Вибір CM • Yield Management • QC Processes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Кейс: DJI — Shenzhen Ecosystem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10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Як DJI домінує через вертикальну інтеграцію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10"/>
          <p:cNvSpPr/>
          <p:nvPr/>
        </p:nvSpPr>
        <p:spPr>
          <a:xfrm>
            <a:off x="548640" y="1463040"/>
            <a:ext cx="8046720" cy="594360"/>
          </a:xfrm>
          <a:prstGeom prst="rect">
            <a:avLst/>
          </a:prstGeom>
          <a:solidFill>
            <a:srgbClr val="F8F9FA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0"/>
          <p:cNvSpPr/>
          <p:nvPr/>
        </p:nvSpPr>
        <p:spPr>
          <a:xfrm>
            <a:off x="731520" y="150876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1. In-house Manufacturing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10"/>
          <p:cNvSpPr/>
          <p:nvPr/>
        </p:nvSpPr>
        <p:spPr>
          <a:xfrm>
            <a:off x="2651760" y="1508760"/>
            <a:ext cx="25603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Повний контроль якості та швидкості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10"/>
          <p:cNvSpPr/>
          <p:nvPr/>
        </p:nvSpPr>
        <p:spPr>
          <a:xfrm>
            <a:off x="731520" y="1783080"/>
            <a:ext cx="768096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Власні фабрики у Shenzhen — 100K+ drones/місяць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10"/>
          <p:cNvSpPr/>
          <p:nvPr/>
        </p:nvSpPr>
        <p:spPr>
          <a:xfrm>
            <a:off x="548640" y="2103120"/>
            <a:ext cx="8046720" cy="594360"/>
          </a:xfrm>
          <a:prstGeom prst="rect">
            <a:avLst/>
          </a:prstGeom>
          <a:solidFill>
            <a:srgbClr val="F8F9FA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0"/>
          <p:cNvSpPr/>
          <p:nvPr/>
        </p:nvSpPr>
        <p:spPr>
          <a:xfrm>
            <a:off x="731520" y="214884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2. Component Sourcing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10"/>
          <p:cNvSpPr/>
          <p:nvPr/>
        </p:nvSpPr>
        <p:spPr>
          <a:xfrm>
            <a:off x="2651760" y="2148840"/>
            <a:ext cx="25603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Leverage Shenzhen ecosystem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10"/>
          <p:cNvSpPr/>
          <p:nvPr/>
        </p:nvSpPr>
        <p:spPr>
          <a:xfrm>
            <a:off x="731520" y="2423160"/>
            <a:ext cx="768096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Sensors, motors, chips — все в радіусі 50км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0"/>
          <p:cNvSpPr/>
          <p:nvPr/>
        </p:nvSpPr>
        <p:spPr>
          <a:xfrm>
            <a:off x="548640" y="2743200"/>
            <a:ext cx="8046720" cy="594360"/>
          </a:xfrm>
          <a:prstGeom prst="rect">
            <a:avLst/>
          </a:prstGeom>
          <a:solidFill>
            <a:srgbClr val="F8F9FA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0"/>
          <p:cNvSpPr/>
          <p:nvPr/>
        </p:nvSpPr>
        <p:spPr>
          <a:xfrm>
            <a:off x="731520" y="278892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3. Rapid Iteration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10"/>
          <p:cNvSpPr/>
          <p:nvPr/>
        </p:nvSpPr>
        <p:spPr>
          <a:xfrm>
            <a:off x="2651760" y="2788920"/>
            <a:ext cx="25603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New models кожні 6-12 місяців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10"/>
          <p:cNvSpPr/>
          <p:nvPr/>
        </p:nvSpPr>
        <p:spPr>
          <a:xfrm>
            <a:off x="731520" y="3063240"/>
            <a:ext cx="768096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Phantom 1 → 2 → 3 → 4 за 4 роки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0"/>
          <p:cNvSpPr/>
          <p:nvPr/>
        </p:nvSpPr>
        <p:spPr>
          <a:xfrm>
            <a:off x="548640" y="3383280"/>
            <a:ext cx="8046720" cy="594360"/>
          </a:xfrm>
          <a:prstGeom prst="rect">
            <a:avLst/>
          </a:prstGeom>
          <a:solidFill>
            <a:srgbClr val="F8F9FA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0"/>
          <p:cNvSpPr/>
          <p:nvPr/>
        </p:nvSpPr>
        <p:spPr>
          <a:xfrm>
            <a:off x="731520" y="342900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4. Quality Control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10"/>
          <p:cNvSpPr/>
          <p:nvPr/>
        </p:nvSpPr>
        <p:spPr>
          <a:xfrm>
            <a:off x="2651760" y="3429000"/>
            <a:ext cx="25603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Жорсткі стандарти на кожному етапі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10"/>
          <p:cNvSpPr/>
          <p:nvPr/>
        </p:nvSpPr>
        <p:spPr>
          <a:xfrm>
            <a:off x="731520" y="3703320"/>
            <a:ext cx="768096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100% functional testing, environmental chambers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10"/>
          <p:cNvSpPr/>
          <p:nvPr/>
        </p:nvSpPr>
        <p:spPr>
          <a:xfrm>
            <a:off x="548640" y="4023360"/>
            <a:ext cx="8046720" cy="594360"/>
          </a:xfrm>
          <a:prstGeom prst="rect">
            <a:avLst/>
          </a:prstGeom>
          <a:solidFill>
            <a:srgbClr val="F8F9FA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10"/>
          <p:cNvSpPr/>
          <p:nvPr/>
        </p:nvSpPr>
        <p:spPr>
          <a:xfrm>
            <a:off x="731520" y="406908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5. Vertical Integration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10"/>
          <p:cNvSpPr/>
          <p:nvPr/>
        </p:nvSpPr>
        <p:spPr>
          <a:xfrm>
            <a:off x="2651760" y="4069080"/>
            <a:ext cx="25603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Від R&amp;D до customer support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10"/>
          <p:cNvSpPr/>
          <p:nvPr/>
        </p:nvSpPr>
        <p:spPr>
          <a:xfrm>
            <a:off x="731520" y="4343400"/>
            <a:ext cx="768096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Software, hardware, apps, cloud — все in-house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10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📊 Result: 70%+ global drone market share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E2761"/>
        </a:solidFill>
      </p:bgPr>
    </p:bg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11"/>
          <p:cNvSpPr/>
          <p:nvPr/>
        </p:nvSpPr>
        <p:spPr>
          <a:xfrm>
            <a:off x="540200" y="615550"/>
            <a:ext cx="82296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Ключові висновки Лекції 7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1"/>
          <p:cNvSpPr/>
          <p:nvPr/>
        </p:nvSpPr>
        <p:spPr>
          <a:xfrm>
            <a:off x="914400" y="1280160"/>
            <a:ext cx="7315200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1. CM selection — critical decision: due diligence обов'язкова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2. Pilot production — навчальний досвід перед scale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3. QC на трьох рівнях: Incoming → In-Process → Final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4. Yield management — continuous improvement від 75% → 98%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5. Root cause analysis — dig deep з 5 Whys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6. Vertical integration дає competitive advantage (DJI приклад)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2"/>
          <p:cNvSpPr/>
          <p:nvPr/>
        </p:nvSpPr>
        <p:spPr>
          <a:xfrm>
            <a:off x="457200" y="137160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600"/>
              <a:buFont typeface="Calibri"/>
              <a:buNone/>
            </a:pPr>
            <a:r>
              <a:rPr b="1" i="0" lang="en-US" sz="36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Наступна лекція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12"/>
          <p:cNvSpPr/>
          <p:nvPr/>
        </p:nvSpPr>
        <p:spPr>
          <a:xfrm>
            <a:off x="457200" y="21031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SCALING PRODUCTION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12"/>
          <p:cNvSpPr/>
          <p:nvPr/>
        </p:nvSpPr>
        <p:spPr>
          <a:xfrm>
            <a:off x="457200" y="3017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1K → 10K → 100K units | Automation | Continuous Improvement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12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Підготуйте: Production Plan для вашого проекту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Що ми розглянемо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"/>
          <p:cNvSpPr/>
          <p:nvPr/>
        </p:nvSpPr>
        <p:spPr>
          <a:xfrm>
            <a:off x="457200" y="914400"/>
            <a:ext cx="91440" cy="45720"/>
          </a:xfrm>
          <a:prstGeom prst="rect">
            <a:avLst/>
          </a:prstGeom>
          <a:solidFill>
            <a:srgbClr val="F961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640080" y="1371600"/>
            <a:ext cx="320040" cy="320040"/>
          </a:xfrm>
          <a:prstGeom prst="ellipse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2"/>
          <p:cNvSpPr/>
          <p:nvPr/>
        </p:nvSpPr>
        <p:spPr>
          <a:xfrm>
            <a:off x="640080" y="1371600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1188720" y="141732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Вибір Contract Manufacturer (CM): критерії та процес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640080" y="1965960"/>
            <a:ext cx="320040" cy="320040"/>
          </a:xfrm>
          <a:prstGeom prst="ellipse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2"/>
          <p:cNvSpPr/>
          <p:nvPr/>
        </p:nvSpPr>
        <p:spPr>
          <a:xfrm>
            <a:off x="640080" y="1965960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"/>
          <p:cNvSpPr/>
          <p:nvPr/>
        </p:nvSpPr>
        <p:spPr>
          <a:xfrm>
            <a:off x="1188720" y="201168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Pilot production: перший production run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640080" y="2560320"/>
            <a:ext cx="320040" cy="320040"/>
          </a:xfrm>
          <a:prstGeom prst="ellipse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2"/>
          <p:cNvSpPr/>
          <p:nvPr/>
        </p:nvSpPr>
        <p:spPr>
          <a:xfrm>
            <a:off x="640080" y="2560320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1188720" y="260604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Quality Control: системи та процеси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640080" y="3154680"/>
            <a:ext cx="320040" cy="320040"/>
          </a:xfrm>
          <a:prstGeom prst="ellipse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2"/>
          <p:cNvSpPr/>
          <p:nvPr/>
        </p:nvSpPr>
        <p:spPr>
          <a:xfrm>
            <a:off x="640080" y="3154680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"/>
          <p:cNvSpPr/>
          <p:nvPr/>
        </p:nvSpPr>
        <p:spPr>
          <a:xfrm>
            <a:off x="1188720" y="320040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Yield management та continuous improvement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640080" y="3749040"/>
            <a:ext cx="320040" cy="320040"/>
          </a:xfrm>
          <a:prstGeom prst="ellipse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2"/>
          <p:cNvSpPr/>
          <p:nvPr/>
        </p:nvSpPr>
        <p:spPr>
          <a:xfrm>
            <a:off x="640080" y="3749040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2"/>
          <p:cNvSpPr/>
          <p:nvPr/>
        </p:nvSpPr>
        <p:spPr>
          <a:xfrm>
            <a:off x="1188720" y="379476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Кейс: DJI — вертикальна інтеграція у Shenzhen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9FA"/>
        </a:solid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Вибір Contract Manufacturer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3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8 критеріїв для оцінки CM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3"/>
          <p:cNvSpPr/>
          <p:nvPr/>
        </p:nvSpPr>
        <p:spPr>
          <a:xfrm>
            <a:off x="548640" y="1371600"/>
            <a:ext cx="3657600" cy="68580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3"/>
          <p:cNvSpPr/>
          <p:nvPr/>
        </p:nvSpPr>
        <p:spPr>
          <a:xfrm>
            <a:off x="685800" y="1444752"/>
            <a:ext cx="33832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1. Виробнича потужність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3"/>
          <p:cNvSpPr/>
          <p:nvPr/>
        </p:nvSpPr>
        <p:spPr>
          <a:xfrm>
            <a:off x="685800" y="16916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Поточний vs max capacity?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Чи зможуть scale з вами?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Які інші клієнти?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3"/>
          <p:cNvSpPr/>
          <p:nvPr/>
        </p:nvSpPr>
        <p:spPr>
          <a:xfrm>
            <a:off x="548640" y="2148840"/>
            <a:ext cx="3657600" cy="68580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3"/>
          <p:cNvSpPr/>
          <p:nvPr/>
        </p:nvSpPr>
        <p:spPr>
          <a:xfrm>
            <a:off x="685800" y="2221992"/>
            <a:ext cx="33832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2. Технічні можливості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3"/>
          <p:cNvSpPr/>
          <p:nvPr/>
        </p:nvSpPr>
        <p:spPr>
          <a:xfrm>
            <a:off x="685800" y="246888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SMT, through-hole, box build?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Automated testing?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Які процеси in-house?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3"/>
          <p:cNvSpPr/>
          <p:nvPr/>
        </p:nvSpPr>
        <p:spPr>
          <a:xfrm>
            <a:off x="548640" y="2926080"/>
            <a:ext cx="3657600" cy="68580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3"/>
          <p:cNvSpPr/>
          <p:nvPr/>
        </p:nvSpPr>
        <p:spPr>
          <a:xfrm>
            <a:off x="685800" y="2999232"/>
            <a:ext cx="33832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3. Системи якості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3"/>
          <p:cNvSpPr/>
          <p:nvPr/>
        </p:nvSpPr>
        <p:spPr>
          <a:xfrm>
            <a:off x="685800" y="324612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ISO 9001 certified?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QC processes?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Defect rates?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3"/>
          <p:cNvSpPr/>
          <p:nvPr/>
        </p:nvSpPr>
        <p:spPr>
          <a:xfrm>
            <a:off x="548640" y="3703320"/>
            <a:ext cx="3657600" cy="68580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3"/>
          <p:cNvSpPr/>
          <p:nvPr/>
        </p:nvSpPr>
        <p:spPr>
          <a:xfrm>
            <a:off x="685800" y="3776472"/>
            <a:ext cx="33832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4. Фінансова стабільність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685800" y="402336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Чи виживуть 2-3 роки?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Payment terms?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Insurance?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3"/>
          <p:cNvSpPr/>
          <p:nvPr/>
        </p:nvSpPr>
        <p:spPr>
          <a:xfrm>
            <a:off x="4572000" y="1371600"/>
            <a:ext cx="3657600" cy="68580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3"/>
          <p:cNvSpPr/>
          <p:nvPr/>
        </p:nvSpPr>
        <p:spPr>
          <a:xfrm>
            <a:off x="4709160" y="1444752"/>
            <a:ext cx="33832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5. Локація та logistics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4709160" y="16916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Відстань від вас?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Shipping costs та times?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Import/export expertise?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3"/>
          <p:cNvSpPr/>
          <p:nvPr/>
        </p:nvSpPr>
        <p:spPr>
          <a:xfrm>
            <a:off x="4572000" y="2148840"/>
            <a:ext cx="3657600" cy="68580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3"/>
          <p:cNvSpPr/>
          <p:nvPr/>
        </p:nvSpPr>
        <p:spPr>
          <a:xfrm>
            <a:off x="4709160" y="2221992"/>
            <a:ext cx="33832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6. Комунікація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3"/>
          <p:cNvSpPr/>
          <p:nvPr/>
        </p:nvSpPr>
        <p:spPr>
          <a:xfrm>
            <a:off x="4709160" y="246888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Англійською?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Responsiveness?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Project management tools?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3"/>
          <p:cNvSpPr/>
          <p:nvPr/>
        </p:nvSpPr>
        <p:spPr>
          <a:xfrm>
            <a:off x="4572000" y="2926080"/>
            <a:ext cx="3657600" cy="68580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3"/>
          <p:cNvSpPr/>
          <p:nvPr/>
        </p:nvSpPr>
        <p:spPr>
          <a:xfrm>
            <a:off x="4709160" y="2999232"/>
            <a:ext cx="33832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7. NRE та pricing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3"/>
          <p:cNvSpPr/>
          <p:nvPr/>
        </p:nvSpPr>
        <p:spPr>
          <a:xfrm>
            <a:off x="4709160" y="324612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Setup fees?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Unit costs competitive?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Volume discounts?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3"/>
          <p:cNvSpPr/>
          <p:nvPr/>
        </p:nvSpPr>
        <p:spPr>
          <a:xfrm>
            <a:off x="4572000" y="3703320"/>
            <a:ext cx="3657600" cy="68580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3"/>
          <p:cNvSpPr/>
          <p:nvPr/>
        </p:nvSpPr>
        <p:spPr>
          <a:xfrm>
            <a:off x="4709160" y="3776472"/>
            <a:ext cx="33832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8. References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3"/>
          <p:cNvSpPr/>
          <p:nvPr/>
        </p:nvSpPr>
        <p:spPr>
          <a:xfrm>
            <a:off x="4709160" y="402336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Можете поговорити з 3+ клієнтами?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Успішні проекти similar complexity?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Due Diligence Process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4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Як properly перевірити CM перед partnership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4"/>
          <p:cNvSpPr/>
          <p:nvPr/>
        </p:nvSpPr>
        <p:spPr>
          <a:xfrm>
            <a:off x="548640" y="1463040"/>
            <a:ext cx="8046720" cy="594360"/>
          </a:xfrm>
          <a:prstGeom prst="rect">
            <a:avLst/>
          </a:prstGeom>
          <a:solidFill>
            <a:srgbClr val="F8F9FA"/>
          </a:solidFill>
          <a:ln cap="flat" cmpd="sng" w="127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4"/>
          <p:cNvSpPr/>
          <p:nvPr/>
        </p:nvSpPr>
        <p:spPr>
          <a:xfrm>
            <a:off x="731520" y="1508760"/>
            <a:ext cx="20116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1. RFQ (Request for Quote)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4"/>
          <p:cNvSpPr/>
          <p:nvPr/>
        </p:nvSpPr>
        <p:spPr>
          <a:xfrm>
            <a:off x="2834640" y="1508760"/>
            <a:ext cx="2743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Надіслати: BOM, CAD files, volume forecast, timeline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4"/>
          <p:cNvSpPr/>
          <p:nvPr/>
        </p:nvSpPr>
        <p:spPr>
          <a:xfrm>
            <a:off x="731520" y="1783080"/>
            <a:ext cx="768096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Quote з unit costs, NRE, lead times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4"/>
          <p:cNvSpPr/>
          <p:nvPr/>
        </p:nvSpPr>
        <p:spPr>
          <a:xfrm>
            <a:off x="548640" y="2103120"/>
            <a:ext cx="8046720" cy="59436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4"/>
          <p:cNvSpPr/>
          <p:nvPr/>
        </p:nvSpPr>
        <p:spPr>
          <a:xfrm>
            <a:off x="731520" y="2148840"/>
            <a:ext cx="20116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2. Factory Visit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4"/>
          <p:cNvSpPr/>
          <p:nvPr/>
        </p:nvSpPr>
        <p:spPr>
          <a:xfrm>
            <a:off x="2834640" y="2148840"/>
            <a:ext cx="2743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Відвідати особисто (CRITICAL!)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4"/>
          <p:cNvSpPr/>
          <p:nvPr/>
        </p:nvSpPr>
        <p:spPr>
          <a:xfrm>
            <a:off x="731520" y="2423160"/>
            <a:ext cx="768096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Побачити: equipment, organization, cleanliness, workers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4"/>
          <p:cNvSpPr/>
          <p:nvPr/>
        </p:nvSpPr>
        <p:spPr>
          <a:xfrm>
            <a:off x="548640" y="2743200"/>
            <a:ext cx="8046720" cy="594360"/>
          </a:xfrm>
          <a:prstGeom prst="rect">
            <a:avLst/>
          </a:prstGeom>
          <a:solidFill>
            <a:srgbClr val="F8F9FA"/>
          </a:solidFill>
          <a:ln cap="flat" cmpd="sng" w="127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4"/>
          <p:cNvSpPr/>
          <p:nvPr/>
        </p:nvSpPr>
        <p:spPr>
          <a:xfrm>
            <a:off x="731520" y="2788920"/>
            <a:ext cx="20116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3. Sample Build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4"/>
          <p:cNvSpPr/>
          <p:nvPr/>
        </p:nvSpPr>
        <p:spPr>
          <a:xfrm>
            <a:off x="2834640" y="2788920"/>
            <a:ext cx="2743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Замовити 10-50 units як test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4"/>
          <p:cNvSpPr/>
          <p:nvPr/>
        </p:nvSpPr>
        <p:spPr>
          <a:xfrm>
            <a:off x="731520" y="3063240"/>
            <a:ext cx="768096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Оцінити: quality, communication, timeline adherence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4"/>
          <p:cNvSpPr/>
          <p:nvPr/>
        </p:nvSpPr>
        <p:spPr>
          <a:xfrm>
            <a:off x="548640" y="3383280"/>
            <a:ext cx="8046720" cy="59436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4"/>
          <p:cNvSpPr/>
          <p:nvPr/>
        </p:nvSpPr>
        <p:spPr>
          <a:xfrm>
            <a:off x="731520" y="3429000"/>
            <a:ext cx="20116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4. Reference Checks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4"/>
          <p:cNvSpPr/>
          <p:nvPr/>
        </p:nvSpPr>
        <p:spPr>
          <a:xfrm>
            <a:off x="2834640" y="3429000"/>
            <a:ext cx="2743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Поговорити з 3+ поточними клієнтами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4"/>
          <p:cNvSpPr/>
          <p:nvPr/>
        </p:nvSpPr>
        <p:spPr>
          <a:xfrm>
            <a:off x="731520" y="3703320"/>
            <a:ext cx="768096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Питати про: quality, responsiveness, issues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4"/>
          <p:cNvSpPr/>
          <p:nvPr/>
        </p:nvSpPr>
        <p:spPr>
          <a:xfrm>
            <a:off x="548640" y="4023360"/>
            <a:ext cx="8046720" cy="594360"/>
          </a:xfrm>
          <a:prstGeom prst="rect">
            <a:avLst/>
          </a:prstGeom>
          <a:solidFill>
            <a:srgbClr val="F8F9FA"/>
          </a:solidFill>
          <a:ln cap="flat" cmpd="sng" w="127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4"/>
          <p:cNvSpPr/>
          <p:nvPr/>
        </p:nvSpPr>
        <p:spPr>
          <a:xfrm>
            <a:off x="731520" y="4069080"/>
            <a:ext cx="20116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5. Financial Review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4"/>
          <p:cNvSpPr/>
          <p:nvPr/>
        </p:nvSpPr>
        <p:spPr>
          <a:xfrm>
            <a:off x="2834640" y="4069080"/>
            <a:ext cx="2743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Перевірити: bank references, D&amp;B report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4"/>
          <p:cNvSpPr/>
          <p:nvPr/>
        </p:nvSpPr>
        <p:spPr>
          <a:xfrm>
            <a:off x="731520" y="4343400"/>
            <a:ext cx="768096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Confirm фінансова стабільність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⚠️ Never skip factory visit — фото можуть бути fake!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9FA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Pilot Production Run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5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Перший production run — критичний learning момент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5"/>
          <p:cNvSpPr/>
          <p:nvPr/>
        </p:nvSpPr>
        <p:spPr>
          <a:xfrm>
            <a:off x="548650" y="1304100"/>
            <a:ext cx="8046600" cy="798900"/>
          </a:xfrm>
          <a:prstGeom prst="rect">
            <a:avLst/>
          </a:prstGeom>
          <a:solidFill>
            <a:srgbClr val="7BA8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5"/>
          <p:cNvSpPr/>
          <p:nvPr/>
        </p:nvSpPr>
        <p:spPr>
          <a:xfrm>
            <a:off x="731520" y="1463043"/>
            <a:ext cx="13716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Pre-Pilot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5"/>
          <p:cNvSpPr/>
          <p:nvPr/>
        </p:nvSpPr>
        <p:spPr>
          <a:xfrm>
            <a:off x="2194598" y="1463043"/>
            <a:ext cx="9144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—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5"/>
          <p:cNvSpPr/>
          <p:nvPr/>
        </p:nvSpPr>
        <p:spPr>
          <a:xfrm>
            <a:off x="3200438" y="1376168"/>
            <a:ext cx="52122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Transfer design files до CM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5"/>
          <p:cNvSpPr/>
          <p:nvPr/>
        </p:nvSpPr>
        <p:spPr>
          <a:xfrm>
            <a:off x="3200375" y="1526979"/>
            <a:ext cx="52122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Review BOM та sourcing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5"/>
          <p:cNvSpPr/>
          <p:nvPr/>
        </p:nvSpPr>
        <p:spPr>
          <a:xfrm>
            <a:off x="3200375" y="1664153"/>
            <a:ext cx="52122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Setup виробничого процесу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5"/>
          <p:cNvSpPr/>
          <p:nvPr/>
        </p:nvSpPr>
        <p:spPr>
          <a:xfrm>
            <a:off x="3200375" y="1831088"/>
            <a:ext cx="52122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Create test fixtures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5"/>
          <p:cNvSpPr/>
          <p:nvPr/>
        </p:nvSpPr>
        <p:spPr>
          <a:xfrm>
            <a:off x="548650" y="2218625"/>
            <a:ext cx="8046600" cy="798900"/>
          </a:xfrm>
          <a:prstGeom prst="rect">
            <a:avLst/>
          </a:prstGeom>
          <a:solidFill>
            <a:srgbClr val="5689D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5"/>
          <p:cNvSpPr/>
          <p:nvPr/>
        </p:nvSpPr>
        <p:spPr>
          <a:xfrm>
            <a:off x="731520" y="2377440"/>
            <a:ext cx="1371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First Article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5"/>
          <p:cNvSpPr/>
          <p:nvPr/>
        </p:nvSpPr>
        <p:spPr>
          <a:xfrm>
            <a:off x="2194560" y="2377440"/>
            <a:ext cx="9144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1-5 units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5"/>
          <p:cNvSpPr/>
          <p:nvPr/>
        </p:nvSpPr>
        <p:spPr>
          <a:xfrm>
            <a:off x="3200375" y="2275691"/>
            <a:ext cx="52122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Build перша одиниця з CM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5"/>
          <p:cNvSpPr/>
          <p:nvPr/>
        </p:nvSpPr>
        <p:spPr>
          <a:xfrm>
            <a:off x="3200375" y="2427614"/>
            <a:ext cx="52122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Full inspection кожної деталі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5"/>
          <p:cNvSpPr/>
          <p:nvPr/>
        </p:nvSpPr>
        <p:spPr>
          <a:xfrm>
            <a:off x="3200375" y="2611763"/>
            <a:ext cx="52122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Validate assembly process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5"/>
          <p:cNvSpPr/>
          <p:nvPr/>
        </p:nvSpPr>
        <p:spPr>
          <a:xfrm>
            <a:off x="3200375" y="2768349"/>
            <a:ext cx="52122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Sign-off для продовження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5"/>
          <p:cNvSpPr/>
          <p:nvPr/>
        </p:nvSpPr>
        <p:spPr>
          <a:xfrm>
            <a:off x="548640" y="3108960"/>
            <a:ext cx="8046720" cy="731520"/>
          </a:xfrm>
          <a:prstGeom prst="rect">
            <a:avLst/>
          </a:prstGeom>
          <a:solidFill>
            <a:srgbClr val="4169B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5"/>
          <p:cNvSpPr/>
          <p:nvPr/>
        </p:nvSpPr>
        <p:spPr>
          <a:xfrm>
            <a:off x="731520" y="3200400"/>
            <a:ext cx="1371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Pilot Run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5"/>
          <p:cNvSpPr/>
          <p:nvPr/>
        </p:nvSpPr>
        <p:spPr>
          <a:xfrm>
            <a:off x="2194560" y="3200400"/>
            <a:ext cx="9144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100-1000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5"/>
          <p:cNvSpPr/>
          <p:nvPr/>
        </p:nvSpPr>
        <p:spPr>
          <a:xfrm>
            <a:off x="3200375" y="3101501"/>
            <a:ext cx="52122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Повний production process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5"/>
          <p:cNvSpPr/>
          <p:nvPr/>
        </p:nvSpPr>
        <p:spPr>
          <a:xfrm>
            <a:off x="3200375" y="3271862"/>
            <a:ext cx="52122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QC testing кожної одиниці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5"/>
          <p:cNvSpPr/>
          <p:nvPr/>
        </p:nvSpPr>
        <p:spPr>
          <a:xfrm>
            <a:off x="3200375" y="3447248"/>
            <a:ext cx="52122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Track defects та issues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5"/>
          <p:cNvSpPr/>
          <p:nvPr/>
        </p:nvSpPr>
        <p:spPr>
          <a:xfrm>
            <a:off x="3200375" y="3601884"/>
            <a:ext cx="52122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Measure cycle times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5"/>
          <p:cNvSpPr/>
          <p:nvPr/>
        </p:nvSpPr>
        <p:spPr>
          <a:xfrm>
            <a:off x="548640" y="3931920"/>
            <a:ext cx="8046720" cy="73152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5"/>
          <p:cNvSpPr/>
          <p:nvPr/>
        </p:nvSpPr>
        <p:spPr>
          <a:xfrm>
            <a:off x="731520" y="4023360"/>
            <a:ext cx="1371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Post-Pilot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5"/>
          <p:cNvSpPr/>
          <p:nvPr/>
        </p:nvSpPr>
        <p:spPr>
          <a:xfrm>
            <a:off x="2194560" y="4023360"/>
            <a:ext cx="9144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—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5"/>
          <p:cNvSpPr/>
          <p:nvPr/>
        </p:nvSpPr>
        <p:spPr>
          <a:xfrm>
            <a:off x="3245725" y="3947498"/>
            <a:ext cx="52122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Root cause analysis дефектів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5"/>
          <p:cNvSpPr/>
          <p:nvPr/>
        </p:nvSpPr>
        <p:spPr>
          <a:xfrm>
            <a:off x="3245650" y="4119372"/>
            <a:ext cx="52122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Process improvements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5"/>
          <p:cNvSpPr/>
          <p:nvPr/>
        </p:nvSpPr>
        <p:spPr>
          <a:xfrm>
            <a:off x="3245713" y="4293120"/>
            <a:ext cx="52122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Update documentation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"/>
          <p:cNvSpPr/>
          <p:nvPr/>
        </p:nvSpPr>
        <p:spPr>
          <a:xfrm>
            <a:off x="3245650" y="4447756"/>
            <a:ext cx="52122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Go/no-go для mass production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6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Quality Control System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6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Три рівні QC: Incoming → In-Process → Final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6"/>
          <p:cNvSpPr/>
          <p:nvPr/>
        </p:nvSpPr>
        <p:spPr>
          <a:xfrm>
            <a:off x="548640" y="1371600"/>
            <a:ext cx="2468880" cy="2926080"/>
          </a:xfrm>
          <a:prstGeom prst="rect">
            <a:avLst/>
          </a:prstGeom>
          <a:solidFill>
            <a:srgbClr val="7BA8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6"/>
          <p:cNvSpPr/>
          <p:nvPr/>
        </p:nvSpPr>
        <p:spPr>
          <a:xfrm>
            <a:off x="3291840" y="1371600"/>
            <a:ext cx="2468880" cy="2926080"/>
          </a:xfrm>
          <a:prstGeom prst="rect">
            <a:avLst/>
          </a:prstGeom>
          <a:solidFill>
            <a:srgbClr val="4169B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6"/>
          <p:cNvSpPr/>
          <p:nvPr/>
        </p:nvSpPr>
        <p:spPr>
          <a:xfrm>
            <a:off x="6035040" y="1371600"/>
            <a:ext cx="2468880" cy="292608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6"/>
          <p:cNvSpPr/>
          <p:nvPr/>
        </p:nvSpPr>
        <p:spPr>
          <a:xfrm>
            <a:off x="731520" y="1554480"/>
            <a:ext cx="21031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1. Incoming QC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6"/>
          <p:cNvSpPr/>
          <p:nvPr/>
        </p:nvSpPr>
        <p:spPr>
          <a:xfrm>
            <a:off x="822960" y="2011680"/>
            <a:ext cx="1920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Components від suppliers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6"/>
          <p:cNvSpPr/>
          <p:nvPr/>
        </p:nvSpPr>
        <p:spPr>
          <a:xfrm>
            <a:off x="822960" y="2331720"/>
            <a:ext cx="1920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Sample testing (AQL)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6"/>
          <p:cNvSpPr/>
          <p:nvPr/>
        </p:nvSpPr>
        <p:spPr>
          <a:xfrm>
            <a:off x="822960" y="2651760"/>
            <a:ext cx="1920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Visual inspection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6"/>
          <p:cNvSpPr/>
          <p:nvPr/>
        </p:nvSpPr>
        <p:spPr>
          <a:xfrm>
            <a:off x="822960" y="2971800"/>
            <a:ext cx="1920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Verify spec compliance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6"/>
          <p:cNvSpPr/>
          <p:nvPr/>
        </p:nvSpPr>
        <p:spPr>
          <a:xfrm>
            <a:off x="822960" y="3291840"/>
            <a:ext cx="1920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Reject/Return defects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6"/>
          <p:cNvSpPr/>
          <p:nvPr/>
        </p:nvSpPr>
        <p:spPr>
          <a:xfrm>
            <a:off x="731520" y="3977640"/>
            <a:ext cx="21031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Goal: Catch bad parts before assembly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6"/>
          <p:cNvSpPr/>
          <p:nvPr/>
        </p:nvSpPr>
        <p:spPr>
          <a:xfrm>
            <a:off x="3474720" y="1554480"/>
            <a:ext cx="21031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2. In-Process QC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6"/>
          <p:cNvSpPr/>
          <p:nvPr/>
        </p:nvSpPr>
        <p:spPr>
          <a:xfrm>
            <a:off x="3566160" y="2011680"/>
            <a:ext cx="1920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During assembly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6"/>
          <p:cNvSpPr/>
          <p:nvPr/>
        </p:nvSpPr>
        <p:spPr>
          <a:xfrm>
            <a:off x="3566160" y="2331720"/>
            <a:ext cx="1920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First article inspection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6"/>
          <p:cNvSpPr/>
          <p:nvPr/>
        </p:nvSpPr>
        <p:spPr>
          <a:xfrm>
            <a:off x="3566160" y="2651760"/>
            <a:ext cx="1920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Statistical sampling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6"/>
          <p:cNvSpPr/>
          <p:nvPr/>
        </p:nvSpPr>
        <p:spPr>
          <a:xfrm>
            <a:off x="3566160" y="2971800"/>
            <a:ext cx="1920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Process checks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6"/>
          <p:cNvSpPr/>
          <p:nvPr/>
        </p:nvSpPr>
        <p:spPr>
          <a:xfrm>
            <a:off x="3566160" y="3291840"/>
            <a:ext cx="1920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Real-time monitoring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6"/>
          <p:cNvSpPr/>
          <p:nvPr/>
        </p:nvSpPr>
        <p:spPr>
          <a:xfrm>
            <a:off x="3474720" y="3977640"/>
            <a:ext cx="21031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Goal: Catch issues early in assembly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6"/>
          <p:cNvSpPr/>
          <p:nvPr/>
        </p:nvSpPr>
        <p:spPr>
          <a:xfrm>
            <a:off x="6217920" y="1554480"/>
            <a:ext cx="21031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3. Final QC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6"/>
          <p:cNvSpPr/>
          <p:nvPr/>
        </p:nvSpPr>
        <p:spPr>
          <a:xfrm>
            <a:off x="6309360" y="2011680"/>
            <a:ext cx="1920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Completed units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6"/>
          <p:cNvSpPr/>
          <p:nvPr/>
        </p:nvSpPr>
        <p:spPr>
          <a:xfrm>
            <a:off x="6309360" y="2331720"/>
            <a:ext cx="1920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100% functional test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6"/>
          <p:cNvSpPr/>
          <p:nvPr/>
        </p:nvSpPr>
        <p:spPr>
          <a:xfrm>
            <a:off x="6309360" y="2651760"/>
            <a:ext cx="1920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Visual inspection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6"/>
          <p:cNvSpPr/>
          <p:nvPr/>
        </p:nvSpPr>
        <p:spPr>
          <a:xfrm>
            <a:off x="6309360" y="2971800"/>
            <a:ext cx="1920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Cosmetic check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6"/>
          <p:cNvSpPr/>
          <p:nvPr/>
        </p:nvSpPr>
        <p:spPr>
          <a:xfrm>
            <a:off x="6309360" y="3291840"/>
            <a:ext cx="1920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Packaging verification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6"/>
          <p:cNvSpPr/>
          <p:nvPr/>
        </p:nvSpPr>
        <p:spPr>
          <a:xfrm>
            <a:off x="6217920" y="3977640"/>
            <a:ext cx="21031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Goal: Only perfect units ship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1B2A"/>
        </a:solid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7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Calibri"/>
              <a:buNone/>
            </a:pPr>
            <a:r>
              <a:rPr b="1" i="0" lang="en-US" sz="3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AQL Sampling: Statistical Quality Control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7"/>
          <p:cNvSpPr/>
          <p:nvPr/>
        </p:nvSpPr>
        <p:spPr>
          <a:xfrm>
            <a:off x="457200" y="100584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800"/>
              <a:buFont typeface="Calibri"/>
              <a:buNone/>
            </a:pPr>
            <a:r>
              <a:rPr b="0" i="1" lang="en-US" sz="18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Acceptable Quality Level — скільки перевіряти?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7"/>
          <p:cNvSpPr/>
          <p:nvPr/>
        </p:nvSpPr>
        <p:spPr>
          <a:xfrm>
            <a:off x="731520" y="1554480"/>
            <a:ext cx="76809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Lot Size | Critical (0%) | Major (2.5%) | Minor (4.0%)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7"/>
          <p:cNvSpPr/>
          <p:nvPr/>
        </p:nvSpPr>
        <p:spPr>
          <a:xfrm>
            <a:off x="731520" y="1920240"/>
            <a:ext cx="7680960" cy="4572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7"/>
          <p:cNvSpPr/>
          <p:nvPr/>
        </p:nvSpPr>
        <p:spPr>
          <a:xfrm>
            <a:off x="914400" y="1993392"/>
            <a:ext cx="1371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100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7"/>
          <p:cNvSpPr/>
          <p:nvPr/>
        </p:nvSpPr>
        <p:spPr>
          <a:xfrm>
            <a:off x="2560320" y="1993392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100%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7"/>
          <p:cNvSpPr/>
          <p:nvPr/>
        </p:nvSpPr>
        <p:spPr>
          <a:xfrm>
            <a:off x="4572000" y="1993392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32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7"/>
          <p:cNvSpPr/>
          <p:nvPr/>
        </p:nvSpPr>
        <p:spPr>
          <a:xfrm>
            <a:off x="6583680" y="1993392"/>
            <a:ext cx="1645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13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7"/>
          <p:cNvSpPr/>
          <p:nvPr/>
        </p:nvSpPr>
        <p:spPr>
          <a:xfrm>
            <a:off x="731520" y="2450592"/>
            <a:ext cx="7680960" cy="4572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7"/>
          <p:cNvSpPr/>
          <p:nvPr/>
        </p:nvSpPr>
        <p:spPr>
          <a:xfrm>
            <a:off x="914400" y="2523744"/>
            <a:ext cx="1371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500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7"/>
          <p:cNvSpPr/>
          <p:nvPr/>
        </p:nvSpPr>
        <p:spPr>
          <a:xfrm>
            <a:off x="2560320" y="2523744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100%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7"/>
          <p:cNvSpPr/>
          <p:nvPr/>
        </p:nvSpPr>
        <p:spPr>
          <a:xfrm>
            <a:off x="4572000" y="2523744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80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7"/>
          <p:cNvSpPr/>
          <p:nvPr/>
        </p:nvSpPr>
        <p:spPr>
          <a:xfrm>
            <a:off x="6583680" y="2523744"/>
            <a:ext cx="1645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32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7"/>
          <p:cNvSpPr/>
          <p:nvPr/>
        </p:nvSpPr>
        <p:spPr>
          <a:xfrm>
            <a:off x="731520" y="2980944"/>
            <a:ext cx="7680960" cy="4572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7"/>
          <p:cNvSpPr/>
          <p:nvPr/>
        </p:nvSpPr>
        <p:spPr>
          <a:xfrm>
            <a:off x="914400" y="3054096"/>
            <a:ext cx="1371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1,000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7"/>
          <p:cNvSpPr/>
          <p:nvPr/>
        </p:nvSpPr>
        <p:spPr>
          <a:xfrm>
            <a:off x="2560320" y="3054096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200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7"/>
          <p:cNvSpPr/>
          <p:nvPr/>
        </p:nvSpPr>
        <p:spPr>
          <a:xfrm>
            <a:off x="4572000" y="3054096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125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7"/>
          <p:cNvSpPr/>
          <p:nvPr/>
        </p:nvSpPr>
        <p:spPr>
          <a:xfrm>
            <a:off x="6583680" y="3054096"/>
            <a:ext cx="1645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50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7"/>
          <p:cNvSpPr/>
          <p:nvPr/>
        </p:nvSpPr>
        <p:spPr>
          <a:xfrm>
            <a:off x="731520" y="3511296"/>
            <a:ext cx="7680960" cy="4572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7"/>
          <p:cNvSpPr/>
          <p:nvPr/>
        </p:nvSpPr>
        <p:spPr>
          <a:xfrm>
            <a:off x="914400" y="3584448"/>
            <a:ext cx="1371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5,000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7"/>
          <p:cNvSpPr/>
          <p:nvPr/>
        </p:nvSpPr>
        <p:spPr>
          <a:xfrm>
            <a:off x="2560320" y="3584448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315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7"/>
          <p:cNvSpPr/>
          <p:nvPr/>
        </p:nvSpPr>
        <p:spPr>
          <a:xfrm>
            <a:off x="4572000" y="3584448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200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7"/>
          <p:cNvSpPr/>
          <p:nvPr/>
        </p:nvSpPr>
        <p:spPr>
          <a:xfrm>
            <a:off x="6583680" y="3584448"/>
            <a:ext cx="1645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80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7"/>
          <p:cNvSpPr/>
          <p:nvPr/>
        </p:nvSpPr>
        <p:spPr>
          <a:xfrm>
            <a:off x="731520" y="4041648"/>
            <a:ext cx="7680960" cy="4572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7"/>
          <p:cNvSpPr/>
          <p:nvPr/>
        </p:nvSpPr>
        <p:spPr>
          <a:xfrm>
            <a:off x="914400" y="4114800"/>
            <a:ext cx="1371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10,000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7"/>
          <p:cNvSpPr/>
          <p:nvPr/>
        </p:nvSpPr>
        <p:spPr>
          <a:xfrm>
            <a:off x="2560320" y="4114800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500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7"/>
          <p:cNvSpPr/>
          <p:nvPr/>
        </p:nvSpPr>
        <p:spPr>
          <a:xfrm>
            <a:off x="4572000" y="4114800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315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7"/>
          <p:cNvSpPr/>
          <p:nvPr/>
        </p:nvSpPr>
        <p:spPr>
          <a:xfrm>
            <a:off x="6583680" y="4114800"/>
            <a:ext cx="1645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125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7"/>
          <p:cNvSpPr/>
          <p:nvPr/>
        </p:nvSpPr>
        <p:spPr>
          <a:xfrm>
            <a:off x="366700" y="4846315"/>
            <a:ext cx="8229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Critical = safety/function | Major = performance | Minor = cosmetic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7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💡 100% inspection critical defects, statistical для інших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8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Yield Management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8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Yield = (Good Units / Total Units) × 100%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8"/>
          <p:cNvSpPr/>
          <p:nvPr/>
        </p:nvSpPr>
        <p:spPr>
          <a:xfrm>
            <a:off x="548640" y="1371600"/>
            <a:ext cx="8046720" cy="685800"/>
          </a:xfrm>
          <a:prstGeom prst="rect">
            <a:avLst/>
          </a:prstGeom>
          <a:solidFill>
            <a:srgbClr val="F8F9FA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8"/>
          <p:cNvSpPr/>
          <p:nvPr/>
        </p:nvSpPr>
        <p:spPr>
          <a:xfrm>
            <a:off x="731520" y="1444752"/>
            <a:ext cx="2011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First Pilot (100 units)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8"/>
          <p:cNvSpPr/>
          <p:nvPr/>
        </p:nvSpPr>
        <p:spPr>
          <a:xfrm>
            <a:off x="2834640" y="1444752"/>
            <a:ext cx="9144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75%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8"/>
          <p:cNvSpPr/>
          <p:nvPr/>
        </p:nvSpPr>
        <p:spPr>
          <a:xfrm>
            <a:off x="3840480" y="1417320"/>
            <a:ext cx="2286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Assembly errors, component defects, process bugs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8"/>
          <p:cNvSpPr/>
          <p:nvPr/>
        </p:nvSpPr>
        <p:spPr>
          <a:xfrm>
            <a:off x="3840480" y="1737360"/>
            <a:ext cx="43891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Root cause analysis, process fixes, training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8"/>
          <p:cNvSpPr/>
          <p:nvPr/>
        </p:nvSpPr>
        <p:spPr>
          <a:xfrm>
            <a:off x="548640" y="2148840"/>
            <a:ext cx="8046720" cy="685800"/>
          </a:xfrm>
          <a:prstGeom prst="rect">
            <a:avLst/>
          </a:prstGeom>
          <a:solidFill>
            <a:srgbClr val="F8F9FA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8"/>
          <p:cNvSpPr/>
          <p:nvPr/>
        </p:nvSpPr>
        <p:spPr>
          <a:xfrm>
            <a:off x="731520" y="2221992"/>
            <a:ext cx="2011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Second Run (500 units)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8"/>
          <p:cNvSpPr/>
          <p:nvPr/>
        </p:nvSpPr>
        <p:spPr>
          <a:xfrm>
            <a:off x="2834640" y="2221992"/>
            <a:ext cx="9144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7316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97316"/>
                </a:solidFill>
                <a:latin typeface="Calibri"/>
                <a:ea typeface="Calibri"/>
                <a:cs typeface="Calibri"/>
                <a:sym typeface="Calibri"/>
              </a:rPr>
              <a:t>88%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8"/>
          <p:cNvSpPr/>
          <p:nvPr/>
        </p:nvSpPr>
        <p:spPr>
          <a:xfrm>
            <a:off x="3840480" y="2194560"/>
            <a:ext cx="2286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Reduced errors, some process variability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8"/>
          <p:cNvSpPr/>
          <p:nvPr/>
        </p:nvSpPr>
        <p:spPr>
          <a:xfrm>
            <a:off x="3840480" y="2514600"/>
            <a:ext cx="43891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Process standardization, better fixtures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8"/>
          <p:cNvSpPr/>
          <p:nvPr/>
        </p:nvSpPr>
        <p:spPr>
          <a:xfrm>
            <a:off x="548640" y="2926080"/>
            <a:ext cx="8046720" cy="685800"/>
          </a:xfrm>
          <a:prstGeom prst="rect">
            <a:avLst/>
          </a:prstGeom>
          <a:solidFill>
            <a:srgbClr val="F8F9FA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8"/>
          <p:cNvSpPr/>
          <p:nvPr/>
        </p:nvSpPr>
        <p:spPr>
          <a:xfrm>
            <a:off x="731520" y="2999232"/>
            <a:ext cx="2011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Production (1,000+ units)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8"/>
          <p:cNvSpPr/>
          <p:nvPr/>
        </p:nvSpPr>
        <p:spPr>
          <a:xfrm>
            <a:off x="2834640" y="2999232"/>
            <a:ext cx="9144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95%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8"/>
          <p:cNvSpPr/>
          <p:nvPr/>
        </p:nvSpPr>
        <p:spPr>
          <a:xfrm>
            <a:off x="3840480" y="2971800"/>
            <a:ext cx="2286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Mostly random defects, occasional batches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8"/>
          <p:cNvSpPr/>
          <p:nvPr/>
        </p:nvSpPr>
        <p:spPr>
          <a:xfrm>
            <a:off x="3840480" y="3291840"/>
            <a:ext cx="43891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Continuous improvement, SPC monitoring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8"/>
          <p:cNvSpPr/>
          <p:nvPr/>
        </p:nvSpPr>
        <p:spPr>
          <a:xfrm>
            <a:off x="548640" y="3703320"/>
            <a:ext cx="8046720" cy="685800"/>
          </a:xfrm>
          <a:prstGeom prst="rect">
            <a:avLst/>
          </a:prstGeom>
          <a:solidFill>
            <a:srgbClr val="F8F9FA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8"/>
          <p:cNvSpPr/>
          <p:nvPr/>
        </p:nvSpPr>
        <p:spPr>
          <a:xfrm>
            <a:off x="731520" y="3776472"/>
            <a:ext cx="2011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Mature Production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8"/>
          <p:cNvSpPr/>
          <p:nvPr/>
        </p:nvSpPr>
        <p:spPr>
          <a:xfrm>
            <a:off x="2834640" y="3776472"/>
            <a:ext cx="9144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98%+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8"/>
          <p:cNvSpPr/>
          <p:nvPr/>
        </p:nvSpPr>
        <p:spPr>
          <a:xfrm>
            <a:off x="3840480" y="3749040"/>
            <a:ext cx="2286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Very low defect rate, stable process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8"/>
          <p:cNvSpPr/>
          <p:nvPr/>
        </p:nvSpPr>
        <p:spPr>
          <a:xfrm>
            <a:off x="3840480" y="4069080"/>
            <a:ext cx="43891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Maintain standards, incremental improvements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8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🎯 Target: 95%+ yield для profitable production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9FA"/>
        </a:solidFill>
      </p:bgPr>
    </p:bg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9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Root Cause Analysis дефектів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9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Systematic підхід до вирішення проблем якості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9"/>
          <p:cNvSpPr/>
          <p:nvPr/>
        </p:nvSpPr>
        <p:spPr>
          <a:xfrm>
            <a:off x="640080" y="1190600"/>
            <a:ext cx="78639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Приклад: 5 Whys Technique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9"/>
          <p:cNvSpPr/>
          <p:nvPr/>
        </p:nvSpPr>
        <p:spPr>
          <a:xfrm>
            <a:off x="731520" y="1556360"/>
            <a:ext cx="7680900" cy="411600"/>
          </a:xfrm>
          <a:prstGeom prst="rect">
            <a:avLst/>
          </a:prstGeom>
          <a:solidFill>
            <a:srgbClr val="F96167"/>
          </a:solidFill>
          <a:ln cap="flat" cmpd="sng" w="127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9"/>
          <p:cNvSpPr/>
          <p:nvPr/>
        </p:nvSpPr>
        <p:spPr>
          <a:xfrm>
            <a:off x="914400" y="1629512"/>
            <a:ext cx="1371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Problem: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9"/>
          <p:cNvSpPr/>
          <p:nvPr/>
        </p:nvSpPr>
        <p:spPr>
          <a:xfrm>
            <a:off x="2377440" y="1629512"/>
            <a:ext cx="58521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10% units fail functional test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9"/>
          <p:cNvSpPr/>
          <p:nvPr/>
        </p:nvSpPr>
        <p:spPr>
          <a:xfrm>
            <a:off x="731520" y="2013560"/>
            <a:ext cx="7680900" cy="4116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9"/>
          <p:cNvSpPr/>
          <p:nvPr/>
        </p:nvSpPr>
        <p:spPr>
          <a:xfrm>
            <a:off x="914400" y="2086712"/>
            <a:ext cx="1371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Why 1?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9"/>
          <p:cNvSpPr/>
          <p:nvPr/>
        </p:nvSpPr>
        <p:spPr>
          <a:xfrm>
            <a:off x="2377440" y="2086712"/>
            <a:ext cx="58521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WiFi module не підключається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9"/>
          <p:cNvSpPr/>
          <p:nvPr/>
        </p:nvSpPr>
        <p:spPr>
          <a:xfrm>
            <a:off x="731520" y="2470760"/>
            <a:ext cx="7680900" cy="4116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9"/>
          <p:cNvSpPr/>
          <p:nvPr/>
        </p:nvSpPr>
        <p:spPr>
          <a:xfrm>
            <a:off x="914400" y="2543912"/>
            <a:ext cx="1371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Why 2?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9"/>
          <p:cNvSpPr/>
          <p:nvPr/>
        </p:nvSpPr>
        <p:spPr>
          <a:xfrm>
            <a:off x="2377440" y="2543912"/>
            <a:ext cx="58521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Antenna connector не properly soldered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9"/>
          <p:cNvSpPr/>
          <p:nvPr/>
        </p:nvSpPr>
        <p:spPr>
          <a:xfrm>
            <a:off x="731520" y="2927960"/>
            <a:ext cx="7680900" cy="4116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9"/>
          <p:cNvSpPr/>
          <p:nvPr/>
        </p:nvSpPr>
        <p:spPr>
          <a:xfrm>
            <a:off x="914400" y="3001112"/>
            <a:ext cx="1371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Why 3?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9"/>
          <p:cNvSpPr/>
          <p:nvPr/>
        </p:nvSpPr>
        <p:spPr>
          <a:xfrm>
            <a:off x="2377440" y="3001112"/>
            <a:ext cx="58521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Solder paste insufficient на pads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9"/>
          <p:cNvSpPr/>
          <p:nvPr/>
        </p:nvSpPr>
        <p:spPr>
          <a:xfrm>
            <a:off x="731520" y="3385160"/>
            <a:ext cx="7680900" cy="4116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9"/>
          <p:cNvSpPr/>
          <p:nvPr/>
        </p:nvSpPr>
        <p:spPr>
          <a:xfrm>
            <a:off x="914400" y="3458312"/>
            <a:ext cx="1371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Why 4?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9"/>
          <p:cNvSpPr/>
          <p:nvPr/>
        </p:nvSpPr>
        <p:spPr>
          <a:xfrm>
            <a:off x="2377440" y="3458312"/>
            <a:ext cx="58521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Stencil apertures занадто малі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9"/>
          <p:cNvSpPr/>
          <p:nvPr/>
        </p:nvSpPr>
        <p:spPr>
          <a:xfrm>
            <a:off x="731520" y="3842360"/>
            <a:ext cx="7680900" cy="411600"/>
          </a:xfrm>
          <a:prstGeom prst="rect">
            <a:avLst/>
          </a:prstGeom>
          <a:solidFill>
            <a:srgbClr val="2C5F2D"/>
          </a:solidFill>
          <a:ln cap="flat" cmpd="sng" w="381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9"/>
          <p:cNvSpPr/>
          <p:nvPr/>
        </p:nvSpPr>
        <p:spPr>
          <a:xfrm>
            <a:off x="914400" y="3915512"/>
            <a:ext cx="1371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Why 5?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9"/>
          <p:cNvSpPr/>
          <p:nvPr/>
        </p:nvSpPr>
        <p:spPr>
          <a:xfrm>
            <a:off x="2377440" y="3915512"/>
            <a:ext cx="58521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Design використав generic template, не optimized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9"/>
          <p:cNvSpPr/>
          <p:nvPr/>
        </p:nvSpPr>
        <p:spPr>
          <a:xfrm>
            <a:off x="731520" y="4391000"/>
            <a:ext cx="76809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ROOT CAUSE: Stencil design issue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9"/>
          <p:cNvSpPr/>
          <p:nvPr/>
        </p:nvSpPr>
        <p:spPr>
          <a:xfrm>
            <a:off x="731520" y="4892040"/>
            <a:ext cx="76809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SOLUTION: Redesign stencil з wider apertures для antenna pads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9"/>
          <p:cNvSpPr/>
          <p:nvPr/>
        </p:nvSpPr>
        <p:spPr>
          <a:xfrm>
            <a:off x="457175" y="4617850"/>
            <a:ext cx="8229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💡 Не зупиняйтесь на першому "why" — dig deeper!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2026-03-13T10:07:45Z</dcterms:created>
  <dc:creator>Викладач курсу</dc:creator>
</cp:coreProperties>
</file>