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iAe7djZLB28YoQpdehyabOc55g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customschemas.google.com/relationships/presentationmetadata" Target="meta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9" name="Google Shape;259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3" name="Google Shape;283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0" name="Google Shape;290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" name="Google Shape;2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" name="Google Shape;4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8" name="Google Shape;118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0" name="Google Shape;180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9" name="Google Shape;209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5" name="Google Shape;235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E276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ЛЕКЦІЯ 6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457200" y="182880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4000"/>
              <a:buFont typeface="Calibri"/>
              <a:buNone/>
            </a:pPr>
            <a:r>
              <a:rPr b="1" i="0" lang="en-US" sz="40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DESIGN FOR ASSEMBLY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457200" y="246888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ТА SUPPLY CHAIN MANAGEMENT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BOM • Постачальники • EVT/DVT/PVT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Кейс: Tesla Model 3 Production Hell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0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Що пішло не так з DFA та supply chain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0"/>
          <p:cNvSpPr/>
          <p:nvPr/>
        </p:nvSpPr>
        <p:spPr>
          <a:xfrm>
            <a:off x="548640" y="1371600"/>
            <a:ext cx="8046720" cy="68580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0"/>
          <p:cNvSpPr/>
          <p:nvPr/>
        </p:nvSpPr>
        <p:spPr>
          <a:xfrm>
            <a:off x="731520" y="1444752"/>
            <a:ext cx="22860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1. Over-automation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10"/>
          <p:cNvSpPr/>
          <p:nvPr/>
        </p:nvSpPr>
        <p:spPr>
          <a:xfrm>
            <a:off x="3108960" y="1444752"/>
            <a:ext cx="27432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Надто складна автоматизована збірка — постійні breakdowns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0"/>
          <p:cNvSpPr/>
          <p:nvPr/>
        </p:nvSpPr>
        <p:spPr>
          <a:xfrm>
            <a:off x="5943600" y="1444752"/>
            <a:ext cx="24688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"Humans are underrated" — Elon Musk, 2018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0"/>
          <p:cNvSpPr/>
          <p:nvPr/>
        </p:nvSpPr>
        <p:spPr>
          <a:xfrm>
            <a:off x="548640" y="2148840"/>
            <a:ext cx="8046720" cy="68580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0"/>
          <p:cNvSpPr/>
          <p:nvPr/>
        </p:nvSpPr>
        <p:spPr>
          <a:xfrm>
            <a:off x="731520" y="2221992"/>
            <a:ext cx="22860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2. Battery production bottleneck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10"/>
          <p:cNvSpPr/>
          <p:nvPr/>
        </p:nvSpPr>
        <p:spPr>
          <a:xfrm>
            <a:off x="3108960" y="2221992"/>
            <a:ext cx="27432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Panasonic не міг постачати достатньо cells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0"/>
          <p:cNvSpPr/>
          <p:nvPr/>
        </p:nvSpPr>
        <p:spPr>
          <a:xfrm>
            <a:off x="5943600" y="2221992"/>
            <a:ext cx="24688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Vertical integration: Tesla побудувала Gigafactory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0"/>
          <p:cNvSpPr/>
          <p:nvPr/>
        </p:nvSpPr>
        <p:spPr>
          <a:xfrm>
            <a:off x="548640" y="2926080"/>
            <a:ext cx="8046720" cy="68580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0"/>
          <p:cNvSpPr/>
          <p:nvPr/>
        </p:nvSpPr>
        <p:spPr>
          <a:xfrm>
            <a:off x="731520" y="2999232"/>
            <a:ext cx="22860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3. Quality issues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0"/>
          <p:cNvSpPr/>
          <p:nvPr/>
        </p:nvSpPr>
        <p:spPr>
          <a:xfrm>
            <a:off x="3108960" y="2999232"/>
            <a:ext cx="27432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Поспіх призвів до paint defects, panel gaps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0"/>
          <p:cNvSpPr/>
          <p:nvPr/>
        </p:nvSpPr>
        <p:spPr>
          <a:xfrm>
            <a:off x="5943600" y="2999232"/>
            <a:ext cx="24688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Don't sacrifice quality для speed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0"/>
          <p:cNvSpPr/>
          <p:nvPr/>
        </p:nvSpPr>
        <p:spPr>
          <a:xfrm>
            <a:off x="548640" y="3703320"/>
            <a:ext cx="8046720" cy="68580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0"/>
          <p:cNvSpPr/>
          <p:nvPr/>
        </p:nvSpPr>
        <p:spPr>
          <a:xfrm>
            <a:off x="731520" y="3776472"/>
            <a:ext cx="22860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4. Supply chain complexity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0"/>
          <p:cNvSpPr/>
          <p:nvPr/>
        </p:nvSpPr>
        <p:spPr>
          <a:xfrm>
            <a:off x="3108960" y="3776472"/>
            <a:ext cx="27432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1000+ suppliers, single points of failure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0"/>
          <p:cNvSpPr/>
          <p:nvPr/>
        </p:nvSpPr>
        <p:spPr>
          <a:xfrm>
            <a:off x="5943600" y="3776472"/>
            <a:ext cx="24688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Simplify, dual-source critical components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0"/>
          <p:cNvSpPr/>
          <p:nvPr/>
        </p:nvSpPr>
        <p:spPr>
          <a:xfrm>
            <a:off x="457200" y="43891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📊 Результат: Target 5,000 cars/week → досягли тільки через 6 місяців затримки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E2761"/>
        </a:solidFill>
      </p:bgPr>
    </p:bg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1"/>
          <p:cNvSpPr/>
          <p:nvPr/>
        </p:nvSpPr>
        <p:spPr>
          <a:xfrm>
            <a:off x="349575" y="59050"/>
            <a:ext cx="82296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Ключові висновки Лекції 6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1"/>
          <p:cNvSpPr/>
          <p:nvPr/>
        </p:nvSpPr>
        <p:spPr>
          <a:xfrm>
            <a:off x="914400" y="1280160"/>
            <a:ext cx="731520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1. DFA зменшує час та складність збірки → lower costs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2. BOM — це серце продукту, має бути structured та maintained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3. Component sourcing стратегія залежить від volume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4. Lifecycle management критичний — компоненти можуть зникнути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5. EVT → DVT → PVT gates запобігають costly mistakes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6. Resilient supply chain = dual sourcing + safety stock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2"/>
          <p:cNvSpPr/>
          <p:nvPr/>
        </p:nvSpPr>
        <p:spPr>
          <a:xfrm>
            <a:off x="640125" y="349375"/>
            <a:ext cx="82296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Домашнє завдання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2"/>
          <p:cNvSpPr/>
          <p:nvPr/>
        </p:nvSpPr>
        <p:spPr>
          <a:xfrm>
            <a:off x="1371600" y="1968585"/>
            <a:ext cx="6400800" cy="201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📝 Milestone 2: Detailed Design + BOM (дедлайн: тиждень 7)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  • Complete BOM для вашого проекту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  • Sourcing strategy для топ-10 компонентів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  • DFM/DFA analysis документ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📚 Читання до наступної лекції: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  • Manufacturing processes deep dive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   • Quality control та testing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🚀 Почати думати про pilot production plan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2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Наступна лекція: Manufacturing та Scaling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Що ми розглянемо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457200" y="914400"/>
            <a:ext cx="91440" cy="45720"/>
          </a:xfrm>
          <a:prstGeom prst="rect">
            <a:avLst/>
          </a:prstGeom>
          <a:solidFill>
            <a:srgbClr val="F961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640080" y="137160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640080" y="137160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1188720" y="141732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Принципи Design for Assembly (DFA)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640080" y="196596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2"/>
          <p:cNvSpPr/>
          <p:nvPr/>
        </p:nvSpPr>
        <p:spPr>
          <a:xfrm>
            <a:off x="640080" y="196596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1188720" y="201168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BOM Management: структура та best practices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640080" y="256032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640080" y="256032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1188720" y="260604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Supply chain: вибір та управління постачальниками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640080" y="315468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640080" y="315468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1188720" y="320040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Component sourcing та lifecycle management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640080" y="3749040"/>
            <a:ext cx="320040" cy="320040"/>
          </a:xfrm>
          <a:prstGeom prst="ellipse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2"/>
          <p:cNvSpPr/>
          <p:nvPr/>
        </p:nvSpPr>
        <p:spPr>
          <a:xfrm>
            <a:off x="640080" y="3749040"/>
            <a:ext cx="3200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1188720" y="379476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EVT → DVT → PVT: gates до виробництва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Design for Assembly (DFA)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3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Зменшити час та складність збірки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3"/>
          <p:cNvSpPr/>
          <p:nvPr/>
        </p:nvSpPr>
        <p:spPr>
          <a:xfrm>
            <a:off x="548640" y="1463040"/>
            <a:ext cx="8046720" cy="59436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3"/>
          <p:cNvSpPr/>
          <p:nvPr/>
        </p:nvSpPr>
        <p:spPr>
          <a:xfrm>
            <a:off x="731520" y="1508760"/>
            <a:ext cx="3200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1. Мінімізуйте кількість кроків збірки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3"/>
          <p:cNvSpPr/>
          <p:nvPr/>
        </p:nvSpPr>
        <p:spPr>
          <a:xfrm>
            <a:off x="4023360" y="1508760"/>
            <a:ext cx="22860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Замість 10 гвинтів → 2 snap-fits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3"/>
          <p:cNvSpPr/>
          <p:nvPr/>
        </p:nvSpPr>
        <p:spPr>
          <a:xfrm>
            <a:off x="731520" y="178308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Час збірки: 5 хв → 30 сек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3"/>
          <p:cNvSpPr/>
          <p:nvPr/>
        </p:nvSpPr>
        <p:spPr>
          <a:xfrm>
            <a:off x="548640" y="2103120"/>
            <a:ext cx="8046720" cy="59436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3"/>
          <p:cNvSpPr/>
          <p:nvPr/>
        </p:nvSpPr>
        <p:spPr>
          <a:xfrm>
            <a:off x="731520" y="2148840"/>
            <a:ext cx="3200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2. Самовирівнювання деталей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3"/>
          <p:cNvSpPr/>
          <p:nvPr/>
        </p:nvSpPr>
        <p:spPr>
          <a:xfrm>
            <a:off x="4023360" y="2148840"/>
            <a:ext cx="22860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Направляючі пази, конусні з'єднання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3"/>
          <p:cNvSpPr/>
          <p:nvPr/>
        </p:nvSpPr>
        <p:spPr>
          <a:xfrm>
            <a:off x="731520" y="242316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Менше помилок, швидша збірка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548640" y="2743200"/>
            <a:ext cx="8046720" cy="59436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3"/>
          <p:cNvSpPr/>
          <p:nvPr/>
        </p:nvSpPr>
        <p:spPr>
          <a:xfrm>
            <a:off x="731520" y="2788920"/>
            <a:ext cx="3200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3. Односторонній доступ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4023360" y="2788920"/>
            <a:ext cx="22860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Всі компоненти з однієї сторони плати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731520" y="306324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Не треба перевертати продукт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548640" y="3383280"/>
            <a:ext cx="8046720" cy="59436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3"/>
          <p:cNvSpPr/>
          <p:nvPr/>
        </p:nvSpPr>
        <p:spPr>
          <a:xfrm>
            <a:off x="731520" y="3429000"/>
            <a:ext cx="3200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4. Уникайте спеціальних інструментів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4023360" y="3429000"/>
            <a:ext cx="22860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Стандартні гвинти замість Torx T6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3"/>
          <p:cNvSpPr/>
          <p:nvPr/>
        </p:nvSpPr>
        <p:spPr>
          <a:xfrm>
            <a:off x="731520" y="370332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Швидша збірка, менша вартість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3"/>
          <p:cNvSpPr/>
          <p:nvPr/>
        </p:nvSpPr>
        <p:spPr>
          <a:xfrm>
            <a:off x="548640" y="4023360"/>
            <a:ext cx="8046720" cy="59436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3"/>
          <p:cNvSpPr/>
          <p:nvPr/>
        </p:nvSpPr>
        <p:spPr>
          <a:xfrm>
            <a:off x="731520" y="4069080"/>
            <a:ext cx="3200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5. Модульна архітектура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3"/>
          <p:cNvSpPr/>
          <p:nvPr/>
        </p:nvSpPr>
        <p:spPr>
          <a:xfrm>
            <a:off x="4023360" y="4069080"/>
            <a:ext cx="22860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Під-збірки можна тестувати окремо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3"/>
          <p:cNvSpPr/>
          <p:nvPr/>
        </p:nvSpPr>
        <p:spPr>
          <a:xfrm>
            <a:off x="731520" y="4343400"/>
            <a:ext cx="768096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→ Паралельна робота, легше debug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Assembly Time Analysis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4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Кожна секунда коштує грошей при масштабі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4"/>
          <p:cNvSpPr/>
          <p:nvPr/>
        </p:nvSpPr>
        <p:spPr>
          <a:xfrm>
            <a:off x="640080" y="1371600"/>
            <a:ext cx="7863840" cy="36576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4"/>
          <p:cNvSpPr/>
          <p:nvPr/>
        </p:nvSpPr>
        <p:spPr>
          <a:xfrm>
            <a:off x="822960" y="1417320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Крок збірки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4"/>
          <p:cNvSpPr/>
          <p:nvPr/>
        </p:nvSpPr>
        <p:spPr>
          <a:xfrm>
            <a:off x="3657600" y="1417320"/>
            <a:ext cx="1188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До DFA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4"/>
          <p:cNvSpPr/>
          <p:nvPr/>
        </p:nvSpPr>
        <p:spPr>
          <a:xfrm>
            <a:off x="5029200" y="1417320"/>
            <a:ext cx="1188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Після DFA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4"/>
          <p:cNvSpPr/>
          <p:nvPr/>
        </p:nvSpPr>
        <p:spPr>
          <a:xfrm>
            <a:off x="6400800" y="141732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Покращення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4"/>
          <p:cNvSpPr/>
          <p:nvPr/>
        </p:nvSpPr>
        <p:spPr>
          <a:xfrm>
            <a:off x="640080" y="1828800"/>
            <a:ext cx="7863840" cy="36576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4"/>
          <p:cNvSpPr/>
          <p:nvPr/>
        </p:nvSpPr>
        <p:spPr>
          <a:xfrm>
            <a:off x="822960" y="1874520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Взяти PCB з tray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4"/>
          <p:cNvSpPr/>
          <p:nvPr/>
        </p:nvSpPr>
        <p:spPr>
          <a:xfrm>
            <a:off x="3657600" y="1874520"/>
            <a:ext cx="1188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3 сек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4"/>
          <p:cNvSpPr/>
          <p:nvPr/>
        </p:nvSpPr>
        <p:spPr>
          <a:xfrm>
            <a:off x="5029200" y="1874520"/>
            <a:ext cx="1188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3 сек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4"/>
          <p:cNvSpPr/>
          <p:nvPr/>
        </p:nvSpPr>
        <p:spPr>
          <a:xfrm>
            <a:off x="6400800" y="187452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—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4"/>
          <p:cNvSpPr/>
          <p:nvPr/>
        </p:nvSpPr>
        <p:spPr>
          <a:xfrm>
            <a:off x="640080" y="2240280"/>
            <a:ext cx="7863840" cy="365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4"/>
          <p:cNvSpPr/>
          <p:nvPr/>
        </p:nvSpPr>
        <p:spPr>
          <a:xfrm>
            <a:off x="822960" y="2286000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4× гвинти в корпус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4"/>
          <p:cNvSpPr/>
          <p:nvPr/>
        </p:nvSpPr>
        <p:spPr>
          <a:xfrm>
            <a:off x="3657600" y="2286000"/>
            <a:ext cx="1188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45 сек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4"/>
          <p:cNvSpPr/>
          <p:nvPr/>
        </p:nvSpPr>
        <p:spPr>
          <a:xfrm>
            <a:off x="5029200" y="2286000"/>
            <a:ext cx="1188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—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4"/>
          <p:cNvSpPr/>
          <p:nvPr/>
        </p:nvSpPr>
        <p:spPr>
          <a:xfrm>
            <a:off x="6400800" y="228600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Eliminated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4"/>
          <p:cNvSpPr/>
          <p:nvPr/>
        </p:nvSpPr>
        <p:spPr>
          <a:xfrm>
            <a:off x="640080" y="2651760"/>
            <a:ext cx="7863840" cy="36576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4"/>
          <p:cNvSpPr/>
          <p:nvPr/>
        </p:nvSpPr>
        <p:spPr>
          <a:xfrm>
            <a:off x="822960" y="2697480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2× snap-fit замки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4"/>
          <p:cNvSpPr/>
          <p:nvPr/>
        </p:nvSpPr>
        <p:spPr>
          <a:xfrm>
            <a:off x="3657600" y="2697480"/>
            <a:ext cx="1188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—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4"/>
          <p:cNvSpPr/>
          <p:nvPr/>
        </p:nvSpPr>
        <p:spPr>
          <a:xfrm>
            <a:off x="5029200" y="2697480"/>
            <a:ext cx="1188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8 сек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4"/>
          <p:cNvSpPr/>
          <p:nvPr/>
        </p:nvSpPr>
        <p:spPr>
          <a:xfrm>
            <a:off x="6400800" y="269748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New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4"/>
          <p:cNvSpPr/>
          <p:nvPr/>
        </p:nvSpPr>
        <p:spPr>
          <a:xfrm>
            <a:off x="640080" y="3063240"/>
            <a:ext cx="7863840" cy="365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4"/>
          <p:cNvSpPr/>
          <p:nvPr/>
        </p:nvSpPr>
        <p:spPr>
          <a:xfrm>
            <a:off x="822960" y="3108960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Підключити battery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4"/>
          <p:cNvSpPr/>
          <p:nvPr/>
        </p:nvSpPr>
        <p:spPr>
          <a:xfrm>
            <a:off x="3657600" y="3108960"/>
            <a:ext cx="1188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10 сек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4"/>
          <p:cNvSpPr/>
          <p:nvPr/>
        </p:nvSpPr>
        <p:spPr>
          <a:xfrm>
            <a:off x="5029200" y="3108960"/>
            <a:ext cx="1188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5 сек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4"/>
          <p:cNvSpPr/>
          <p:nvPr/>
        </p:nvSpPr>
        <p:spPr>
          <a:xfrm>
            <a:off x="6400800" y="310896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Connector покращено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4"/>
          <p:cNvSpPr/>
          <p:nvPr/>
        </p:nvSpPr>
        <p:spPr>
          <a:xfrm>
            <a:off x="640080" y="3474720"/>
            <a:ext cx="7863840" cy="36576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4"/>
          <p:cNvSpPr/>
          <p:nvPr/>
        </p:nvSpPr>
        <p:spPr>
          <a:xfrm>
            <a:off x="822960" y="3520440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Закрити корпус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4"/>
          <p:cNvSpPr/>
          <p:nvPr/>
        </p:nvSpPr>
        <p:spPr>
          <a:xfrm>
            <a:off x="3657600" y="3520440"/>
            <a:ext cx="1188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8 сек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4"/>
          <p:cNvSpPr/>
          <p:nvPr/>
        </p:nvSpPr>
        <p:spPr>
          <a:xfrm>
            <a:off x="5029200" y="3520440"/>
            <a:ext cx="1188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3 sек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4"/>
          <p:cNvSpPr/>
          <p:nvPr/>
        </p:nvSpPr>
        <p:spPr>
          <a:xfrm>
            <a:off x="6400800" y="352044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Snap-fit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4"/>
          <p:cNvSpPr/>
          <p:nvPr/>
        </p:nvSpPr>
        <p:spPr>
          <a:xfrm>
            <a:off x="640080" y="3886200"/>
            <a:ext cx="7863840" cy="365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4"/>
          <p:cNvSpPr/>
          <p:nvPr/>
        </p:nvSpPr>
        <p:spPr>
          <a:xfrm>
            <a:off x="822960" y="3931920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Візуальна перевірка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"/>
          <p:cNvSpPr/>
          <p:nvPr/>
        </p:nvSpPr>
        <p:spPr>
          <a:xfrm>
            <a:off x="3657600" y="3931920"/>
            <a:ext cx="1188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5 сек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4"/>
          <p:cNvSpPr/>
          <p:nvPr/>
        </p:nvSpPr>
        <p:spPr>
          <a:xfrm>
            <a:off x="5029200" y="3931920"/>
            <a:ext cx="11887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5 сек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4"/>
          <p:cNvSpPr/>
          <p:nvPr/>
        </p:nvSpPr>
        <p:spPr>
          <a:xfrm>
            <a:off x="6400800" y="3931920"/>
            <a:ext cx="19202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—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4"/>
          <p:cNvSpPr/>
          <p:nvPr/>
        </p:nvSpPr>
        <p:spPr>
          <a:xfrm>
            <a:off x="640080" y="4297680"/>
            <a:ext cx="7863840" cy="457200"/>
          </a:xfrm>
          <a:prstGeom prst="rect">
            <a:avLst/>
          </a:prstGeom>
          <a:solidFill>
            <a:srgbClr val="F961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4"/>
          <p:cNvSpPr/>
          <p:nvPr/>
        </p:nvSpPr>
        <p:spPr>
          <a:xfrm>
            <a:off x="822960" y="4343400"/>
            <a:ext cx="2743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TOTAL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4"/>
          <p:cNvSpPr/>
          <p:nvPr/>
        </p:nvSpPr>
        <p:spPr>
          <a:xfrm>
            <a:off x="3657600" y="4343400"/>
            <a:ext cx="11887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71 сек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/>
          <p:nvPr/>
        </p:nvSpPr>
        <p:spPr>
          <a:xfrm>
            <a:off x="5029200" y="4343400"/>
            <a:ext cx="11887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24 сек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4"/>
          <p:cNvSpPr/>
          <p:nvPr/>
        </p:nvSpPr>
        <p:spPr>
          <a:xfrm>
            <a:off x="6400800" y="4343400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66% reduction!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Bill of Materials (BOM) Structure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5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Серце вашого продукту — має бути ідеально організованим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5"/>
          <p:cNvSpPr/>
          <p:nvPr/>
        </p:nvSpPr>
        <p:spPr>
          <a:xfrm>
            <a:off x="640080" y="1371600"/>
            <a:ext cx="3657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Типова структура BOM: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5"/>
          <p:cNvSpPr/>
          <p:nvPr/>
        </p:nvSpPr>
        <p:spPr>
          <a:xfrm>
            <a:off x="822960" y="1737360"/>
            <a:ext cx="3200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Level 0: Final Product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5"/>
          <p:cNvSpPr/>
          <p:nvPr/>
        </p:nvSpPr>
        <p:spPr>
          <a:xfrm>
            <a:off x="1097280" y="1993392"/>
            <a:ext cx="3200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Level 1: Main PCB Assembly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5"/>
          <p:cNvSpPr/>
          <p:nvPr/>
        </p:nvSpPr>
        <p:spPr>
          <a:xfrm>
            <a:off x="1371600" y="2249424"/>
            <a:ext cx="3200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Level 2: PCB (bare board)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5"/>
          <p:cNvSpPr/>
          <p:nvPr/>
        </p:nvSpPr>
        <p:spPr>
          <a:xfrm>
            <a:off x="1371600" y="2505456"/>
            <a:ext cx="3200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Level 2: MCU, sensors, passives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5"/>
          <p:cNvSpPr/>
          <p:nvPr/>
        </p:nvSpPr>
        <p:spPr>
          <a:xfrm>
            <a:off x="1371600" y="2761488"/>
            <a:ext cx="3200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Level 2: Connectors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1097280" y="3017520"/>
            <a:ext cx="3200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Level 1: Enclosure Assembly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5"/>
          <p:cNvSpPr/>
          <p:nvPr/>
        </p:nvSpPr>
        <p:spPr>
          <a:xfrm>
            <a:off x="1371600" y="3273552"/>
            <a:ext cx="3200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Level 2: Top case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5"/>
          <p:cNvSpPr/>
          <p:nvPr/>
        </p:nvSpPr>
        <p:spPr>
          <a:xfrm>
            <a:off x="1371600" y="3529584"/>
            <a:ext cx="3200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Level 2: Bottom case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"/>
          <p:cNvSpPr/>
          <p:nvPr/>
        </p:nvSpPr>
        <p:spPr>
          <a:xfrm>
            <a:off x="1371600" y="3785616"/>
            <a:ext cx="3200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Level 2: Fasteners, gaskets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1097280" y="4041648"/>
            <a:ext cx="3200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Level 1: Battery Assembly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1097280" y="4297680"/>
            <a:ext cx="3200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Level 1: Packaging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4572000" y="1371600"/>
            <a:ext cx="40233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Обов'язкові поля в BOM: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5"/>
          <p:cNvSpPr/>
          <p:nvPr/>
        </p:nvSpPr>
        <p:spPr>
          <a:xfrm>
            <a:off x="4754880" y="1737360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Part Number (ваш internal)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5"/>
          <p:cNvSpPr/>
          <p:nvPr/>
        </p:nvSpPr>
        <p:spPr>
          <a:xfrm>
            <a:off x="4754880" y="1993392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MPN (Manufacturer Part Number)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5"/>
          <p:cNvSpPr/>
          <p:nvPr/>
        </p:nvSpPr>
        <p:spPr>
          <a:xfrm>
            <a:off x="4754880" y="2249424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Description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5"/>
          <p:cNvSpPr/>
          <p:nvPr/>
        </p:nvSpPr>
        <p:spPr>
          <a:xfrm>
            <a:off x="4754880" y="2505456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Manufacturer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5"/>
          <p:cNvSpPr/>
          <p:nvPr/>
        </p:nvSpPr>
        <p:spPr>
          <a:xfrm>
            <a:off x="4754880" y="2761488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Quantity per unit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5"/>
          <p:cNvSpPr/>
          <p:nvPr/>
        </p:nvSpPr>
        <p:spPr>
          <a:xfrm>
            <a:off x="4754880" y="3017520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Approved suppliers (2-3)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5"/>
          <p:cNvSpPr/>
          <p:nvPr/>
        </p:nvSpPr>
        <p:spPr>
          <a:xfrm>
            <a:off x="4754880" y="3273552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Unit cost (at volume)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5"/>
          <p:cNvSpPr/>
          <p:nvPr/>
        </p:nvSpPr>
        <p:spPr>
          <a:xfrm>
            <a:off x="4754880" y="3529584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Lead time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5"/>
          <p:cNvSpPr/>
          <p:nvPr/>
        </p:nvSpPr>
        <p:spPr>
          <a:xfrm>
            <a:off x="4754880" y="3785616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Lifecycle status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5"/>
          <p:cNvSpPr/>
          <p:nvPr/>
        </p:nvSpPr>
        <p:spPr>
          <a:xfrm>
            <a:off x="4754880" y="4041648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• Replacement/Alternative parts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5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🎯 BOM — це living document, оновлюйте з кожною ревізією дизайну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6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Component Sourcing Strategy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6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Як і де купувати компоненти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6"/>
          <p:cNvSpPr/>
          <p:nvPr/>
        </p:nvSpPr>
        <p:spPr>
          <a:xfrm>
            <a:off x="548640" y="1371600"/>
            <a:ext cx="8046720" cy="68580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6"/>
          <p:cNvSpPr/>
          <p:nvPr/>
        </p:nvSpPr>
        <p:spPr>
          <a:xfrm>
            <a:off x="731520" y="1444752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Authorized Distributors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6"/>
          <p:cNvSpPr/>
          <p:nvPr/>
        </p:nvSpPr>
        <p:spPr>
          <a:xfrm>
            <a:off x="2834640" y="141732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Mouser, Digikey, Arrow, Avnet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/>
          <p:nvPr/>
        </p:nvSpPr>
        <p:spPr>
          <a:xfrm>
            <a:off x="2834640" y="1664208"/>
            <a:ext cx="256032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✓ Genuine parts, warranty, small MOQ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6"/>
          <p:cNvSpPr/>
          <p:nvPr/>
        </p:nvSpPr>
        <p:spPr>
          <a:xfrm>
            <a:off x="2834640" y="1847088"/>
            <a:ext cx="256032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✗ Дорожче ніж factory direct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6"/>
          <p:cNvSpPr/>
          <p:nvPr/>
        </p:nvSpPr>
        <p:spPr>
          <a:xfrm>
            <a:off x="5577840" y="1444752"/>
            <a:ext cx="28346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Use: Prototypes, low volume (&lt;1K)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6"/>
          <p:cNvSpPr/>
          <p:nvPr/>
        </p:nvSpPr>
        <p:spPr>
          <a:xfrm>
            <a:off x="548640" y="2148840"/>
            <a:ext cx="8046720" cy="68580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6"/>
          <p:cNvSpPr/>
          <p:nvPr/>
        </p:nvSpPr>
        <p:spPr>
          <a:xfrm>
            <a:off x="731520" y="2221992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Factory Direct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6"/>
          <p:cNvSpPr/>
          <p:nvPr/>
        </p:nvSpPr>
        <p:spPr>
          <a:xfrm>
            <a:off x="2834640" y="219456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Безпосередньо від виробника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6"/>
          <p:cNvSpPr/>
          <p:nvPr/>
        </p:nvSpPr>
        <p:spPr>
          <a:xfrm>
            <a:off x="2834640" y="2441448"/>
            <a:ext cx="256032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✓ Найнижча ціна, priority support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6"/>
          <p:cNvSpPr/>
          <p:nvPr/>
        </p:nvSpPr>
        <p:spPr>
          <a:xfrm>
            <a:off x="2834640" y="2624328"/>
            <a:ext cx="256032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✗ High MOQ (10K+), довгі lead times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6"/>
          <p:cNvSpPr/>
          <p:nvPr/>
        </p:nvSpPr>
        <p:spPr>
          <a:xfrm>
            <a:off x="5577840" y="2221992"/>
            <a:ext cx="28346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Use: High volume (100K+)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6"/>
          <p:cNvSpPr/>
          <p:nvPr/>
        </p:nvSpPr>
        <p:spPr>
          <a:xfrm>
            <a:off x="548640" y="2926080"/>
            <a:ext cx="8046720" cy="68580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6"/>
          <p:cNvSpPr/>
          <p:nvPr/>
        </p:nvSpPr>
        <p:spPr>
          <a:xfrm>
            <a:off x="731520" y="2999232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Contract Manufacturer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6"/>
          <p:cNvSpPr/>
          <p:nvPr/>
        </p:nvSpPr>
        <p:spPr>
          <a:xfrm>
            <a:off x="2834640" y="29718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CM купує для вас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6"/>
          <p:cNvSpPr/>
          <p:nvPr/>
        </p:nvSpPr>
        <p:spPr>
          <a:xfrm>
            <a:off x="2834640" y="3218688"/>
            <a:ext cx="256032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✓ Leverage їх volume, less logistics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6"/>
          <p:cNvSpPr/>
          <p:nvPr/>
        </p:nvSpPr>
        <p:spPr>
          <a:xfrm>
            <a:off x="2834640" y="3401568"/>
            <a:ext cx="256032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✗ Mark-up 5-15%, less control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6"/>
          <p:cNvSpPr/>
          <p:nvPr/>
        </p:nvSpPr>
        <p:spPr>
          <a:xfrm>
            <a:off x="5577840" y="2999232"/>
            <a:ext cx="28346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Use: Medium volume (1K-100K)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6"/>
          <p:cNvSpPr/>
          <p:nvPr/>
        </p:nvSpPr>
        <p:spPr>
          <a:xfrm>
            <a:off x="548640" y="3703320"/>
            <a:ext cx="8046720" cy="685800"/>
          </a:xfrm>
          <a:prstGeom prst="rect">
            <a:avLst/>
          </a:prstGeom>
          <a:solidFill>
            <a:srgbClr val="F8F9FA"/>
          </a:solidFill>
          <a:ln cap="flat" cmpd="sng" w="25400">
            <a:solidFill>
              <a:srgbClr val="1E27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6"/>
          <p:cNvSpPr/>
          <p:nvPr/>
        </p:nvSpPr>
        <p:spPr>
          <a:xfrm>
            <a:off x="731520" y="3776472"/>
            <a:ext cx="2011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Brokers (обережно!)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6"/>
          <p:cNvSpPr/>
          <p:nvPr/>
        </p:nvSpPr>
        <p:spPr>
          <a:xfrm>
            <a:off x="2834640" y="374904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Independent brokers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6"/>
          <p:cNvSpPr/>
          <p:nvPr/>
        </p:nvSpPr>
        <p:spPr>
          <a:xfrm>
            <a:off x="2834640" y="3995928"/>
            <a:ext cx="256032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✓ Можуть знайти rare/EOL parts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6"/>
          <p:cNvSpPr/>
          <p:nvPr/>
        </p:nvSpPr>
        <p:spPr>
          <a:xfrm>
            <a:off x="2834640" y="4178808"/>
            <a:ext cx="256032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✗ Ризик counterfeit, no warranty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6"/>
          <p:cNvSpPr/>
          <p:nvPr/>
        </p:nvSpPr>
        <p:spPr>
          <a:xfrm>
            <a:off x="5577840" y="3776472"/>
            <a:ext cx="28346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Use: Last resort, shortage situations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1B2A"/>
        </a:solidFill>
      </p:bgPr>
    </p:bg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7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Component Lifecycle Management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7"/>
          <p:cNvSpPr/>
          <p:nvPr/>
        </p:nvSpPr>
        <p:spPr>
          <a:xfrm>
            <a:off x="457200" y="10058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800"/>
              <a:buFont typeface="Calibri"/>
              <a:buNone/>
            </a:pPr>
            <a:r>
              <a:rPr b="0" i="1" lang="en-US" sz="18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Компоненти можуть стати unavailable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7"/>
          <p:cNvSpPr/>
          <p:nvPr/>
        </p:nvSpPr>
        <p:spPr>
          <a:xfrm>
            <a:off x="731520" y="1554480"/>
            <a:ext cx="76809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Status | Impact | Risk | Action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7"/>
          <p:cNvSpPr/>
          <p:nvPr/>
        </p:nvSpPr>
        <p:spPr>
          <a:xfrm>
            <a:off x="731520" y="1920240"/>
            <a:ext cx="7680960" cy="5486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7"/>
          <p:cNvSpPr/>
          <p:nvPr/>
        </p:nvSpPr>
        <p:spPr>
          <a:xfrm>
            <a:off x="914400" y="201168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Active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7"/>
          <p:cNvSpPr/>
          <p:nvPr/>
        </p:nvSpPr>
        <p:spPr>
          <a:xfrm>
            <a:off x="3291840" y="2011680"/>
            <a:ext cx="16459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✓ Production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7"/>
          <p:cNvSpPr/>
          <p:nvPr/>
        </p:nvSpPr>
        <p:spPr>
          <a:xfrm>
            <a:off x="5029200" y="2011680"/>
            <a:ext cx="10972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7"/>
          <p:cNvSpPr/>
          <p:nvPr/>
        </p:nvSpPr>
        <p:spPr>
          <a:xfrm>
            <a:off x="6217920" y="2011680"/>
            <a:ext cx="21031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Monitor lead times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7"/>
          <p:cNvSpPr/>
          <p:nvPr/>
        </p:nvSpPr>
        <p:spPr>
          <a:xfrm>
            <a:off x="731520" y="2560320"/>
            <a:ext cx="7680960" cy="5486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7"/>
          <p:cNvSpPr/>
          <p:nvPr/>
        </p:nvSpPr>
        <p:spPr>
          <a:xfrm>
            <a:off x="914400" y="265176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NRND (Not Recommended for New Design)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7"/>
          <p:cNvSpPr/>
          <p:nvPr/>
        </p:nvSpPr>
        <p:spPr>
          <a:xfrm>
            <a:off x="3291840" y="2651760"/>
            <a:ext cx="16459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⚠️ Still available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7"/>
          <p:cNvSpPr/>
          <p:nvPr/>
        </p:nvSpPr>
        <p:spPr>
          <a:xfrm>
            <a:off x="5029200" y="2651760"/>
            <a:ext cx="10972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7316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97316"/>
                </a:solidFill>
                <a:latin typeface="Calibri"/>
                <a:ea typeface="Calibri"/>
                <a:cs typeface="Calibri"/>
                <a:sym typeface="Calibri"/>
              </a:rPr>
              <a:t>Medium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7"/>
          <p:cNvSpPr/>
          <p:nvPr/>
        </p:nvSpPr>
        <p:spPr>
          <a:xfrm>
            <a:off x="6217920" y="2651760"/>
            <a:ext cx="21031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Plan replacement ASAP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7"/>
          <p:cNvSpPr/>
          <p:nvPr/>
        </p:nvSpPr>
        <p:spPr>
          <a:xfrm>
            <a:off x="731520" y="3200400"/>
            <a:ext cx="7680960" cy="5486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7"/>
          <p:cNvSpPr/>
          <p:nvPr/>
        </p:nvSpPr>
        <p:spPr>
          <a:xfrm>
            <a:off x="914400" y="329184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EOL (End of Life)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7"/>
          <p:cNvSpPr/>
          <p:nvPr/>
        </p:nvSpPr>
        <p:spPr>
          <a:xfrm>
            <a:off x="3291840" y="3291840"/>
            <a:ext cx="16459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❌ Last buy announced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7"/>
          <p:cNvSpPr/>
          <p:nvPr/>
        </p:nvSpPr>
        <p:spPr>
          <a:xfrm>
            <a:off x="5029200" y="3291840"/>
            <a:ext cx="10972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7"/>
          <p:cNvSpPr/>
          <p:nvPr/>
        </p:nvSpPr>
        <p:spPr>
          <a:xfrm>
            <a:off x="6217920" y="3291840"/>
            <a:ext cx="21031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Last time buy OR redesign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7"/>
          <p:cNvSpPr/>
          <p:nvPr/>
        </p:nvSpPr>
        <p:spPr>
          <a:xfrm>
            <a:off x="731520" y="3840480"/>
            <a:ext cx="7680960" cy="5486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7"/>
          <p:cNvSpPr/>
          <p:nvPr/>
        </p:nvSpPr>
        <p:spPr>
          <a:xfrm>
            <a:off x="914400" y="393192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Obsolete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7"/>
          <p:cNvSpPr/>
          <p:nvPr/>
        </p:nvSpPr>
        <p:spPr>
          <a:xfrm>
            <a:off x="3291840" y="3931920"/>
            <a:ext cx="16459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❌ No longer available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7"/>
          <p:cNvSpPr/>
          <p:nvPr/>
        </p:nvSpPr>
        <p:spPr>
          <a:xfrm>
            <a:off x="5029200" y="3931920"/>
            <a:ext cx="10972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Critical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7"/>
          <p:cNvSpPr/>
          <p:nvPr/>
        </p:nvSpPr>
        <p:spPr>
          <a:xfrm>
            <a:off x="6217920" y="3931920"/>
            <a:ext cx="21031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Redesign required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7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💡 Check lifecycle status quarterly — краще знати завчасно!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8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EVT → DVT → PVT: Validation Gates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8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Три критичні етапи перед масовим виробництвом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8"/>
          <p:cNvSpPr/>
          <p:nvPr/>
        </p:nvSpPr>
        <p:spPr>
          <a:xfrm>
            <a:off x="548640" y="1371600"/>
            <a:ext cx="8046720" cy="1005840"/>
          </a:xfrm>
          <a:prstGeom prst="rect">
            <a:avLst/>
          </a:prstGeom>
          <a:solidFill>
            <a:srgbClr val="7BA8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8"/>
          <p:cNvSpPr/>
          <p:nvPr/>
        </p:nvSpPr>
        <p:spPr>
          <a:xfrm>
            <a:off x="731520" y="1463040"/>
            <a:ext cx="73152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EVT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8"/>
          <p:cNvSpPr/>
          <p:nvPr/>
        </p:nvSpPr>
        <p:spPr>
          <a:xfrm>
            <a:off x="1645920" y="1444752"/>
            <a:ext cx="29260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Engineering Validation Test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8"/>
          <p:cNvSpPr/>
          <p:nvPr/>
        </p:nvSpPr>
        <p:spPr>
          <a:xfrm>
            <a:off x="1645920" y="1755648"/>
            <a:ext cx="29260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10-50 units | Чи працює дизайн?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8"/>
          <p:cNvSpPr/>
          <p:nvPr/>
        </p:nvSpPr>
        <p:spPr>
          <a:xfrm>
            <a:off x="4663440" y="1444752"/>
            <a:ext cx="37490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Tests: Functional testing, первинні environmental tests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8"/>
          <p:cNvSpPr/>
          <p:nvPr/>
        </p:nvSpPr>
        <p:spPr>
          <a:xfrm>
            <a:off x="4663440" y="1847088"/>
            <a:ext cx="37490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→ Підтверджений дизайн, список issues для fix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8"/>
          <p:cNvSpPr/>
          <p:nvPr/>
        </p:nvSpPr>
        <p:spPr>
          <a:xfrm>
            <a:off x="548640" y="2468880"/>
            <a:ext cx="8046720" cy="1005840"/>
          </a:xfrm>
          <a:prstGeom prst="rect">
            <a:avLst/>
          </a:prstGeom>
          <a:solidFill>
            <a:srgbClr val="4169B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8"/>
          <p:cNvSpPr/>
          <p:nvPr/>
        </p:nvSpPr>
        <p:spPr>
          <a:xfrm>
            <a:off x="731520" y="2560320"/>
            <a:ext cx="73152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DVT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8"/>
          <p:cNvSpPr/>
          <p:nvPr/>
        </p:nvSpPr>
        <p:spPr>
          <a:xfrm>
            <a:off x="1645920" y="2542032"/>
            <a:ext cx="29260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Design Validation Test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8"/>
          <p:cNvSpPr/>
          <p:nvPr/>
        </p:nvSpPr>
        <p:spPr>
          <a:xfrm>
            <a:off x="1645920" y="2852928"/>
            <a:ext cx="29260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100-500 units | Фінальний дизайн готовий?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8"/>
          <p:cNvSpPr/>
          <p:nvPr/>
        </p:nvSpPr>
        <p:spPr>
          <a:xfrm>
            <a:off x="4663440" y="2542032"/>
            <a:ext cx="37490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Tests: Full environmental, reliability, compliance pre-testing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8"/>
          <p:cNvSpPr/>
          <p:nvPr/>
        </p:nvSpPr>
        <p:spPr>
          <a:xfrm>
            <a:off x="4663440" y="2944368"/>
            <a:ext cx="37490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→ Design freeze, готовність до tooling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8"/>
          <p:cNvSpPr/>
          <p:nvPr/>
        </p:nvSpPr>
        <p:spPr>
          <a:xfrm>
            <a:off x="548640" y="3566160"/>
            <a:ext cx="8046720" cy="1005840"/>
          </a:xfrm>
          <a:prstGeom prst="rect">
            <a:avLst/>
          </a:prstGeom>
          <a:solidFill>
            <a:srgbClr val="1E27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8"/>
          <p:cNvSpPr/>
          <p:nvPr/>
        </p:nvSpPr>
        <p:spPr>
          <a:xfrm>
            <a:off x="731520" y="3657600"/>
            <a:ext cx="73152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PVT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8"/>
          <p:cNvSpPr/>
          <p:nvPr/>
        </p:nvSpPr>
        <p:spPr>
          <a:xfrm>
            <a:off x="1645920" y="3639312"/>
            <a:ext cx="29260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Production Validation Test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8"/>
          <p:cNvSpPr/>
          <p:nvPr/>
        </p:nvSpPr>
        <p:spPr>
          <a:xfrm>
            <a:off x="1645920" y="3950208"/>
            <a:ext cx="29260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1,000-5,000 units | Процес виробництва працює?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8"/>
          <p:cNvSpPr/>
          <p:nvPr/>
        </p:nvSpPr>
        <p:spPr>
          <a:xfrm>
            <a:off x="4663440" y="3639312"/>
            <a:ext cx="37490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ADCFC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CADCFC"/>
                </a:solidFill>
                <a:latin typeface="Calibri"/>
                <a:ea typeface="Calibri"/>
                <a:cs typeface="Calibri"/>
                <a:sym typeface="Calibri"/>
              </a:rPr>
              <a:t>Tests: Pilot run, yield verification, QC processes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8"/>
          <p:cNvSpPr/>
          <p:nvPr/>
        </p:nvSpPr>
        <p:spPr>
          <a:xfrm>
            <a:off x="4663440" y="4041648"/>
            <a:ext cx="37490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→ Production-ready, go/no-go для mass production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8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⚠️ Не пропускайте жоден gate — кожен запобігає costly mistakes пізніше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9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761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1E2761"/>
                </a:solidFill>
                <a:latin typeface="Calibri"/>
                <a:ea typeface="Calibri"/>
                <a:cs typeface="Calibri"/>
                <a:sym typeface="Calibri"/>
              </a:rPr>
              <a:t>Supply Chain Risks та Mitigation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9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Що може піти не так і як підготуватись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9"/>
          <p:cNvSpPr/>
          <p:nvPr/>
        </p:nvSpPr>
        <p:spPr>
          <a:xfrm>
            <a:off x="548640" y="1371600"/>
            <a:ext cx="8046720" cy="68580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F9616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9"/>
          <p:cNvSpPr/>
          <p:nvPr/>
        </p:nvSpPr>
        <p:spPr>
          <a:xfrm>
            <a:off x="731520" y="1417320"/>
            <a:ext cx="20116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Component Shortage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9"/>
          <p:cNvSpPr/>
          <p:nvPr/>
        </p:nvSpPr>
        <p:spPr>
          <a:xfrm>
            <a:off x="2834640" y="1417320"/>
            <a:ext cx="25603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Не можете виробляти → втрата revenue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9"/>
          <p:cNvSpPr/>
          <p:nvPr/>
        </p:nvSpPr>
        <p:spPr>
          <a:xfrm>
            <a:off x="731520" y="1691640"/>
            <a:ext cx="76809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• Dual sourcing (2+ suppliers)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• Safety stock (3-6 months)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• Alternative components in design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9"/>
          <p:cNvSpPr/>
          <p:nvPr/>
        </p:nvSpPr>
        <p:spPr>
          <a:xfrm>
            <a:off x="548640" y="2148840"/>
            <a:ext cx="8046720" cy="68580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F9616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9"/>
          <p:cNvSpPr/>
          <p:nvPr/>
        </p:nvSpPr>
        <p:spPr>
          <a:xfrm>
            <a:off x="731520" y="2194560"/>
            <a:ext cx="20116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Supplier Bankruptcy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9"/>
          <p:cNvSpPr/>
          <p:nvPr/>
        </p:nvSpPr>
        <p:spPr>
          <a:xfrm>
            <a:off x="2834640" y="2194560"/>
            <a:ext cx="25603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Втрата джерела, затримка виробництва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9"/>
          <p:cNvSpPr/>
          <p:nvPr/>
        </p:nvSpPr>
        <p:spPr>
          <a:xfrm>
            <a:off x="731520" y="2468880"/>
            <a:ext cx="76809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• Vet financial stability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• Diversify suppliers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• Escrow agreements для tooling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9"/>
          <p:cNvSpPr/>
          <p:nvPr/>
        </p:nvSpPr>
        <p:spPr>
          <a:xfrm>
            <a:off x="548640" y="2926080"/>
            <a:ext cx="8046720" cy="68580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F9616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9"/>
          <p:cNvSpPr/>
          <p:nvPr/>
        </p:nvSpPr>
        <p:spPr>
          <a:xfrm>
            <a:off x="731520" y="2971800"/>
            <a:ext cx="20116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Quality Issues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9"/>
          <p:cNvSpPr/>
          <p:nvPr/>
        </p:nvSpPr>
        <p:spPr>
          <a:xfrm>
            <a:off x="2834640" y="2971800"/>
            <a:ext cx="25603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Дефектні units, warranty claims, recalls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9"/>
          <p:cNvSpPr/>
          <p:nvPr/>
        </p:nvSpPr>
        <p:spPr>
          <a:xfrm>
            <a:off x="731520" y="3246120"/>
            <a:ext cx="76809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• Incoming QC inspection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• Regular supplier audits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• Clear quality agreements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9"/>
          <p:cNvSpPr/>
          <p:nvPr/>
        </p:nvSpPr>
        <p:spPr>
          <a:xfrm>
            <a:off x="548640" y="3703320"/>
            <a:ext cx="8046720" cy="68580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F9616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9"/>
          <p:cNvSpPr/>
          <p:nvPr/>
        </p:nvSpPr>
        <p:spPr>
          <a:xfrm>
            <a:off x="731520" y="3749040"/>
            <a:ext cx="20116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96167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96167"/>
                </a:solidFill>
                <a:latin typeface="Calibri"/>
                <a:ea typeface="Calibri"/>
                <a:cs typeface="Calibri"/>
                <a:sym typeface="Calibri"/>
              </a:rPr>
              <a:t>Logistics Disruptions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9"/>
          <p:cNvSpPr/>
          <p:nvPr/>
        </p:nvSpPr>
        <p:spPr>
          <a:xfrm>
            <a:off x="2834640" y="3749040"/>
            <a:ext cx="25603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Затримки доставки (COVID, Suez Canal)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9"/>
          <p:cNvSpPr/>
          <p:nvPr/>
        </p:nvSpPr>
        <p:spPr>
          <a:xfrm>
            <a:off x="731520" y="4023360"/>
            <a:ext cx="76809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• Multiple shipping routes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• Local warehousing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• Flexible lead times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9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2C5F2D"/>
                </a:solidFill>
                <a:latin typeface="Calibri"/>
                <a:ea typeface="Calibri"/>
                <a:cs typeface="Calibri"/>
                <a:sym typeface="Calibri"/>
              </a:rPr>
              <a:t>🎯 Resilient supply chain = competitive advantage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2026-03-12T14:46:35Z</dcterms:created>
  <dc:creator>Викладач курсу</dc:creator>
</cp:coreProperties>
</file>