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icwSxrE1eo83tvwqYWwXqj1x+j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6" name="Google Shape;29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ЛЕКЦІЯ 5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DESIGN FOR MANUFACTURING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Від прототипу до масового виробництва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DFM Review Checklist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Використовуйте перед фіналізацією дизайну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0"/>
          <p:cNvSpPr/>
          <p:nvPr/>
        </p:nvSpPr>
        <p:spPr>
          <a:xfrm>
            <a:off x="548640" y="1371600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Деталі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0"/>
          <p:cNvSpPr/>
          <p:nvPr/>
        </p:nvSpPr>
        <p:spPr>
          <a:xfrm>
            <a:off x="731520" y="1691640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Мінімальна кількість деталей?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731520" y="1947672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Стандартні компоненти де можливо?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731520" y="2203704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Симетричний дизайн?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0"/>
          <p:cNvSpPr/>
          <p:nvPr/>
        </p:nvSpPr>
        <p:spPr>
          <a:xfrm>
            <a:off x="548640" y="2551176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Матеріали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0"/>
          <p:cNvSpPr/>
          <p:nvPr/>
        </p:nvSpPr>
        <p:spPr>
          <a:xfrm>
            <a:off x="731520" y="2871216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Підходящий матеріал для use case?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0"/>
          <p:cNvSpPr/>
          <p:nvPr/>
        </p:nvSpPr>
        <p:spPr>
          <a:xfrm>
            <a:off x="731520" y="3127248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Доступність та ціна?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731520" y="3383280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Альтернативи розглянуті?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0"/>
          <p:cNvSpPr/>
          <p:nvPr/>
        </p:nvSpPr>
        <p:spPr>
          <a:xfrm>
            <a:off x="548640" y="3730752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Допуски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0"/>
          <p:cNvSpPr/>
          <p:nvPr/>
        </p:nvSpPr>
        <p:spPr>
          <a:xfrm>
            <a:off x="731520" y="4050792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Реалістичні для процесу?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0"/>
          <p:cNvSpPr/>
          <p:nvPr/>
        </p:nvSpPr>
        <p:spPr>
          <a:xfrm>
            <a:off x="731520" y="4306824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Тільки критичні dimension жорсткі?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0"/>
          <p:cNvSpPr/>
          <p:nvPr/>
        </p:nvSpPr>
        <p:spPr>
          <a:xfrm>
            <a:off x="731520" y="4562856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Documented чітко?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4572000" y="1371600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Процес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0"/>
          <p:cNvSpPr/>
          <p:nvPr/>
        </p:nvSpPr>
        <p:spPr>
          <a:xfrm>
            <a:off x="4754880" y="1691640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Можливості CM перевірені?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4754880" y="1947672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Draft angles для molding?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0"/>
          <p:cNvSpPr/>
          <p:nvPr/>
        </p:nvSpPr>
        <p:spPr>
          <a:xfrm>
            <a:off x="4754880" y="2203704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Підрізи уникнуті?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0"/>
          <p:cNvSpPr/>
          <p:nvPr/>
        </p:nvSpPr>
        <p:spPr>
          <a:xfrm>
            <a:off x="4572000" y="2551176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Збірка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0"/>
          <p:cNvSpPr/>
          <p:nvPr/>
        </p:nvSpPr>
        <p:spPr>
          <a:xfrm>
            <a:off x="4754880" y="2871216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Легко зібрати?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0"/>
          <p:cNvSpPr/>
          <p:nvPr/>
        </p:nvSpPr>
        <p:spPr>
          <a:xfrm>
            <a:off x="4754880" y="3127248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Помилки складно зробити?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0"/>
          <p:cNvSpPr/>
          <p:nvPr/>
        </p:nvSpPr>
        <p:spPr>
          <a:xfrm>
            <a:off x="4754880" y="3383280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Час збірки мінімізований?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0"/>
          <p:cNvSpPr/>
          <p:nvPr/>
        </p:nvSpPr>
        <p:spPr>
          <a:xfrm>
            <a:off x="4572000" y="3730752"/>
            <a:ext cx="3474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Вартість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0"/>
          <p:cNvSpPr/>
          <p:nvPr/>
        </p:nvSpPr>
        <p:spPr>
          <a:xfrm>
            <a:off x="4754880" y="4050792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Unit cost в target?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0"/>
          <p:cNvSpPr/>
          <p:nvPr/>
        </p:nvSpPr>
        <p:spPr>
          <a:xfrm>
            <a:off x="4754880" y="4306824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NRE affordable?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0"/>
          <p:cNvSpPr/>
          <p:nvPr/>
        </p:nvSpPr>
        <p:spPr>
          <a:xfrm>
            <a:off x="4754880" y="4562856"/>
            <a:ext cx="329184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☐ Volume economics працюють?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"/>
          <p:cNvSpPr/>
          <p:nvPr/>
        </p:nvSpPr>
        <p:spPr>
          <a:xfrm>
            <a:off x="449658" y="140450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Кейс: Apple iPhone — DFM Excellence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1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Чому Apple продукти виглядають та відчуваються преміум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1"/>
          <p:cNvSpPr/>
          <p:nvPr/>
        </p:nvSpPr>
        <p:spPr>
          <a:xfrm>
            <a:off x="914400" y="1645920"/>
            <a:ext cx="731520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1. Unibody aluminum machining — CNC з цільного блоку металу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2. Tight tolerances (±0.05mm) для premium feel та fit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3. Custom tooling investment — мільйони $ в оснастку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4. Vertical integration — контроль всього ланцюга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5. Obsessive material selection — анодування, покриття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6. Years of design refinement — не просто перший прототип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💰 Trade-off: Висока якість = висока вартість виробництва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Ключові висновки Лекції 5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2"/>
          <p:cNvSpPr/>
          <p:nvPr/>
        </p:nvSpPr>
        <p:spPr>
          <a:xfrm>
            <a:off x="914400" y="137160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2"/>
          <p:cNvSpPr/>
          <p:nvPr/>
        </p:nvSpPr>
        <p:spPr>
          <a:xfrm>
            <a:off x="914400" y="137160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2"/>
          <p:cNvSpPr/>
          <p:nvPr/>
        </p:nvSpPr>
        <p:spPr>
          <a:xfrm>
            <a:off x="1463040" y="141732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DFM — це думати про виробництво з першого дня дизайну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2"/>
          <p:cNvSpPr/>
          <p:nvPr/>
        </p:nvSpPr>
        <p:spPr>
          <a:xfrm>
            <a:off x="914400" y="196596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2"/>
          <p:cNvSpPr/>
          <p:nvPr/>
        </p:nvSpPr>
        <p:spPr>
          <a:xfrm>
            <a:off x="914400" y="196596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2"/>
          <p:cNvSpPr/>
          <p:nvPr/>
        </p:nvSpPr>
        <p:spPr>
          <a:xfrm>
            <a:off x="1463040" y="201168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Кожен manufacturing process має свої правила та обмеження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2"/>
          <p:cNvSpPr/>
          <p:nvPr/>
        </p:nvSpPr>
        <p:spPr>
          <a:xfrm>
            <a:off x="914400" y="256032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2"/>
          <p:cNvSpPr/>
          <p:nvPr/>
        </p:nvSpPr>
        <p:spPr>
          <a:xfrm>
            <a:off x="914400" y="256032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2"/>
          <p:cNvSpPr/>
          <p:nvPr/>
        </p:nvSpPr>
        <p:spPr>
          <a:xfrm>
            <a:off x="1463040" y="260604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Material selection = trade-offs між cost, performance, aesthetics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2"/>
          <p:cNvSpPr/>
          <p:nvPr/>
        </p:nvSpPr>
        <p:spPr>
          <a:xfrm>
            <a:off x="914400" y="315468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2"/>
          <p:cNvSpPr/>
          <p:nvPr/>
        </p:nvSpPr>
        <p:spPr>
          <a:xfrm>
            <a:off x="914400" y="31546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2"/>
          <p:cNvSpPr/>
          <p:nvPr/>
        </p:nvSpPr>
        <p:spPr>
          <a:xfrm>
            <a:off x="1463040" y="320040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Tolerancing безпосередньо впливає на вартість та yield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2"/>
          <p:cNvSpPr/>
          <p:nvPr/>
        </p:nvSpPr>
        <p:spPr>
          <a:xfrm>
            <a:off x="914400" y="37490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2"/>
          <p:cNvSpPr/>
          <p:nvPr/>
        </p:nvSpPr>
        <p:spPr>
          <a:xfrm>
            <a:off x="914400" y="37490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2"/>
          <p:cNvSpPr/>
          <p:nvPr/>
        </p:nvSpPr>
        <p:spPr>
          <a:xfrm>
            <a:off x="1463040" y="379476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Unit economics залежать від volume — плануйте scale з початку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2"/>
          <p:cNvSpPr/>
          <p:nvPr/>
        </p:nvSpPr>
        <p:spPr>
          <a:xfrm>
            <a:off x="914400" y="434340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2"/>
          <p:cNvSpPr/>
          <p:nvPr/>
        </p:nvSpPr>
        <p:spPr>
          <a:xfrm>
            <a:off x="914400" y="434340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2"/>
          <p:cNvSpPr/>
          <p:nvPr/>
        </p:nvSpPr>
        <p:spPr>
          <a:xfrm>
            <a:off x="1463040" y="4389120"/>
            <a:ext cx="6858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DFM review перед tooling запобігає дорогим помилкам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3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Наступна лекція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3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DESIGN FOR ASSEMBLY (DFA)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3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BOM Management • Supply Chain • EVT/DVT/PVT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3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Підготуйте preliminary BOM для вашого проекту!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Що ми розглянемо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Принципи DFM: що робить дизайн виробничим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Manufacturing processes: injection molding, CNC, PCB assembly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Material selection та trade-offs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Tolerancing та виробничі можливості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Cost modeling: NRE, tooling, unit economics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Принципи Design for Manufacturing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Золоті правила виробничого дизайну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548640" y="146304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731520" y="150876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Мінімізуйте кількість деталей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3657600" y="1508760"/>
            <a:ext cx="24688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Чому: Кожна деталь = вартість + час + потенційна відмова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731520" y="178308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Об'єднуйте функції, інтегруйте компоненти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548640" y="210312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731520" y="214884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Стандартизуйте компоненти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3657600" y="2148840"/>
            <a:ext cx="24688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Чому: Стандартні = дешевше, швидша доставка, легше заміна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731520" y="242316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Використовуйте off-the-shelf де можливо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548640" y="274320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731520" y="278892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Проектуйте для процесу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3657600" y="2788920"/>
            <a:ext cx="24688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Чому: Кожен процес має обмеження та можливості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731520" y="306324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Знайте можливості вашого CM перед дизайном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48640" y="338328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731520" y="342900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Симетрія та модульність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3657600" y="3429000"/>
            <a:ext cx="24688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Чому: Спрощує збірку, зменшує помилки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731520" y="370332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Однакові деталі, взаємозамінні модулі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731520" y="406908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5. Реалістичні допуски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3657600" y="4069080"/>
            <a:ext cx="24688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Чому: Жорсткі допуски = дорого, довго, низький yield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731520" y="434340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±0.1мм OK, ±0.01мм тільки якщо критично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Injection Molding: Ключовий процес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90% пластикових корпусів виробляються так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640080" y="137160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Процес: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822960" y="173736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1. Розплавлений пластик впорскується в форму під тиском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822960" y="205740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2. Охолодження ~30-60 секунд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822960" y="237744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3. Форма відкривається, деталь виштовхується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822960" y="269748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4. Повторити — 1000+ раз на день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4572000" y="137160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DFM правила: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4754880" y="173736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Рівномірна товщина стінок (2-4мм типово)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4754880" y="205740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Draft angles (1-3°) для легкого виштовхування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4754880" y="237744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Уникайте підрізів (потребують складніших форм)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4754880" y="26974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Заокруглені кути (мінімум R0.5мм)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4754880" y="301752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Надто тонкі стінки (&lt;1мм) або товсті (&gt;6мм)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4754880" y="333756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Ребра жорсткості замість товстих стінок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457200" y="43891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💰 Tooling (форма): $10-150K залежно від складності | Cycle time: 30-90 сек/деталь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PCB Assembly: SMT та Through-Hole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548640" y="1005840"/>
            <a:ext cx="3840480" cy="329184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"/>
          <p:cNvSpPr/>
          <p:nvPr/>
        </p:nvSpPr>
        <p:spPr>
          <a:xfrm>
            <a:off x="4754880" y="1005840"/>
            <a:ext cx="3840480" cy="3291840"/>
          </a:xfrm>
          <a:prstGeom prst="rect">
            <a:avLst/>
          </a:prstGeom>
          <a:solidFill>
            <a:srgbClr val="1E2761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731520" y="1188720"/>
            <a:ext cx="34747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SMT (Surface Mount)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4937760" y="1188720"/>
            <a:ext cx="34747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Through-Hole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822960" y="160020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Компоненти на поверхні плати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822960" y="1947672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Automated pick-and-place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822960" y="2295144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Висока щільність компонентів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822960" y="2642616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Швидше, дешевше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822960" y="2990088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Typical: резистори, чіпи, IC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822960" y="333756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Min розмір: 0402 (1×0.5мм)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5029200" y="160020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Ніжки через отвори в платі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5029200" y="1947672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Manual або wave soldering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5029200" y="2295144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Міцніше механічно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5029200" y="2642616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Повільніше, дорожче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5029200" y="2990088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Typical: роз'єми, великі компоненти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5029200" y="333756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Використовується рідше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🎯 DFM: Максимізуйте SMT, мінімізуйте through-hole де можливо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Вибір матеріалів: Trade-offs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6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Кожен матеріал має свої переваги та обмеження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548640" y="146304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"/>
          <p:cNvSpPr/>
          <p:nvPr/>
        </p:nvSpPr>
        <p:spPr>
          <a:xfrm>
            <a:off x="731520" y="153619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ABS пластик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2651760" y="150876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Дешевий, ударостійкий, легко фарбується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2651760" y="182880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Низька термостійкість (~80°C), не UV-стійкий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5486400" y="1536192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Побутова електроніка, іграшки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548640" y="224028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"/>
          <p:cNvSpPr/>
          <p:nvPr/>
        </p:nvSpPr>
        <p:spPr>
          <a:xfrm>
            <a:off x="731520" y="231343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Polycarbonate (PC)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2651760" y="228600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Прозорий, високоміцний, термостійкий (130°C)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2651760" y="260604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Дорожчий ніж ABS, легко подряпати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5486400" y="2313432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Захисні кейси, лінзи, дисплеї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548640" y="301752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"/>
          <p:cNvSpPr/>
          <p:nvPr/>
        </p:nvSpPr>
        <p:spPr>
          <a:xfrm>
            <a:off x="731520" y="309067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Aluminum (CNC)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2651760" y="306324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Міцний, преміум вигляд, теплорозсіювання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2651760" y="338328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Дорогий machining, важчий за пластик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5486400" y="3090672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Ноутбуки, смартфони, heat sinks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731520" y="3867912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TPU (гума)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2651760" y="384048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Гнучкий, м'який, grip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2651760" y="416052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Складний molding, може залипати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5486400" y="3867912"/>
            <a:ext cx="29260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Захисні бампери, рукоятки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1B2A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Tolerancing: Скільки це коштує?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Жорсткіші допуски = дорожче виробництво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731520" y="15544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Допуск | Процес | Відносна вартість | Типовий yield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731520" y="192024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"/>
          <p:cNvSpPr/>
          <p:nvPr/>
        </p:nvSpPr>
        <p:spPr>
          <a:xfrm>
            <a:off x="914400" y="1993392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±0.5mm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2194560" y="199339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Injection molding стандарт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5120640" y="199339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1x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6675120" y="199339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99%+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731520" y="242316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7"/>
          <p:cNvSpPr/>
          <p:nvPr/>
        </p:nvSpPr>
        <p:spPr>
          <a:xfrm>
            <a:off x="914400" y="2496312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±0.2mm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2194560" y="249631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Якісний molding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5120640" y="249631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1.2x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6675120" y="249631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95-98%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731520" y="292608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"/>
          <p:cNvSpPr/>
          <p:nvPr/>
        </p:nvSpPr>
        <p:spPr>
          <a:xfrm>
            <a:off x="914400" y="2999232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7316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7316"/>
                </a:solidFill>
                <a:latin typeface="Calibri"/>
                <a:ea typeface="Calibri"/>
                <a:cs typeface="Calibri"/>
                <a:sym typeface="Calibri"/>
              </a:rPr>
              <a:t>±0.1mm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2194560" y="299923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Precision molding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5120640" y="299923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1.5x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6675120" y="299923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90-95%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731520" y="342900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914400" y="3502152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7316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7316"/>
                </a:solidFill>
                <a:latin typeface="Calibri"/>
                <a:ea typeface="Calibri"/>
                <a:cs typeface="Calibri"/>
                <a:sym typeface="Calibri"/>
              </a:rPr>
              <a:t>±0.05mm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2194560" y="3502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CNC machining потрібен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5120640" y="350215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3-5x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6675120" y="350215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85-90%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731520" y="393192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7"/>
          <p:cNvSpPr/>
          <p:nvPr/>
        </p:nvSpPr>
        <p:spPr>
          <a:xfrm>
            <a:off x="914400" y="4005072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±0.01mm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2194560" y="400507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Precision machining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5120640" y="400507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10x+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6675120" y="400507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&lt;80%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💡 Правило: Використовуйте найслабші допуски, які забезпечують функціональність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Cost Modeling: Розуміння economics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NRE (Non-Recurring Engineering) + Unit costs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640080" y="137160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NRE Costs (одноразові):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822960" y="173736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Tooling (injection molds): $20-200K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822960" y="205740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Certifications (CE, FCC): $15-50K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822960" y="237744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Engineering time: $50-200K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822960" y="269748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Pilot production setup: $10-50K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822960" y="3017520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Testing equipment: $20-100K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4572000" y="137160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Unit Costs (кожна одиниця):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4754880" y="173736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BOM (компоненти): 40-60% unit cost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754880" y="205740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Assembly/labor: 15-25%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4754880" y="237744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Testing/QC: 5-10%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4754880" y="269748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Packaging: 5-8%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4754880" y="301752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Logistics: 3-5%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587280" y="3383275"/>
            <a:ext cx="7863900" cy="1097400"/>
          </a:xfrm>
          <a:prstGeom prst="rect">
            <a:avLst/>
          </a:prstGeom>
          <a:solidFill>
            <a:srgbClr val="F8F9FA"/>
          </a:solidFill>
          <a:ln cap="flat" cmpd="sng" w="38100">
            <a:solidFill>
              <a:srgbClr val="F961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822910" y="3451860"/>
            <a:ext cx="749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Приклад: IoT sensor @ $50 retail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822960" y="3611880"/>
            <a:ext cx="7498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NRE: $150K | Unit cost: $18 | Target: 10,000 units рік 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822960" y="3886200"/>
            <a:ext cx="7498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Break-even: $150K NRE / ($50 - $18) = 4,688 units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822960" y="4160520"/>
            <a:ext cx="7498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Year 1 profit: (10K × $32) - $150K = $170K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Volume Economics: Scale matters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9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Unit cost падає зі збільшенням обсягу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/>
          <p:nvPr/>
        </p:nvSpPr>
        <p:spPr>
          <a:xfrm>
            <a:off x="731520" y="146304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Volume | Unit Cost | Tooling | Lead Time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731520" y="1828800"/>
            <a:ext cx="768096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9"/>
          <p:cNvSpPr/>
          <p:nvPr/>
        </p:nvSpPr>
        <p:spPr>
          <a:xfrm>
            <a:off x="914400" y="190195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100 units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9"/>
          <p:cNvSpPr/>
          <p:nvPr/>
        </p:nvSpPr>
        <p:spPr>
          <a:xfrm>
            <a:off x="2743200" y="190195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$45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4297680" y="1901952"/>
            <a:ext cx="2286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3D print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9"/>
          <p:cNvSpPr/>
          <p:nvPr/>
        </p:nvSpPr>
        <p:spPr>
          <a:xfrm>
            <a:off x="6766560" y="1901952"/>
            <a:ext cx="1463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 тиждень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9"/>
          <p:cNvSpPr/>
          <p:nvPr/>
        </p:nvSpPr>
        <p:spPr>
          <a:xfrm>
            <a:off x="731520" y="2331720"/>
            <a:ext cx="7680960" cy="4572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"/>
          <p:cNvSpPr/>
          <p:nvPr/>
        </p:nvSpPr>
        <p:spPr>
          <a:xfrm>
            <a:off x="914400" y="240487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1,000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2743200" y="240487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$28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4297680" y="2404872"/>
            <a:ext cx="2286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Soft tooling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6766560" y="2404872"/>
            <a:ext cx="1463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4 тижні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731520" y="2834640"/>
            <a:ext cx="768096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9"/>
          <p:cNvSpPr/>
          <p:nvPr/>
        </p:nvSpPr>
        <p:spPr>
          <a:xfrm>
            <a:off x="914400" y="290779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10,000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2743200" y="290779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$20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4297680" y="2907792"/>
            <a:ext cx="2286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Production tooling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6766560" y="2907792"/>
            <a:ext cx="1463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8 тижнів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731520" y="3337560"/>
            <a:ext cx="7680960" cy="4572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"/>
          <p:cNvSpPr/>
          <p:nvPr/>
        </p:nvSpPr>
        <p:spPr>
          <a:xfrm>
            <a:off x="914400" y="341071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100,000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2743200" y="341071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$15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4297680" y="3410712"/>
            <a:ext cx="2286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Optimized automation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6766560" y="3410712"/>
            <a:ext cx="1463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6 місяців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731520" y="3840480"/>
            <a:ext cx="768096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9"/>
          <p:cNvSpPr/>
          <p:nvPr/>
        </p:nvSpPr>
        <p:spPr>
          <a:xfrm>
            <a:off x="914400" y="391363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1,000,000+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2743200" y="391363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$12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4297680" y="3913632"/>
            <a:ext cx="2286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Dedicated lines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6766560" y="3913632"/>
            <a:ext cx="1463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12+ місяців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📊 40% cost reduction від 1K → 100K units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2026-03-12T14:44:17Z</dcterms:created>
  <dc:creator>Викладач курсу</dc:creator>
</cp:coreProperties>
</file>