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CADCFC"/>
                </a:solidFill>
              </a:rPr>
              <a:t>ЛЕКЦІЯ 4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96167"/>
                </a:solidFill>
              </a:rPr>
              <a:t>ПРОТОТИПУВАННЯ ТА ВАЛІДАЦІЯ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2926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CADCFC"/>
                </a:solidFill>
              </a:rPr>
              <a:t>Від концепції до працюючого прототипу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9616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ПРАКТИЧНА ВПРАВА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7373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2761"/>
                </a:solidFill>
              </a:rPr>
              <a:t>Створіть план тестування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371600" y="237744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Для вашого командного проекту: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371600" y="2743200"/>
            <a:ext cx="6400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1. Визначте 5 критичних функцій для тестування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2. Для кожної функції: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   • Який тип тесту (functional/environmental/reliability)?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   • Як тестуватимете?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   • Які acceptance criteria?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3. Який compliance testing потрібен?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4. User testing: скільки users, що тестувати?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FFFFFF"/>
                </a:solidFill>
              </a:rPr>
              <a:t>Час: 20 хвилин | Презентація: 3 хв/команда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Поширені помилки в тестуванні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1371600"/>
            <a:ext cx="8046720" cy="50292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41732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96167"/>
                </a:solidFill>
              </a:rPr>
              <a:t>❌ Тестування тільки happy path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31520" y="1645920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5F2D"/>
                </a:solidFill>
              </a:rPr>
              <a:t>✓ Тестуйте edge cases, error handling, extreme conditions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1920240"/>
            <a:ext cx="804672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96596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96167"/>
                </a:solidFill>
              </a:rPr>
              <a:t>❌ Тестування тільки в лабораторії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2194560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5F2D"/>
                </a:solidFill>
              </a:rPr>
              <a:t>✓ Польові тести в реальних умовах критичні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468880"/>
            <a:ext cx="8046720" cy="50292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51460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96167"/>
                </a:solidFill>
              </a:rPr>
              <a:t>❌ Починати тестування занадто пізно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731520" y="2743200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5F2D"/>
                </a:solidFill>
              </a:rPr>
              <a:t>✓ Test early, test often — кожен прототип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3017520"/>
            <a:ext cx="804672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306324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96167"/>
                </a:solidFill>
              </a:rPr>
              <a:t>❌ Ігнорувати intermittent issues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731520" y="3291840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5F2D"/>
                </a:solidFill>
              </a:rPr>
              <a:t>✓ Навіть рідкісні баги можуть бути critical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48640" y="3566160"/>
            <a:ext cx="8046720" cy="50292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361188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96167"/>
                </a:solidFill>
              </a:rPr>
              <a:t>❌ Недостатня документація тестів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31520" y="3840480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5F2D"/>
                </a:solidFill>
              </a:rPr>
              <a:t>✓ Test protocols, results, issues — все документувати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48640" y="4114800"/>
            <a:ext cx="804672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416052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96167"/>
                </a:solidFill>
              </a:rPr>
              <a:t>❌ Не залучати різних користувачів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731520" y="4389120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5F2D"/>
                </a:solidFill>
              </a:rPr>
              <a:t>✓ Різні демографії, use cases, skill levels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Ключові висновки Лекції 4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914400" y="1280160"/>
            <a:ext cx="73152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600"/>
              </a:lnSpc>
              <a:buNone/>
            </a:pPr>
            <a:r>
              <a:rPr lang="en-US" sz="1400" dirty="0">
                <a:solidFill>
                  <a:srgbClr val="CADCFC"/>
                </a:solidFill>
              </a:rPr>
              <a:t>1. Різні рівні прототипів для різних цілей — не робіть все одразу</a:t>
            </a:r>
            <a:endParaRPr lang="en-US" sz="1400" dirty="0"/>
          </a:p>
          <a:p>
            <a:pPr indent="0" marL="0">
              <a:lnSpc>
                <a:spcPts val="2600"/>
              </a:lnSpc>
              <a:buNone/>
            </a:pPr>
            <a:endParaRPr lang="en-US" sz="1400" dirty="0"/>
          </a:p>
          <a:p>
            <a:pPr indent="0" marL="0">
              <a:lnSpc>
                <a:spcPts val="2600"/>
              </a:lnSpc>
              <a:buNone/>
            </a:pPr>
            <a:r>
              <a:rPr lang="en-US" sz="1400" dirty="0">
                <a:solidFill>
                  <a:srgbClr val="CADCFC"/>
                </a:solidFill>
              </a:rPr>
              <a:t>2. Швидке прототипування дозволяє більше ітерацій = кращий продукт</a:t>
            </a:r>
            <a:endParaRPr lang="en-US" sz="1400" dirty="0"/>
          </a:p>
          <a:p>
            <a:pPr indent="0" marL="0">
              <a:lnSpc>
                <a:spcPts val="2600"/>
              </a:lnSpc>
              <a:buNone/>
            </a:pPr>
            <a:endParaRPr lang="en-US" sz="1400" dirty="0"/>
          </a:p>
          <a:p>
            <a:pPr indent="0" marL="0">
              <a:lnSpc>
                <a:spcPts val="2600"/>
              </a:lnSpc>
              <a:buNone/>
            </a:pPr>
            <a:r>
              <a:rPr lang="en-US" sz="1400" dirty="0">
                <a:solidFill>
                  <a:srgbClr val="CADCFC"/>
                </a:solidFill>
              </a:rPr>
              <a:t>3. Тестування має бути systematic: functional, environmental, reliability</a:t>
            </a:r>
            <a:endParaRPr lang="en-US" sz="1400" dirty="0"/>
          </a:p>
          <a:p>
            <a:pPr indent="0" marL="0">
              <a:lnSpc>
                <a:spcPts val="2600"/>
              </a:lnSpc>
              <a:buNone/>
            </a:pPr>
            <a:endParaRPr lang="en-US" sz="1400" dirty="0"/>
          </a:p>
          <a:p>
            <a:pPr indent="0" marL="0">
              <a:lnSpc>
                <a:spcPts val="2600"/>
              </a:lnSpc>
              <a:buNone/>
            </a:pPr>
            <a:r>
              <a:rPr lang="en-US" sz="1400" dirty="0">
                <a:solidFill>
                  <a:srgbClr val="CADCFC"/>
                </a:solidFill>
              </a:rPr>
              <a:t>4. Compliance testing — плануйте рано, це 2-3 місяці процесу</a:t>
            </a:r>
            <a:endParaRPr lang="en-US" sz="1400" dirty="0"/>
          </a:p>
          <a:p>
            <a:pPr indent="0" marL="0">
              <a:lnSpc>
                <a:spcPts val="2600"/>
              </a:lnSpc>
              <a:buNone/>
            </a:pPr>
            <a:endParaRPr lang="en-US" sz="1400" dirty="0"/>
          </a:p>
          <a:p>
            <a:pPr indent="0" marL="0">
              <a:lnSpc>
                <a:spcPts val="2600"/>
              </a:lnSpc>
              <a:buNone/>
            </a:pPr>
            <a:r>
              <a:rPr lang="en-US" sz="1400" dirty="0">
                <a:solidFill>
                  <a:srgbClr val="CADCFC"/>
                </a:solidFill>
              </a:rPr>
              <a:t>5. User testing для hardware критичний — перші враження неможливо змінити</a:t>
            </a:r>
            <a:endParaRPr lang="en-US" sz="1400" dirty="0"/>
          </a:p>
          <a:p>
            <a:pPr indent="0" marL="0">
              <a:lnSpc>
                <a:spcPts val="2600"/>
              </a:lnSpc>
              <a:buNone/>
            </a:pPr>
            <a:endParaRPr lang="en-US" sz="1400" dirty="0"/>
          </a:p>
          <a:p>
            <a:pPr indent="0" marL="0">
              <a:lnSpc>
                <a:spcPts val="2600"/>
              </a:lnSpc>
              <a:buNone/>
            </a:pPr>
            <a:r>
              <a:rPr lang="en-US" sz="1400" dirty="0">
                <a:solidFill>
                  <a:srgbClr val="CADCFC"/>
                </a:solidFill>
              </a:rPr>
              <a:t>6. Beta програма дає реальний feedback перед масовим виробництвом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Домашнє завдання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1371600" y="2194560"/>
            <a:ext cx="6400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2C3E50"/>
                </a:solidFill>
              </a:rPr>
              <a:t>📝 Завершити Testing Plan для вашого проекту</a:t>
            </a:r>
            <a:endParaRPr lang="en-US" sz="1500" dirty="0"/>
          </a:p>
          <a:p>
            <a:pPr indent="0" marL="0">
              <a:lnSpc>
                <a:spcPts val="2200"/>
              </a:lnSpc>
              <a:buNone/>
            </a:pPr>
            <a:endParaRPr lang="en-US" sz="15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2C3E50"/>
                </a:solidFill>
              </a:rPr>
              <a:t>📚 Читання до наступного тижня:</a:t>
            </a:r>
            <a:endParaRPr lang="en-US" sz="15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2C3E50"/>
                </a:solidFill>
              </a:rPr>
              <a:t>   • Design for Manufacturing (DFM) principles</a:t>
            </a:r>
            <a:endParaRPr lang="en-US" sz="15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2C3E50"/>
                </a:solidFill>
              </a:rPr>
              <a:t>   • Матеріали та виробничі процеси</a:t>
            </a:r>
            <a:endParaRPr lang="en-US" sz="1500" dirty="0"/>
          </a:p>
          <a:p>
            <a:pPr indent="0" marL="0">
              <a:lnSpc>
                <a:spcPts val="2200"/>
              </a:lnSpc>
              <a:buNone/>
            </a:pPr>
            <a:endParaRPr lang="en-US" sz="15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2C3E50"/>
                </a:solidFill>
              </a:rPr>
              <a:t>🚀 Початок роботи над Milestone 2:</a:t>
            </a:r>
            <a:endParaRPr lang="en-US" sz="15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2C3E50"/>
                </a:solidFill>
              </a:rPr>
              <a:t>   • Detailed design вашого продукту</a:t>
            </a:r>
            <a:endParaRPr lang="en-US" sz="15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2C3E50"/>
                </a:solidFill>
              </a:rPr>
              <a:t>   • Prototyping plan</a:t>
            </a:r>
            <a:endParaRPr lang="en-US" sz="15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2C3E50"/>
                </a:solidFill>
              </a:rPr>
              <a:t>   • DFM/DFA analysis (почати збирати інфо)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2C3E50"/>
                </a:solidFill>
              </a:rPr>
              <a:t>Наступна лекція: Design for Manufacturing (DFM)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Що ми розглянемо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91440" cy="4572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137160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3716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88720" y="1417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Рівні прототипів: від proof-of-concept до pre-production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640080" y="196596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9659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188720" y="20116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Швидке прототипування: інструменти та сервіси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0080" y="256032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25603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188720" y="26060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Testing стратегії: functional, environmental, reliability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40080" y="315468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315468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188720" y="32004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User testing для hardware продуктів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40080" y="374904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37490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188720" y="3794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Практика: Plan тестування для вашого проекту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Рівні прототипів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C3E50"/>
                </a:solidFill>
              </a:rPr>
              <a:t>Кожен рівень має свою мету та вимоги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8046720" cy="685800"/>
          </a:xfrm>
          <a:prstGeom prst="rect">
            <a:avLst/>
          </a:prstGeom>
          <a:solidFill>
            <a:srgbClr val="7BA8E3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55448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Proof of Concept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2651760" y="155448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96167"/>
                </a:solidFill>
              </a:rPr>
              <a:t>Чи можливо технічно?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0" y="155448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Breadboard, duct tape, ugly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675120" y="155448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</a:rPr>
              <a:t>Дні-тижні | $100-1K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48640" y="2240280"/>
            <a:ext cx="8046720" cy="685800"/>
          </a:xfrm>
          <a:prstGeom prst="rect">
            <a:avLst/>
          </a:prstGeom>
          <a:solidFill>
            <a:srgbClr val="5689D1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33172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Looks-Like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651760" y="233172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96167"/>
                </a:solidFill>
              </a:rPr>
              <a:t>Як виглядатиме?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0" y="233172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Form factor, матеріали, естетика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675120" y="233172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</a:rPr>
              <a:t>1-2 місяці | $1-10K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48640" y="3017520"/>
            <a:ext cx="8046720" cy="685800"/>
          </a:xfrm>
          <a:prstGeom prst="rect">
            <a:avLst/>
          </a:prstGeom>
          <a:solidFill>
            <a:srgbClr val="4169B8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310896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Works-Like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2651760" y="310896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96167"/>
                </a:solidFill>
              </a:rPr>
              <a:t>Як працюватиме?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572000" y="310896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Functional, може бути некрасивий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675120" y="310896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</a:rPr>
              <a:t>2-4 місяці | $5-20K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48640" y="3794760"/>
            <a:ext cx="8046720" cy="6858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20" name="Text 18"/>
          <p:cNvSpPr/>
          <p:nvPr/>
        </p:nvSpPr>
        <p:spPr>
          <a:xfrm>
            <a:off x="731520" y="388620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Pre-Production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2651760" y="388620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96167"/>
                </a:solidFill>
              </a:rPr>
              <a:t>Можемо виробляти?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572000" y="388620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Як фінальний продукт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675120" y="388620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</a:rPr>
              <a:t>4-6 місяців | $20-100K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6167"/>
                </a:solidFill>
              </a:rPr>
              <a:t>💡 Не намагайтесь зробити все в одному прототипі!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Інструменти швидкого прототипування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C3E50"/>
                </a:solidFill>
              </a:rPr>
              <a:t>Сучасні технології прискорюють ітерації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8046720" cy="54864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444752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PCB Prototyping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651760" y="1444752"/>
            <a:ext cx="27432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JLCPCB, PCBWay, OSH Park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0" y="1444752"/>
            <a:ext cx="13716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5F2D"/>
                </a:solidFill>
              </a:rPr>
              <a:t>24-48 годин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949440" y="1444752"/>
            <a:ext cx="1463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$5-50 за board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1993392"/>
            <a:ext cx="8046720" cy="5486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066544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3D Printing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651760" y="2066544"/>
            <a:ext cx="27432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Власний принтер, Shapeways, Xometry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486400" y="2066544"/>
            <a:ext cx="13716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5F2D"/>
                </a:solidFill>
              </a:rPr>
              <a:t>Години-дні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949440" y="2066544"/>
            <a:ext cx="1463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$10-500 за деталь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615184"/>
            <a:ext cx="8046720" cy="54864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2688336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CNC Machining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651760" y="2688336"/>
            <a:ext cx="27432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Protolabs, 3D Hubs, місцеві майстерні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486400" y="2688336"/>
            <a:ext cx="13716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5F2D"/>
                </a:solidFill>
              </a:rPr>
              <a:t>3-7 днів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949440" y="2688336"/>
            <a:ext cx="1463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$100-2K за деталь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48640" y="3236976"/>
            <a:ext cx="8046720" cy="5486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0" name="Text 18"/>
          <p:cNvSpPr/>
          <p:nvPr/>
        </p:nvSpPr>
        <p:spPr>
          <a:xfrm>
            <a:off x="731520" y="3310128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Laser Cutting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2651760" y="3310128"/>
            <a:ext cx="27432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Ponoko, місцеві fab labs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486400" y="3310128"/>
            <a:ext cx="13716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5F2D"/>
                </a:solidFill>
              </a:rPr>
              <a:t>1-3 дні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949440" y="3310128"/>
            <a:ext cx="1463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$20-200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48640" y="3858768"/>
            <a:ext cx="8046720" cy="54864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25" name="Text 23"/>
          <p:cNvSpPr/>
          <p:nvPr/>
        </p:nvSpPr>
        <p:spPr>
          <a:xfrm>
            <a:off x="731520" y="3931920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PCB Assembly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2651760" y="3931920"/>
            <a:ext cx="27432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JLCPCB SMT, MacroFab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486400" y="3931920"/>
            <a:ext cx="13716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5F2D"/>
                </a:solidFill>
              </a:rPr>
              <a:t>3-7 днів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949440" y="3931920"/>
            <a:ext cx="1463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$50-500 за board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96167"/>
                </a:solidFill>
              </a:rPr>
              <a:t>🎯 Швидкість + доступність = більше ітерацій = кращий продукт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Стратегія тестування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CADCFC"/>
                </a:solidFill>
              </a:rPr>
              <a:t>Три типи критично важливих тестів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2560320" cy="27432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73736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000000"/>
                </a:solidFill>
              </a:rPr>
              <a:t>⚙️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731520" y="2286000"/>
            <a:ext cx="2194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96167"/>
                </a:solidFill>
              </a:rPr>
              <a:t>Functional Testing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265176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CADCFC"/>
                </a:solidFill>
              </a:rPr>
              <a:t>Чи працює як задумано?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22960" y="301752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• Базові функції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822960" y="329184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• Edge cases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22960" y="356616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• Інтеграційні тести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822960" y="384048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• Performance metrics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91840" y="1554480"/>
            <a:ext cx="2560320" cy="27432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3" name="Text 11"/>
          <p:cNvSpPr/>
          <p:nvPr/>
        </p:nvSpPr>
        <p:spPr>
          <a:xfrm>
            <a:off x="3474720" y="173736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000000"/>
                </a:solidFill>
              </a:rPr>
              <a:t>🌡️</a:t>
            </a:r>
            <a:endParaRPr lang="en-US" sz="4000" dirty="0"/>
          </a:p>
        </p:txBody>
      </p:sp>
      <p:sp>
        <p:nvSpPr>
          <p:cNvPr id="14" name="Text 12"/>
          <p:cNvSpPr/>
          <p:nvPr/>
        </p:nvSpPr>
        <p:spPr>
          <a:xfrm>
            <a:off x="3474720" y="2286000"/>
            <a:ext cx="2194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96167"/>
                </a:solidFill>
              </a:rPr>
              <a:t>Environmental Testing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474720" y="265176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CADCFC"/>
                </a:solidFill>
              </a:rPr>
              <a:t>Чи витримає умови використання?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566160" y="301752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• Температура (-20°C до +60°C)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566160" y="329184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• Вологість (0-95%)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566160" y="356616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• Вібрації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566160" y="384048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• Drop tests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035040" y="1554480"/>
            <a:ext cx="2560320" cy="27432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21" name="Text 19"/>
          <p:cNvSpPr/>
          <p:nvPr/>
        </p:nvSpPr>
        <p:spPr>
          <a:xfrm>
            <a:off x="6217920" y="173736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000000"/>
                </a:solidFill>
              </a:rPr>
              <a:t>🔄</a:t>
            </a:r>
            <a:endParaRPr lang="en-US" sz="4000" dirty="0"/>
          </a:p>
        </p:txBody>
      </p:sp>
      <p:sp>
        <p:nvSpPr>
          <p:cNvPr id="22" name="Text 20"/>
          <p:cNvSpPr/>
          <p:nvPr/>
        </p:nvSpPr>
        <p:spPr>
          <a:xfrm>
            <a:off x="6217920" y="2286000"/>
            <a:ext cx="2194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96167"/>
                </a:solidFill>
              </a:rPr>
              <a:t>Reliability Testing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217920" y="265176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CADCFC"/>
                </a:solidFill>
              </a:rPr>
              <a:t>Чи працюватиме довго?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309360" y="301752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• Life cycle testing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309360" y="329184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• Stress testing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309360" y="356616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• MTBF оцінка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309360" y="384048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• Component aging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Environmental Testing: Детально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C3E50"/>
                </a:solidFill>
              </a:rPr>
              <a:t>Чому продукти виходять з ладу в реальних умовах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8046720" cy="68580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444752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Temperature Cycling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834640" y="14173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Компоненти розширюються/стискаються → пайка тріскається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2834640" y="173736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Як: -40°C → +85°C, 100+ циклів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0" y="1444752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C5F2D"/>
                </a:solidFill>
              </a:rPr>
              <a:t>IEC 60068-2-14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148840"/>
            <a:ext cx="8046720" cy="68580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2221992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Humidity Testing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834640" y="219456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Вологість → корозія, short circuits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2834640" y="251460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Як: 85°C / 85% humidity, 168-1000 годин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0" y="2221992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C5F2D"/>
                </a:solidFill>
              </a:rPr>
              <a:t>IEC 60068-2-78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926080"/>
            <a:ext cx="8046720" cy="68580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31520" y="2999232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Vibration Testing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834640" y="297180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Транспортування, використання → механічні відмови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2834640" y="329184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Як: 10-55Hz, 1.5mm amplitude, 3 осі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486400" y="2999232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C5F2D"/>
                </a:solidFill>
              </a:rPr>
              <a:t>IEC 60068-2-6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48640" y="3703320"/>
            <a:ext cx="8046720" cy="68580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3776472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Drop Testing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2834640" y="37490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Падіння → тріщини корпуса, пошкодження компонентів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834640" y="406908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Як: 1.5m drop на бетон, 6 орієнтацій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486400" y="3776472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C5F2D"/>
                </a:solidFill>
              </a:rPr>
              <a:t>IEC 60068-2-31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96167"/>
                </a:solidFill>
              </a:rPr>
              <a:t>💡 Почніть тестувати рано — краще знайти проблеми зараз, ніж після виробництва!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Compliance та Safety Testing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C3E50"/>
                </a:solidFill>
              </a:rPr>
              <a:t>Обов'язкові для продажу на ринках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640080" y="1463040"/>
            <a:ext cx="7863840" cy="914400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55448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</a:rPr>
              <a:t>ЄС - CE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675120" y="155448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96167"/>
                </a:solidFill>
              </a:rPr>
              <a:t>$10-50K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14400" y="1920240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• EMC (електромагнітна сумісність)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914400" y="2176272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• Safety (електрична безпека)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14400" y="2432304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• RoHS (обмеження шкідливих речовин)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40080" y="2514600"/>
            <a:ext cx="7863840" cy="914400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22960" y="260604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</a:rPr>
              <a:t>США - FCC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675120" y="260604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96167"/>
                </a:solidFill>
              </a:rPr>
              <a:t>$10-40K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914400" y="2971800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• Радіочастотні емісії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914400" y="3227832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• Electromagnetic interference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914400" y="3483864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• Safety (UL, ETL)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40080" y="3566160"/>
            <a:ext cx="7863840" cy="914400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36576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</a:rPr>
              <a:t>Глобально - RoHS/REACH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675120" y="365760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96167"/>
                </a:solidFill>
              </a:rPr>
              <a:t>$5-20K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914400" y="4023360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• Матеріальний аналіз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914400" y="4279392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• Токсичні речовини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14400" y="4535424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• Пакування та відходи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97316"/>
                </a:solidFill>
              </a:rPr>
              <a:t>⚠️ Плануйте compliance testing на етапі DVT — запобігає затримкам запуску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User Testing для Hardware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C3E50"/>
                </a:solidFill>
              </a:rPr>
              <a:t>Hardware додає унікальні виклики vs software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</a:rPr>
              <a:t>Що тестувати з користувачами: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31520" y="173736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• Форм-фактор: розмір, вага, форма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31520" y="205740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• Ергономіка: зручність, доступність кнопок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237744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• Інтуїтивність: чи розуміють як користуватись?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269748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• Візуальний дизайн: кольори, матеріали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301752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• Packaging: чи зручно розпаковувати?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31520" y="333756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• Setup процес: чи легко налаштувати?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0" y="137160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</a:rPr>
              <a:t>Як тестувати: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754880" y="17373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5F2D"/>
                </a:solidFill>
              </a:rPr>
              <a:t>✓ In-person sessions (10-15 users)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754880" y="20574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5F2D"/>
                </a:solidFill>
              </a:rPr>
              <a:t>✓ Спостереження без підказок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754880" y="23774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5F2D"/>
                </a:solidFill>
              </a:rPr>
              <a:t>✓ Think-aloud protocol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754880" y="26974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5F2D"/>
                </a:solidFill>
              </a:rPr>
              <a:t>✓ Task-based scenarios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754880" y="30175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5F2D"/>
                </a:solidFill>
              </a:rPr>
              <a:t>✓ Short questionnaire після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754880" y="33375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5F2D"/>
                </a:solidFill>
              </a:rPr>
              <a:t>✓ Iterative: test → fix → test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57200" y="4297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96167"/>
                </a:solidFill>
              </a:rPr>
              <a:t>❗ Hardware unboxing — перші враження критичні, їх неможливо змінити OTA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Beta Testing програма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C3E50"/>
                </a:solidFill>
              </a:rPr>
              <a:t>Розгортання у реальних користувачів перед масовим виробництвом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640080" y="1463040"/>
            <a:ext cx="7863840" cy="822960"/>
          </a:xfrm>
          <a:prstGeom prst="rect">
            <a:avLst/>
          </a:prstGeom>
          <a:solidFill>
            <a:srgbClr val="7BA8E3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160020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Alpha (Internal)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2743200" y="160020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96167"/>
                </a:solidFill>
              </a:rPr>
              <a:t>5-10 units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931920" y="155448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Хто: Команда, друзі, сім'я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931920" y="1920240"/>
            <a:ext cx="4389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</a:rPr>
              <a:t>Фокус: Критичні баги, основна функціональність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40080" y="2423160"/>
            <a:ext cx="7863840" cy="822960"/>
          </a:xfrm>
          <a:prstGeom prst="rect">
            <a:avLst/>
          </a:prstGeom>
          <a:solidFill>
            <a:srgbClr val="4169B8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256032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Closed Beta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743200" y="256032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96167"/>
                </a:solidFill>
              </a:rPr>
              <a:t>50-100 units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931920" y="25146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Хто: Відібрані early adopters, NDA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931920" y="2880360"/>
            <a:ext cx="4389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</a:rPr>
              <a:t>Фокус: Реальне використання, edge cases, feedback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40080" y="3383280"/>
            <a:ext cx="7863840" cy="822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5" name="Text 13"/>
          <p:cNvSpPr/>
          <p:nvPr/>
        </p:nvSpPr>
        <p:spPr>
          <a:xfrm>
            <a:off x="822960" y="352044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Open Beta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2743200" y="352044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96167"/>
                </a:solidFill>
              </a:rPr>
              <a:t>500-1000 units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931920" y="347472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Хто: Публічна програма, pre-orders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931920" y="3840480"/>
            <a:ext cx="4389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ADCFC"/>
                </a:solidFill>
              </a:rPr>
              <a:t>Фокус: Scale testing, support issues, PR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40080" y="420624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Що збирати від beta users: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40080" y="448056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Logs • Crash reports • Usage patterns • Feature requests • Bug reports • Satisfaction scores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4: Прототипування та валідація</dc:title>
  <dc:subject>PptxGenJS Presentation</dc:subject>
  <dc:creator>Викладач курсу</dc:creator>
  <cp:lastModifiedBy>Викладач курсу</cp:lastModifiedBy>
  <cp:revision>1</cp:revision>
  <dcterms:created xsi:type="dcterms:W3CDTF">2026-02-20T15:18:09Z</dcterms:created>
  <dcterms:modified xsi:type="dcterms:W3CDTF">2026-02-20T15:18:09Z</dcterms:modified>
</cp:coreProperties>
</file>