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ЛЕКЦІЯ 3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6167"/>
                </a:solidFill>
              </a:rPr>
              <a:t>УПРАВЛІННЯ R&amp;D В СТАРТАПІ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Stage-Gate процеси • Мультидисциплінарні команди • Design Reviews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Кейс: Oculus Rift — Iterative Development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96167"/>
                </a:solidFill>
              </a:rPr>
              <a:t>Як Oculus пройшов від duct-tape прототипу до consumer product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Еволюція через публічні dev kits: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828800"/>
            <a:ext cx="7680960" cy="64008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92024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DK1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2194560" y="19202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Березень 2013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206240" y="19202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$300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120640" y="19202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Proof of concept, developer outreach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2606040"/>
            <a:ext cx="7680960" cy="64008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6974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DK2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194560" y="2697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Липень 2014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206240" y="269748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$350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120640" y="26974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OLED, positional tracking, reduced latency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3383280"/>
            <a:ext cx="768096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47472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CV1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219456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Березень 2016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206240" y="347472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$599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120640" y="3474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Consumer-ready, custom optics, integrated audio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C5F2D"/>
                </a:solidFill>
              </a:rPr>
              <a:t>💡 Стратегія: Public iterations → швидкий feedback → build ecosystem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Уроки з Oculus R&amp;D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1. Iterative public releases створюють developer ecosystem early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2. Кожна ітерація мала чіткі measurable improvements (latency, resolution)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3. Balanced інновації з manufacturability (custom optics, але realistic)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4. Aggressively hired talent (8 → 200 → 1000+ за 4 роки)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5. Facebook acquisition дала ресурси для довгострокового R&amp;D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Ключові висновки Лекції 3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914400" y="137160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463040" y="141732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Stage-gate процес дає структуру та decision points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914400" y="201168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011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205740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Мультидисциплінарні команди потребують активної координації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914400" y="265176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51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463040" y="269748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Agile можна адаптувати, але не копіювати зі software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914400" y="329184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63040" y="333756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Design reviews та FMEA запобігають costly mistakes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931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63040" y="397764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Ітеративний підхід працює, якщо є feedback loops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Наступна лекція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96167"/>
                </a:solidFill>
              </a:rPr>
              <a:t>ПРОТОТИПУВАННЯ ТА ВАЛІДАЦІЯ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Рівні прототипів • Швидке прототипування • Testing стратегії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</a:rPr>
              <a:t>До зустрічі!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ми розглянемо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Stage-gate процес для hardware розробки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Побудова та управління мультидисциплінарними командами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Agile/Scrum для hardware: що працює, що ні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Design reviews та decision-making frameworks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Кейс: Oculus Rift — ітеративна розробка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Stage-Gate процес для Hardware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Структурований підхід до переходу від ідеї до виробництва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1463040" cy="54864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6459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Концепція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103120" y="1691640"/>
            <a:ext cx="274320" cy="274320"/>
          </a:xfrm>
          <a:prstGeom prst="diamond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1920240" y="2011680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Gate 1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194560" y="1554480"/>
            <a:ext cx="1463040" cy="548640"/>
          </a:xfrm>
          <a:prstGeom prst="rect">
            <a:avLst/>
          </a:prstGeom>
          <a:solidFill>
            <a:srgbClr val="5689D1"/>
          </a:solidFill>
          <a:ln/>
        </p:spPr>
      </p:sp>
      <p:sp>
        <p:nvSpPr>
          <p:cNvPr id="9" name="Text 7"/>
          <p:cNvSpPr/>
          <p:nvPr/>
        </p:nvSpPr>
        <p:spPr>
          <a:xfrm>
            <a:off x="2286000" y="16459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Feasibility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749040" y="1691640"/>
            <a:ext cx="274320" cy="274320"/>
          </a:xfrm>
          <a:prstGeom prst="diamond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3566160" y="2011680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Gate 2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840480" y="1554480"/>
            <a:ext cx="1463040" cy="54864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3" name="Text 11"/>
          <p:cNvSpPr/>
          <p:nvPr/>
        </p:nvSpPr>
        <p:spPr>
          <a:xfrm>
            <a:off x="3931920" y="16459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Development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394960" y="1691640"/>
            <a:ext cx="274320" cy="274320"/>
          </a:xfrm>
          <a:prstGeom prst="diamond">
            <a:avLst/>
          </a:prstGeom>
          <a:solidFill>
            <a:srgbClr val="F96167"/>
          </a:solidFill>
          <a:ln/>
        </p:spPr>
      </p:sp>
      <p:sp>
        <p:nvSpPr>
          <p:cNvPr id="15" name="Text 13"/>
          <p:cNvSpPr/>
          <p:nvPr/>
        </p:nvSpPr>
        <p:spPr>
          <a:xfrm>
            <a:off x="5212080" y="2011680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Gate 3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0" y="1554480"/>
            <a:ext cx="1463040" cy="548640"/>
          </a:xfrm>
          <a:prstGeom prst="rect">
            <a:avLst/>
          </a:prstGeom>
          <a:solidFill>
            <a:srgbClr val="2C4A9E"/>
          </a:solidFill>
          <a:ln/>
        </p:spPr>
      </p:sp>
      <p:sp>
        <p:nvSpPr>
          <p:cNvPr id="17" name="Text 15"/>
          <p:cNvSpPr/>
          <p:nvPr/>
        </p:nvSpPr>
        <p:spPr>
          <a:xfrm>
            <a:off x="5577840" y="16459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Validation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040880" y="1691640"/>
            <a:ext cx="274320" cy="274320"/>
          </a:xfrm>
          <a:prstGeom prst="diamond">
            <a:avLst/>
          </a:prstGeom>
          <a:solidFill>
            <a:srgbClr val="F96167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0" y="2011680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Gate 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132320" y="1554480"/>
            <a:ext cx="1463040" cy="5486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7223760" y="16459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Launch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" y="25603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1. Ідея → Початкова концепція → Бізнес-кейс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0080" y="29260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2. Технічна можливість → Proof of concept → Оцінка ризиків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" y="3291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3. Детальний дизайн → Прототипи → Тестування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36576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4. EVT/DVT/PVT → Сертифікація → Пілотне виробництво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" y="40233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5. Масове виробництво → Маркетинг → Підтримка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🎯 Кожен Gate = точка прийняття рішення: продовжувати, змінювати, чи зупинити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Критерії прийняття рішень на Gates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Що оцінюємо на кожному етапі?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Gate 1: Концепція → Feasibility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822960" y="178308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Чітко визначена проблема та ринок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05740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Попередня технічна оцінка реалістична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Бізнес-кейс показує потенціал ROI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60604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Команда та бюджет доступні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06324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Gate 2: Feasibility → Development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347472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Proof-of-concept демонструє можливість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374904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Ключові технічні ризики ідентифіковані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402336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Постачальники компонентів підтверджені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429768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Roadmap та бюджет затверджені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475488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Gate 3: Development → Validation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" y="516636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Дизайн відповідає специфікаціям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544068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Прототипи пройшли internal testing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571500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DFM review завершено, оснастка спланована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598932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✓ Постачальники готові до pilot production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Мультидисциплінарні команди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Hardware потребує координації багатьох дисциплін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463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Інженер-електронник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Схемотехніка, PCB дизайн, вибір компонентів, power management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91840" y="137160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4173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🔧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931920" y="1463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Інженер-механік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17830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CAD дизайн, механіка, DFM, матеріали, оснастка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35040" y="137160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4173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💻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675120" y="1463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Firmware інженер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26480" y="17830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Embedded код, драйвери, протоколи, debugging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01752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0632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🎨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188720" y="3108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Промисловий дизайнер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429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Форм-фактор, ергономіка, UX, естетика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91840" y="301752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83280" y="30632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🔬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3931920" y="3108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Test інженер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83280" y="3429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Протоколи тестування, автоматизація, валідація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035040" y="3017520"/>
            <a:ext cx="256032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26480" y="30632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🏭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6675120" y="3108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Manufacturing інженер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126480" y="3429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DFM/DFA, взаємодія з CM, процеси збірки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💡 CTO координує між усіма дисциплінами + приймає trade-off рішення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</a:rPr>
              <a:t>Комунікація в команді: Виклики та рішення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8229600" cy="6858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258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❌ Різні мови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132588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ME говорить про tolerances, EE про impedance, firmware про latency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</a:rPr>
              <a:t>✓ Регулярні cross-functional meetings, спільна документація, прості креслення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1031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❌ Різні темпи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560320" y="21031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Firmware ітерує щодня, ME чекає 2 тижні на PCB, механіка — 6 тижнів на molds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2423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</a:rPr>
              <a:t>✓ Паралельна робота де можливо, чіткі freeze dates, early prototypes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834640"/>
            <a:ext cx="8229600" cy="6858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8803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❌ Trade-offs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560320" y="28803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ME хоче тонший корпус, EE потрібно більше місця для батареї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3200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</a:rPr>
              <a:t>✓ Design reviews з усіма stakeholders, CTO як final decision maker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611880"/>
            <a:ext cx="82296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657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❌ Dependencies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560320" y="365760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Механіка чекає на PCB розміри, firmware чекає на hardware, testing чекає на все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9776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</a:rPr>
              <a:t>✓ Чіткий roadmap з dependencies, MVP підхід (test early, test often)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Agile/Scrum для Hardware: Що працює?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96167"/>
                </a:solidFill>
              </a:rPr>
              <a:t>Software Agile ≠ Hardware Agile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C5F2D"/>
                </a:solidFill>
              </a:rPr>
              <a:t>✓ ЩО ПРАЦЮЄ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29200" y="1463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96167"/>
                </a:solidFill>
              </a:rPr>
              <a:t>✗ ЩО НЕ ПРАЦЮЄ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920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✓ Короткі sprints для firmware (1-2 тижні)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331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✓ Daily standups для sync команди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743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✓ Incremental testing на prototypes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154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✓ Backlog prioritization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5661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✓ Retrospectives для continuous improvement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120640" y="1920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✗ 2-тижневі sprints для hardware (PCB = 4 тижні)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120640" y="2331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✗ Denying phase gates (потрібні для hardware)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2743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✗ Continuous deployment (неможливо)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20640" y="3154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✗ Переробка hardware кожен sprint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35661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✗ Ігнорування lead times компонентів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ADCFC"/>
                </a:solidFill>
              </a:rPr>
              <a:t>🎯 Hybrid підхід: Agile для firmware/software, Stage-gate для hardware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Design Reviews: Критичні точки контролю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Structured reviews запобігають дорогим помилкам пізніше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9601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4475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Preliminary Design Review (PDR)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171907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Коли: Після концепції, перед детальним дизайном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90195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Хто: Вся tech команда + бізнес stakeholders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08483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Що: Архітектура, основні рішення, ризики, альтернативи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68880"/>
            <a:ext cx="8046720" cy="9601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54203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Critical Design Review (CDR)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31520" y="281635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Коли: Перед переходом до prototyping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99923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Хто: Tech команда + manufacturing + якість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18211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Що: Фінальні креслення, BOM, DFM issues, tooling plan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566160"/>
            <a:ext cx="8046720" cy="9601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63931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Design Freeze Review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31520" y="391363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Коли: Перед запуском tooling/масового виробництва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409651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Хто: Всі stakeholders + executive team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4279392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Що: Підтвердження всіх змін, sign-off, go/no-go рішення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</a:rPr>
              <a:t>FMEA: Failure Modes and Effects Analysis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Систематична оцінка можливих відмов та їх впливу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2801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Приклад FMEA для IoT датчика: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</a:rPr>
              <a:t>Відмова | Severity | Occurrence | Detection | RPN | Дія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" y="1920240"/>
            <a:ext cx="786384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9659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Батарея розряджається за 1 день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566160" y="196596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9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297680" y="196596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212080" y="196596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35040" y="1965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54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583680" y="1965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3E50"/>
                </a:solidFill>
              </a:rPr>
              <a:t>Оптимізація power management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40080" y="2331720"/>
            <a:ext cx="7863840" cy="36576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377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WiFi не підключається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566160" y="23774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8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297680" y="237744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12080" y="2377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035040" y="2377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120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83680" y="23774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3E50"/>
                </a:solidFill>
              </a:rPr>
              <a:t>Додати fallback на BLE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40080" y="2743200"/>
            <a:ext cx="786384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2788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Sensor дає неточні дані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566160" y="278892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7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297680" y="278892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212080" y="278892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35040" y="27889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112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583680" y="27889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3E50"/>
                </a:solidFill>
              </a:rPr>
              <a:t>Калібрація + self-test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57200" y="32918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2C3E50"/>
                </a:solidFill>
              </a:rPr>
              <a:t>RPN (Risk Priority Number) = Severity × Occurrence × Detection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356616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96167"/>
                </a:solidFill>
              </a:rPr>
              <a:t>Приоритет: RPN &gt; 100 = висока увага, негайні дії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3: Управління R&amp;D в стартапі</dc:title>
  <dc:subject>PptxGenJS Presentation</dc:subject>
  <dc:creator>Викладач курсу</dc:creator>
  <cp:lastModifiedBy>Викладач курсу</cp:lastModifiedBy>
  <cp:revision>1</cp:revision>
  <dcterms:created xsi:type="dcterms:W3CDTF">2026-02-20T15:15:52Z</dcterms:created>
  <dcterms:modified xsi:type="dcterms:W3CDTF">2026-02-20T15:15:52Z</dcterms:modified>
</cp:coreProperties>
</file>