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ЛЕКЦІЯ 2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6167"/>
                </a:solidFill>
              </a:rPr>
              <a:t>ТЕХНОЛОГІЧНА СТРАТЕГІЯ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ТА ROADMAPPING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Build vs Buy vs Partner • Platform Thinking • Risk Management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Technology Roadmap: Timeline Structure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</a:rPr>
              <a:t>Приклад 18-місячного roadmap для IoT sensor product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7863840" cy="54864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44475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554480" y="144475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Concept &amp; Feasibility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566160" y="144475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Sensor selection • MCU platform choice • Connectivity tech • Power budget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40080" y="2011680"/>
            <a:ext cx="7863840" cy="54864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08483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54480" y="208483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Prototype Development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566160" y="208483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PCB design • Firmware alpha • Cloud backend • Initial testing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2651760"/>
            <a:ext cx="7863840" cy="54864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72491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2491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Beta &amp; Validation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566160" y="272491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Beta units (100) • Field testing • Certifications start • App development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40080" y="3291840"/>
            <a:ext cx="7863840" cy="54864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36499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554480" y="336499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Pre-Production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566160" y="336499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EVT/DVT • CM selection • Tooling • Pilot run (1K)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40080" y="3931920"/>
            <a:ext cx="7863840" cy="5486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400507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Q1+1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554480" y="400507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Production Ramp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566160" y="400507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PVT • Mass production • QC systems • Launch prep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40080" y="4572000"/>
            <a:ext cx="7863840" cy="5486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4645152"/>
            <a:ext cx="640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Q2+1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554480" y="464515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Market Launch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566160" y="4645152"/>
            <a:ext cx="4754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First shipments • Support setup • V2 planning • Feedback loop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961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ПРАКТИЧНА ВПРАВА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</a:rPr>
              <a:t>Створіть Technology Roadmap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24688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Сценарій: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Ви створюєте smart home energy monitor (вимірює споживання електроенергії, показує статистику в app, підказує як зекономити). Target price: $79. Launch через 18 місяців. У вас є $500K seed funding.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371600" y="37490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Завдання (20 хвилин):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71600" y="41148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1. Які ключові technology choices потрібно зробити?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2. Build/Buy/Partner для кожного компонента?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3. Створіть timeline: що робити кожні 3 місяці?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4. Які топ-3 ризики та як їх mitigate?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Ключові Висновки Лекції 2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914400" y="137160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463040" y="141732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Technology roadmap — стратегічний інструмент, не просто календар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914400" y="201168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011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205740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Platform thinking дає довгострокові переваги vs point solutions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914400" y="265176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51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463040" y="269748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Build/Buy/Partner — systematic framework для кожного компонента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914400" y="329184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63040" y="333756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Risk assessment має бути частиною roadmap процесу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931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63040" y="397764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Roadmap — це жива стратегія: revisit кожні 3-6 місяців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Домашнє завдання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28600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📝 Дороблення вправи (якщо не закінчили)</a:t>
            </a: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📚 Читання: Oculus case study (готуйтесь до тижня 3)</a:t>
            </a: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🚀 Milestone 1 проекту: Concept + Roadmap (дедлайн: тиждень 3)</a:t>
            </a: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   • Визначте product concept вашої команди</a:t>
            </a: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   • Створіть initial technology roadmap на 18 місяців</a:t>
            </a:r>
            <a:endParaRPr lang="en-US" sz="16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   • Build/Buy/Partner analysis для ключових компонентів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ADCFC"/>
                </a:solidFill>
              </a:rPr>
              <a:t>Наступна лекція: R&amp;D та Прототипування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ми розглянемо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Що таке technology roadmap і навіщо він потрібен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Platform thinking vs point solutions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Build vs Buy vs Partner framework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Technology risk assessment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Практика: створення roadmap для IoT продукту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таке Technology Roadmap?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Візуальний план технологічного розвитку продукту або платформи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2468880" cy="25603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7373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96167"/>
                </a:solidFill>
              </a:rPr>
              <a:t>📍 Де ми зараз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219456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Current capabilities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Technical limitations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Team expertise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Existing IP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74720" y="1554480"/>
            <a:ext cx="2468880" cy="25603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0" y="17373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96167"/>
                </a:solidFill>
              </a:rPr>
              <a:t>🎯 Куди йдемо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657600" y="219456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Product vision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Target features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Performance goals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Market windows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554480"/>
            <a:ext cx="2468880" cy="25603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7373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96167"/>
                </a:solidFill>
              </a:rPr>
              <a:t>🛤️ Як дістанемось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0" y="219456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Technology choices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Development phases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Milestones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Dependencies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⚡ Roadmap — це жива стратегія, не статичний документ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</a:rPr>
              <a:t>Чому Technology Roadmap критичний для Hardware?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8046720" cy="5943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2618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⏱️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371600" y="12801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Довгі lead times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840480" y="12801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18-36 місяців від концепції до продажу — треба бачити наперед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874520"/>
            <a:ext cx="80467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476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💰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71600" y="19659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Капітальні інвестиції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840480" y="19659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Tooling, inventory, certifications — дорогі помилки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2560320"/>
            <a:ext cx="8046720" cy="5943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6334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🔗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371600" y="2651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Component dependencies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840480" y="26517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Вибір чіпів сьогодні визначає можливості на роки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804672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3192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👥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371600" y="33375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Team alignment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840480" y="33375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Координація ME, EE, firmware, design — всі мають розуміти план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931920"/>
            <a:ext cx="8046720" cy="5943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40050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📊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1371600" y="40233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Investor communication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840480" y="40233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VCs хочуть бачити чіткий технічний план та milestones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Platform Thinking vs Point Solutions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96167"/>
          </a:solidFill>
          <a:ln w="38100">
            <a:solidFill>
              <a:srgbClr val="F9616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2C5F2D"/>
          </a:solidFill>
          <a:ln w="38100">
            <a:solidFill>
              <a:srgbClr val="2C5F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801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Point Solution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Platform Approach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18288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✗ Один продукт, один market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✗ Custom design кожного разу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6517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✗ Limited reuse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06324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Швидший time-to-market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474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Менші upfront costs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38862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Focused features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18288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Множина продуктів з одного core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0" y="22402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Reusable components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26517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Economies of scale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306324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✗ Більші initial investment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0" y="3474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✗ Складніша архітектура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0" y="38862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Long-term competitive moat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Приклад Platform Thinking: Arduino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Одна платформа → множина продуктів та use cases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0" y="1371600"/>
            <a:ext cx="2743200" cy="9144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3383280" y="15087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Arduino Platform Core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383280" y="18288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ATmega MCU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Standard pinout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Open IDE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C++ libraries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0" y="2286000"/>
            <a:ext cx="-3200400" cy="640080"/>
          </a:xfrm>
          <a:prstGeom prst="line">
            <a:avLst/>
          </a:prstGeom>
          <a:noFill/>
          <a:ln w="25400">
            <a:solidFill>
              <a:srgbClr val="CADCF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926080"/>
            <a:ext cx="118872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3017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Uno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3337560"/>
            <a:ext cx="1005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Education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0" y="2286000"/>
            <a:ext cx="-914400" cy="640080"/>
          </a:xfrm>
          <a:prstGeom prst="line">
            <a:avLst/>
          </a:prstGeom>
          <a:noFill/>
          <a:ln w="25400">
            <a:solidFill>
              <a:srgbClr val="CADCF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0" y="2926080"/>
            <a:ext cx="118872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3" name="Text 11"/>
          <p:cNvSpPr/>
          <p:nvPr/>
        </p:nvSpPr>
        <p:spPr>
          <a:xfrm>
            <a:off x="2834640" y="3017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Nano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834640" y="3337560"/>
            <a:ext cx="1005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Embedded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0" y="2286000"/>
            <a:ext cx="1371600" cy="640080"/>
          </a:xfrm>
          <a:prstGeom prst="line">
            <a:avLst/>
          </a:prstGeom>
          <a:noFill/>
          <a:ln w="25400">
            <a:solidFill>
              <a:srgbClr val="CADCF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0" y="2926080"/>
            <a:ext cx="118872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7" name="Text 15"/>
          <p:cNvSpPr/>
          <p:nvPr/>
        </p:nvSpPr>
        <p:spPr>
          <a:xfrm>
            <a:off x="5120640" y="3017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Mega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120640" y="3337560"/>
            <a:ext cx="1005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Complex projects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0" y="2286000"/>
            <a:ext cx="3657600" cy="640080"/>
          </a:xfrm>
          <a:prstGeom prst="line">
            <a:avLst/>
          </a:prstGeom>
          <a:noFill/>
          <a:ln w="25400">
            <a:solidFill>
              <a:srgbClr val="CADCF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15200" y="2926080"/>
            <a:ext cx="118872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21" name="Text 19"/>
          <p:cNvSpPr/>
          <p:nvPr/>
        </p:nvSpPr>
        <p:spPr>
          <a:xfrm>
            <a:off x="7406640" y="3017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MKR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406640" y="3337560"/>
            <a:ext cx="1005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IoT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C5F2D"/>
                </a:solidFill>
              </a:rPr>
              <a:t>💡 Результат: Reusable core → lower costs, faster iterations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Build vs Buy vs Partner Framework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Для КОЖНОГО критичного компонента потрібно вирішити: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743200" cy="2926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7373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BUILD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1945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PROS: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Full control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7432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Custom features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0175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IP ownership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2918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Competitive advantage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35661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CONS: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38404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High cost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4114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Time-consuming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31520" y="43891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Team expertise needed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46634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Risk of failure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383280" y="1554480"/>
            <a:ext cx="2743200" cy="292608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7" name="Text 15"/>
          <p:cNvSpPr/>
          <p:nvPr/>
        </p:nvSpPr>
        <p:spPr>
          <a:xfrm>
            <a:off x="3566160" y="17373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BUY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3566160" y="21945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PROS: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0" y="2468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Proven tech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0" y="27432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Fast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0" y="30175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Lower risk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0" y="32918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Focus on core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566160" y="35661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CONS: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0" y="38404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Limited customization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657600" y="4114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Vendor dependency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0" y="43891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Margins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0" y="46634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Commodity risk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309360" y="1554480"/>
            <a:ext cx="2743200" cy="292608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29" name="Text 27"/>
          <p:cNvSpPr/>
          <p:nvPr/>
        </p:nvSpPr>
        <p:spPr>
          <a:xfrm>
            <a:off x="6492240" y="17373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PARTNER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6492240" y="21945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PROS: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583680" y="2468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Shared investment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583680" y="27432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Complementary expertise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583680" y="30175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Faster market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583680" y="32918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 Risk sharing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492240" y="356616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CONS: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6583680" y="38404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Complex agreements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583680" y="411480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Alignment issues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583680" y="438912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IP sharing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583680" y="466344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✗ Control loss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Decision Matrix: Build vs Buy vs Partner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</a:rPr>
              <a:t>Оцініть кожен фактор для вашого компонента: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7680960" cy="3657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3258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Factor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291840" y="13258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→ BUILD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0" y="13258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ADCFC"/>
                </a:solidFill>
              </a:rPr>
              <a:t>→ BUY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766560" y="13258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7BC62"/>
                </a:solidFill>
              </a:rPr>
              <a:t>→ PARTNER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7680960" cy="3657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1783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Strategic importance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91840" y="17830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High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0" y="17830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Low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766560" y="17830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Medium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31520" y="2148840"/>
            <a:ext cx="768096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2194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Technical complexity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91840" y="21945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Can handle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0" y="21945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Too complex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766560" y="21945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Need help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2560320"/>
            <a:ext cx="7680960" cy="3657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26060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Time pressure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91840" y="260604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Low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0" y="260604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High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766560" y="260604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Medium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31520" y="2971800"/>
            <a:ext cx="768096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30175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Capital available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91840" y="30175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Sufficient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29200" y="30175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Limited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766560" y="30175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Very limited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34290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Team expertise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291840" y="342900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Have 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342900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Don't have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766560" y="342900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Partial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31520" y="3794760"/>
            <a:ext cx="768096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822960" y="38404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IP value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291840" y="38404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Critical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029200" y="38404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Not critical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766560" y="384048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Shared value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0" name="Text 38"/>
          <p:cNvSpPr/>
          <p:nvPr/>
        </p:nvSpPr>
        <p:spPr>
          <a:xfrm>
            <a:off x="822960" y="42519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Market readiness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291840" y="42519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Not mature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029200" y="42519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Mature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766560" y="42519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Emerging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Technology Risk Assessment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Systematically evaluate risks for technology choices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9616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630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Technical Risk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560320" y="14630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Чи можна це зробити? • Чи маємо expertise? • Чи є fallback options?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0" y="146304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5F2D"/>
                </a:solidFill>
              </a:rPr>
              <a:t>→ Proof-of-concept, prototypes, expert consultants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2402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Schedule Risk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560320" y="22402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Скільки часу треба? • Що може затриматись? • Критичні залежності?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0" y="2240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5F2D"/>
                </a:solidFill>
              </a:rPr>
              <a:t>→ Buffer time, parallel workstreams, early starts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9616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01752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Supplier Risk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60320" y="301752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Single vs multi-source? • Lead times? • Obsolescence?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943600" y="30175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5F2D"/>
                </a:solidFill>
              </a:rPr>
              <a:t>→ Dual sourcing, long-term agreements, component monitoring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F9616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79476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Cost Risk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560320" y="37947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NRE costs? • Unit costs at volume? • Hidden costs?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943600" y="379476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5F2D"/>
                </a:solidFill>
              </a:rPr>
              <a:t>→ Detailed cost models, quotes from suppliers, contingency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2: Технологічна стратегія та Roadmapping</dc:title>
  <dc:subject>PptxGenJS Presentation</dc:subject>
  <dc:creator>Викладач курсу</dc:creator>
  <cp:lastModifiedBy>Викладач курсу</cp:lastModifiedBy>
  <cp:revision>1</cp:revision>
  <dcterms:created xsi:type="dcterms:W3CDTF">2026-02-05T19:54:21Z</dcterms:created>
  <dcterms:modified xsi:type="dcterms:W3CDTF">2026-02-05T19:54:21Z</dcterms:modified>
</cp:coreProperties>
</file>