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gurkqduaSAumbnZ64i7GcO8klR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4" name="Google Shape;22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ЛЕКЦІЯ 1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LANDSCAPE ХАРДВЕРНИХ СТАРТАПІВ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Унікальні виклики Hardware vs Software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Тиждень 1 • Технологічне лідерство у хардверних стартапах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Case Study Preview: Pebble Watch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Що пішло не так з найуспішнішим Kickstarter hardware проектом?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0"/>
          <p:cNvSpPr/>
          <p:nvPr/>
        </p:nvSpPr>
        <p:spPr>
          <a:xfrm>
            <a:off x="640080" y="1463040"/>
            <a:ext cx="7863840" cy="5486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0"/>
          <p:cNvSpPr/>
          <p:nvPr/>
        </p:nvSpPr>
        <p:spPr>
          <a:xfrm>
            <a:off x="822960" y="155448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💰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0"/>
          <p:cNvSpPr/>
          <p:nvPr/>
        </p:nvSpPr>
        <p:spPr>
          <a:xfrm>
            <a:off x="1463040" y="155448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$10.3M raised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0"/>
          <p:cNvSpPr/>
          <p:nvPr/>
        </p:nvSpPr>
        <p:spPr>
          <a:xfrm>
            <a:off x="3931920" y="155448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85,000 backers (2012 Kickstarter record)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0"/>
          <p:cNvSpPr/>
          <p:nvPr/>
        </p:nvSpPr>
        <p:spPr>
          <a:xfrm>
            <a:off x="640080" y="2103120"/>
            <a:ext cx="786384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0"/>
          <p:cNvSpPr/>
          <p:nvPr/>
        </p:nvSpPr>
        <p:spPr>
          <a:xfrm>
            <a:off x="822960" y="219456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📱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0"/>
          <p:cNvSpPr/>
          <p:nvPr/>
        </p:nvSpPr>
        <p:spPr>
          <a:xfrm>
            <a:off x="1463040" y="219456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Перший smartwatch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0"/>
          <p:cNvSpPr/>
          <p:nvPr/>
        </p:nvSpPr>
        <p:spPr>
          <a:xfrm>
            <a:off x="3931920" y="219456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E-paper display, 7-day battery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0"/>
          <p:cNvSpPr/>
          <p:nvPr/>
        </p:nvSpPr>
        <p:spPr>
          <a:xfrm>
            <a:off x="640080" y="2743200"/>
            <a:ext cx="7863840" cy="5486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0"/>
          <p:cNvSpPr/>
          <p:nvPr/>
        </p:nvSpPr>
        <p:spPr>
          <a:xfrm>
            <a:off x="822960" y="283464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⚠️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1463040" y="28346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Manufacturing hell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0"/>
          <p:cNvSpPr/>
          <p:nvPr/>
        </p:nvSpPr>
        <p:spPr>
          <a:xfrm>
            <a:off x="3931920" y="283464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5-month delay, yield issues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0"/>
          <p:cNvSpPr/>
          <p:nvPr/>
        </p:nvSpPr>
        <p:spPr>
          <a:xfrm>
            <a:off x="640080" y="3383280"/>
            <a:ext cx="786384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0"/>
          <p:cNvSpPr/>
          <p:nvPr/>
        </p:nvSpPr>
        <p:spPr>
          <a:xfrm>
            <a:off x="822960" y="347472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🏆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0"/>
          <p:cNvSpPr/>
          <p:nvPr/>
        </p:nvSpPr>
        <p:spPr>
          <a:xfrm>
            <a:off x="1463040" y="347472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400K units sold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0"/>
          <p:cNvSpPr/>
          <p:nvPr/>
        </p:nvSpPr>
        <p:spPr>
          <a:xfrm>
            <a:off x="3931920" y="347472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Але... Apple Watch announce (2014)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0"/>
          <p:cNvSpPr/>
          <p:nvPr/>
        </p:nvSpPr>
        <p:spPr>
          <a:xfrm>
            <a:off x="640080" y="4023360"/>
            <a:ext cx="7863840" cy="5486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0"/>
          <p:cNvSpPr/>
          <p:nvPr/>
        </p:nvSpPr>
        <p:spPr>
          <a:xfrm>
            <a:off x="822960" y="411480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💔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0"/>
          <p:cNvSpPr/>
          <p:nvPr/>
        </p:nvSpPr>
        <p:spPr>
          <a:xfrm>
            <a:off x="1463040" y="411480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Закриті в 2016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0"/>
          <p:cNvSpPr/>
          <p:nvPr/>
        </p:nvSpPr>
        <p:spPr>
          <a:xfrm>
            <a:off x="3931920" y="411480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Sold to Fitbit за $23M (asset sale)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0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📖 Детальний розбір на наступному занятті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1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Ключові Висновки Лекції 1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1"/>
          <p:cNvSpPr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1. Hardware ≠ Software: різні виклики потребують різних підходів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2. Капітал, час, ризики значно вищі в hardware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3. Екосистема складна: багато партнерів, залежностей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4. Роль CTO еволюціонує від R&amp;D до manufacturing leadership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75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5. Успіх вимагає балансу technical excellence і business reality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2"/>
          <p:cNvSpPr/>
          <p:nvPr/>
        </p:nvSpPr>
        <p:spPr>
          <a:xfrm>
            <a:off x="457200" y="424675"/>
            <a:ext cx="8229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Наступна лекція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2"/>
          <p:cNvSpPr/>
          <p:nvPr/>
        </p:nvSpPr>
        <p:spPr>
          <a:xfrm>
            <a:off x="457200" y="1188745"/>
            <a:ext cx="8229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ТЕХНОЛОГІЧНА СТРАТЕГІЯ ТА ROADMAPPING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2"/>
          <p:cNvSpPr/>
          <p:nvPr/>
        </p:nvSpPr>
        <p:spPr>
          <a:xfrm>
            <a:off x="457200" y="3017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Підготуйтесь: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2"/>
          <p:cNvSpPr/>
          <p:nvPr/>
        </p:nvSpPr>
        <p:spPr>
          <a:xfrm>
            <a:off x="1828800" y="3474720"/>
            <a:ext cx="5486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Прочитати Pebble case study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Подумати: як ви б побудували technology roadmap для smartwatch у 2012?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Підготувати питання для обговорення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Дякую за увагу! Питання?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Що ми розглянемо сьогодні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457200" y="914400"/>
            <a:ext cx="91440" cy="45720"/>
          </a:xfrm>
          <a:prstGeom prst="rect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Hardware vs Software: ключові відмінності та виклики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40080" y="192024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640080" y="192024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188720" y="196596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Чому hardware стартапи складніші (і цікавіші)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40080" y="246888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640080" y="246888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188720" y="251460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Екосистема hardware: гравці та їх ролі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640080" y="301752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640080" y="301752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188720" y="306324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Роль технічного лідера в hardware startup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640080" y="356616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640080" y="356616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1188720" y="361188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Приклад: Pebble Watch — що пішло не так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Hardware vs Software Стартапи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1E2761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640080" y="1280160"/>
            <a:ext cx="3566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HARDWARE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731520" y="182880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✓ Швидкі ітерації (дні/тижні)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731520" y="22402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✓ Низький capital requirement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731520" y="265176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✓ Легко масштабувати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731520" y="30632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✓ Deploy = натиснути кнопку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731520" y="347472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✓ Помилки можна виправити OTA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731520" y="388620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✓ Margins 80-90%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5029200" y="182880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⚡ Повільні цикли (місяці/роки)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29200" y="224028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⚡ Високий upfront capital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5029200" y="265176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⚡ Складне масштабування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5029200" y="306324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⚡ Deploy = фізична логістика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29200" y="347472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⚡ Помилки коштують $$$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29200" y="3886200"/>
            <a:ext cx="33832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⚡ Margins 30-50%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Капіталомісткість Hardware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Типові витрати від MVP до масового виробництва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914400" y="1371600"/>
            <a:ext cx="7315200" cy="640080"/>
          </a:xfrm>
          <a:prstGeom prst="rect">
            <a:avLst/>
          </a:prstGeom>
          <a:solidFill>
            <a:srgbClr val="7BA8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"/>
          <p:cNvSpPr/>
          <p:nvPr/>
        </p:nvSpPr>
        <p:spPr>
          <a:xfrm>
            <a:off x="1097280" y="146304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MVP/Prototype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3657600" y="146304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$50K-200K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5212080" y="146304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R&amp;D, перші прототипи, тестування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914400" y="2148840"/>
            <a:ext cx="7315200" cy="640080"/>
          </a:xfrm>
          <a:prstGeom prst="rect">
            <a:avLst/>
          </a:prstGeom>
          <a:solidFill>
            <a:srgbClr val="5689D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1097280" y="224028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Pre-production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4"/>
          <p:cNvSpPr/>
          <p:nvPr/>
        </p:nvSpPr>
        <p:spPr>
          <a:xfrm>
            <a:off x="3657600" y="224028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$200K-1M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5212080" y="224028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Tooling, pilots, certifications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914400" y="2926080"/>
            <a:ext cx="7315200" cy="640080"/>
          </a:xfrm>
          <a:prstGeom prst="rect">
            <a:avLst/>
          </a:prstGeom>
          <a:solidFill>
            <a:srgbClr val="4169B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4"/>
          <p:cNvSpPr/>
          <p:nvPr/>
        </p:nvSpPr>
        <p:spPr>
          <a:xfrm>
            <a:off x="1097280" y="301752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First Production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3657600" y="301752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$1M-5M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5212080" y="301752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MOQ inventory, logistics, marketing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914400" y="3703320"/>
            <a:ext cx="7315200" cy="64008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4"/>
          <p:cNvSpPr/>
          <p:nvPr/>
        </p:nvSpPr>
        <p:spPr>
          <a:xfrm>
            <a:off x="1097280" y="379476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Scaling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3657600" y="379476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$5M-20M+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5212080" y="379476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Mass production, distribution, support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💡 Порівняйте: Software MVP можна створити за $10K-50K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Цикли розробки: Час до ринку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" name="Google Shape;94;p5"/>
          <p:cNvCxnSpPr/>
          <p:nvPr/>
        </p:nvCxnSpPr>
        <p:spPr>
          <a:xfrm>
            <a:off x="1371600" y="1828800"/>
            <a:ext cx="6400800" cy="0"/>
          </a:xfrm>
          <a:prstGeom prst="straightConnector1">
            <a:avLst/>
          </a:prstGeom>
          <a:noFill/>
          <a:ln cap="flat" cmpd="sng" w="381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5"/>
          <p:cNvSpPr/>
          <p:nvPr/>
        </p:nvSpPr>
        <p:spPr>
          <a:xfrm>
            <a:off x="1234440" y="1691640"/>
            <a:ext cx="274320" cy="27432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5"/>
          <p:cNvSpPr/>
          <p:nvPr/>
        </p:nvSpPr>
        <p:spPr>
          <a:xfrm>
            <a:off x="1005840" y="2103120"/>
            <a:ext cx="7315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Start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2034540" y="1691640"/>
            <a:ext cx="274320" cy="274320"/>
          </a:xfrm>
          <a:prstGeom prst="ellipse">
            <a:avLst/>
          </a:prstGeom>
          <a:solidFill>
            <a:srgbClr val="5689D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5"/>
          <p:cNvSpPr/>
          <p:nvPr/>
        </p:nvSpPr>
        <p:spPr>
          <a:xfrm>
            <a:off x="1805940" y="2103120"/>
            <a:ext cx="7315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Concept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1897380" y="137160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3м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3634740" y="1691640"/>
            <a:ext cx="274320" cy="274320"/>
          </a:xfrm>
          <a:prstGeom prst="ellipse">
            <a:avLst/>
          </a:prstGeom>
          <a:solidFill>
            <a:srgbClr val="5689D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"/>
          <p:cNvSpPr/>
          <p:nvPr/>
        </p:nvSpPr>
        <p:spPr>
          <a:xfrm>
            <a:off x="3406140" y="2103120"/>
            <a:ext cx="7315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Prototype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3497580" y="137160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9м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5234940" y="1691640"/>
            <a:ext cx="274320" cy="274320"/>
          </a:xfrm>
          <a:prstGeom prst="ellipse">
            <a:avLst/>
          </a:prstGeom>
          <a:solidFill>
            <a:srgbClr val="5689D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"/>
          <p:cNvSpPr/>
          <p:nvPr/>
        </p:nvSpPr>
        <p:spPr>
          <a:xfrm>
            <a:off x="5006340" y="2103120"/>
            <a:ext cx="7315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EVT/DVT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5097780" y="137160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15м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6835140" y="1691640"/>
            <a:ext cx="274320" cy="27432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"/>
          <p:cNvSpPr/>
          <p:nvPr/>
        </p:nvSpPr>
        <p:spPr>
          <a:xfrm>
            <a:off x="6606540" y="2103120"/>
            <a:ext cx="7315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Production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6697980" y="137160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21м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7635240" y="1691640"/>
            <a:ext cx="274320" cy="27432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"/>
          <p:cNvSpPr/>
          <p:nvPr/>
        </p:nvSpPr>
        <p:spPr>
          <a:xfrm>
            <a:off x="7406640" y="2103120"/>
            <a:ext cx="7315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Market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7498080" y="137160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24м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1371600" y="2743200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Концепція та R&amp;D → 3-6 місяців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1371600" y="3154680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Прототипування та ітерації → 6-9 місяців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1371600" y="3566160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Engineering validation (EVT/DVT/PVT) → 6-9 місяців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1371600" y="3977640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Tooling та масове виробництво → 3-6 місяців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⏱️ Типовий час: 18-36 місяців від ідеї до масового продажу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Inventory Risk: Фізичний продукт = Фізичні ризики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548640" y="1371600"/>
            <a:ext cx="2560320" cy="2743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"/>
          <p:cNvSpPr/>
          <p:nvPr/>
        </p:nvSpPr>
        <p:spPr>
          <a:xfrm>
            <a:off x="731520" y="1554480"/>
            <a:ext cx="21945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💰 Cash Flow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731520" y="2011680"/>
            <a:ext cx="219456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Inventory ties up capital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MOQ зазвичай 1,000-10,000 units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Lead time 60-90 днів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Платити потрібно до продажу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3291840" y="1371600"/>
            <a:ext cx="2560320" cy="2743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"/>
          <p:cNvSpPr/>
          <p:nvPr/>
        </p:nvSpPr>
        <p:spPr>
          <a:xfrm>
            <a:off x="3474720" y="1554480"/>
            <a:ext cx="21945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📦 Overstock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6"/>
          <p:cNvSpPr/>
          <p:nvPr/>
        </p:nvSpPr>
        <p:spPr>
          <a:xfrm>
            <a:off x="3474720" y="2011680"/>
            <a:ext cx="219456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Занадто багато inventory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Зміни в попиті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Нова версія продукту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Сезонність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→ Write-offs, liquidation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6035040" y="1371600"/>
            <a:ext cx="2560320" cy="2743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"/>
          <p:cNvSpPr/>
          <p:nvPr/>
        </p:nvSpPr>
        <p:spPr>
          <a:xfrm>
            <a:off x="6217920" y="1554480"/>
            <a:ext cx="21945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⚠️ Defects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6217920" y="2011680"/>
            <a:ext cx="219456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Дефектні products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Warranty claims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Recalls коштують мільйони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• Brand damage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→ Неможливо просто 'патчнути'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Екосистема Hardware Стартапів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Ключові гравці та їх ролі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7"/>
          <p:cNvSpPr/>
          <p:nvPr/>
        </p:nvSpPr>
        <p:spPr>
          <a:xfrm>
            <a:off x="640080" y="137160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Component Suppliers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2834640" y="1371600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Semiconductors, sensors, displays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7"/>
          <p:cNvSpPr/>
          <p:nvPr/>
        </p:nvSpPr>
        <p:spPr>
          <a:xfrm>
            <a:off x="5577840" y="1371600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Qualcomm, Samsung, Sharp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7"/>
          <p:cNvSpPr/>
          <p:nvPr/>
        </p:nvSpPr>
        <p:spPr>
          <a:xfrm>
            <a:off x="640080" y="178308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Foundries / Fabs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7"/>
          <p:cNvSpPr/>
          <p:nvPr/>
        </p:nvSpPr>
        <p:spPr>
          <a:xfrm>
            <a:off x="2834640" y="1783080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Custom chips, ASICs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5577840" y="1783080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TSMC, GlobalFoundries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640080" y="219456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Contract Manufacturers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2834640" y="2194560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Assembly, testing, packaging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5577840" y="2194560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Foxconn, Flex, Jabil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640080" y="260604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ODM/OEM Partners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2834640" y="2606040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Design + manufacturing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5577840" y="2606040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Quanta, Pegatron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640080" y="30175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Distributors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2834640" y="3017520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Component sourcing, logistics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5577840" y="3017520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Mouser, Digikey, Arrow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640080" y="342900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Testing Labs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2834640" y="3429000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Certification, compliance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5577840" y="3429000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UL, TÜV, Intertek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640080" y="384048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Logistics Partners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2834640" y="3840480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Warehousing, fulfillment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5577840" y="3840480"/>
            <a:ext cx="29260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DHL, Flexport, Amazon FBA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Роль Технічного Лідера (CTO) в Hardware Startup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8"/>
          <p:cNvSpPr/>
          <p:nvPr/>
        </p:nvSpPr>
        <p:spPr>
          <a:xfrm>
            <a:off x="548640" y="1097280"/>
            <a:ext cx="1828800" cy="457200"/>
          </a:xfrm>
          <a:prstGeom prst="rect">
            <a:avLst/>
          </a:prstGeom>
          <a:solidFill>
            <a:srgbClr val="7BA8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8"/>
          <p:cNvSpPr/>
          <p:nvPr/>
        </p:nvSpPr>
        <p:spPr>
          <a:xfrm>
            <a:off x="640080" y="117043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MVP / Prototype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8"/>
          <p:cNvSpPr/>
          <p:nvPr/>
        </p:nvSpPr>
        <p:spPr>
          <a:xfrm>
            <a:off x="2560320" y="117043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Define technology strategy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8"/>
          <p:cNvSpPr/>
          <p:nvPr/>
        </p:nvSpPr>
        <p:spPr>
          <a:xfrm>
            <a:off x="4160520" y="117043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Build R&amp;D team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8"/>
          <p:cNvSpPr/>
          <p:nvPr/>
        </p:nvSpPr>
        <p:spPr>
          <a:xfrm>
            <a:off x="5760720" y="117043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Manage prototyping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8"/>
          <p:cNvSpPr/>
          <p:nvPr/>
        </p:nvSpPr>
        <p:spPr>
          <a:xfrm>
            <a:off x="7360920" y="117043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Validate feasibility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8"/>
          <p:cNvSpPr/>
          <p:nvPr/>
        </p:nvSpPr>
        <p:spPr>
          <a:xfrm>
            <a:off x="548640" y="1828800"/>
            <a:ext cx="1828800" cy="457200"/>
          </a:xfrm>
          <a:prstGeom prst="rect">
            <a:avLst/>
          </a:prstGeom>
          <a:solidFill>
            <a:srgbClr val="5689D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8"/>
          <p:cNvSpPr/>
          <p:nvPr/>
        </p:nvSpPr>
        <p:spPr>
          <a:xfrm>
            <a:off x="640080" y="190195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Pre-Production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2560320" y="190195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DFM/DFA optimization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/>
          <p:nvPr/>
        </p:nvSpPr>
        <p:spPr>
          <a:xfrm>
            <a:off x="4160520" y="190195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Select CM partners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/>
          <p:nvPr/>
        </p:nvSpPr>
        <p:spPr>
          <a:xfrm>
            <a:off x="5760720" y="190195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Manage EVT/DVT/PVT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7360920" y="190195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Setup quality systems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548640" y="2560320"/>
            <a:ext cx="1828800" cy="457200"/>
          </a:xfrm>
          <a:prstGeom prst="rect">
            <a:avLst/>
          </a:prstGeom>
          <a:solidFill>
            <a:srgbClr val="4169B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"/>
          <p:cNvSpPr/>
          <p:nvPr/>
        </p:nvSpPr>
        <p:spPr>
          <a:xfrm>
            <a:off x="640080" y="263347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Production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2560320" y="263347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Oversee manufacturing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4160520" y="263347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Manage supply chain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5760720" y="263347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Quality control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7360920" y="263347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Handle field issues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8"/>
          <p:cNvSpPr/>
          <p:nvPr/>
        </p:nvSpPr>
        <p:spPr>
          <a:xfrm>
            <a:off x="548640" y="3291840"/>
            <a:ext cx="182880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8"/>
          <p:cNvSpPr/>
          <p:nvPr/>
        </p:nvSpPr>
        <p:spPr>
          <a:xfrm>
            <a:off x="640080" y="3364992"/>
            <a:ext cx="1645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Scaling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2560320" y="336499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Optimize costs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4160520" y="336499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Continuous improvement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5760720" y="336499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Next-gen planning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7360920" y="3364992"/>
            <a:ext cx="15544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Team scaling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🎯 Ключове: Balance між технічною досконалістю та business constraints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1B2A"/>
        </a:solid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9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Топ-5 Викликів для Hardware CTO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9"/>
          <p:cNvSpPr/>
          <p:nvPr/>
        </p:nvSpPr>
        <p:spPr>
          <a:xfrm>
            <a:off x="731520" y="137160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9"/>
          <p:cNvSpPr/>
          <p:nvPr/>
        </p:nvSpPr>
        <p:spPr>
          <a:xfrm>
            <a:off x="914400" y="146304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9"/>
          <p:cNvSpPr/>
          <p:nvPr/>
        </p:nvSpPr>
        <p:spPr>
          <a:xfrm>
            <a:off x="914400" y="146304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9"/>
          <p:cNvSpPr/>
          <p:nvPr/>
        </p:nvSpPr>
        <p:spPr>
          <a:xfrm>
            <a:off x="1463040" y="14630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Managing Uncertainty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9"/>
          <p:cNvSpPr/>
          <p:nvPr/>
        </p:nvSpPr>
        <p:spPr>
          <a:xfrm>
            <a:off x="3840480" y="146304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Unknowns у manufacturing, yield, supplier issues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9"/>
          <p:cNvSpPr/>
          <p:nvPr/>
        </p:nvSpPr>
        <p:spPr>
          <a:xfrm>
            <a:off x="731520" y="205740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9"/>
          <p:cNvSpPr/>
          <p:nvPr/>
        </p:nvSpPr>
        <p:spPr>
          <a:xfrm>
            <a:off x="914400" y="214884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9"/>
          <p:cNvSpPr/>
          <p:nvPr/>
        </p:nvSpPr>
        <p:spPr>
          <a:xfrm>
            <a:off x="914400" y="214884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9"/>
          <p:cNvSpPr/>
          <p:nvPr/>
        </p:nvSpPr>
        <p:spPr>
          <a:xfrm>
            <a:off x="1463040" y="21488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 Constraints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9"/>
          <p:cNvSpPr/>
          <p:nvPr/>
        </p:nvSpPr>
        <p:spPr>
          <a:xfrm>
            <a:off x="3840480" y="214884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Обмежений capital, невелика команда, tight timelines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9"/>
          <p:cNvSpPr/>
          <p:nvPr/>
        </p:nvSpPr>
        <p:spPr>
          <a:xfrm>
            <a:off x="914400" y="283464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9"/>
          <p:cNvSpPr/>
          <p:nvPr/>
        </p:nvSpPr>
        <p:spPr>
          <a:xfrm>
            <a:off x="914400" y="283464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9"/>
          <p:cNvSpPr/>
          <p:nvPr/>
        </p:nvSpPr>
        <p:spPr>
          <a:xfrm>
            <a:off x="1463040" y="28346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Technical Debt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/>
          <p:nvPr/>
        </p:nvSpPr>
        <p:spPr>
          <a:xfrm>
            <a:off x="3840480" y="283464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Shortcuts у design призводять до проблем later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731520" y="342900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9"/>
          <p:cNvSpPr/>
          <p:nvPr/>
        </p:nvSpPr>
        <p:spPr>
          <a:xfrm>
            <a:off x="914400" y="352044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9"/>
          <p:cNvSpPr/>
          <p:nvPr/>
        </p:nvSpPr>
        <p:spPr>
          <a:xfrm>
            <a:off x="914400" y="352044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1463040" y="35204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3840480" y="352044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Bridge між engineering, business, manufacturing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731520" y="411480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9"/>
          <p:cNvSpPr/>
          <p:nvPr/>
        </p:nvSpPr>
        <p:spPr>
          <a:xfrm>
            <a:off x="914400" y="4206240"/>
            <a:ext cx="365760" cy="365760"/>
          </a:xfrm>
          <a:prstGeom prst="ellipse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9"/>
          <p:cNvSpPr/>
          <p:nvPr/>
        </p:nvSpPr>
        <p:spPr>
          <a:xfrm>
            <a:off x="914400" y="420624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1463040" y="42062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Scaling Decisions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3840480" y="4206240"/>
            <a:ext cx="4389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Коли інвестувати в automation, tooling, processes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2026-02-05T19:52:06Z</dcterms:created>
  <dc:creator>Викладач курсу</dc:creator>
</cp:coreProperties>
</file>