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1" r:id="rId3"/>
    <p:sldId id="294" r:id="rId4"/>
    <p:sldId id="296" r:id="rId5"/>
    <p:sldId id="298" r:id="rId6"/>
    <p:sldId id="30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304" r:id="rId17"/>
    <p:sldId id="307" r:id="rId18"/>
    <p:sldId id="309" r:id="rId19"/>
    <p:sldId id="311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97" r:id="rId29"/>
    <p:sldId id="312" r:id="rId30"/>
    <p:sldId id="313" r:id="rId31"/>
    <p:sldId id="314" r:id="rId32"/>
    <p:sldId id="315" r:id="rId33"/>
    <p:sldId id="316" r:id="rId34"/>
    <p:sldId id="317" r:id="rId35"/>
    <p:sldId id="31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69E8F-BB3E-4459-A101-C8F87C209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98811-9875-4C96-9D21-9B652470E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94ED8-5E5C-4BB7-9734-814A2B7F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29E72-3BB8-4CB5-AEC1-EBDC9E55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3FC9A-5F52-4E05-A9FD-098DE963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821C0-AD51-4810-8B15-8A12E087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2C1062-CD3F-47A3-82E7-7D83B8867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6603D-E38D-4EEC-BDDC-AA54F7D4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4529-1660-4456-A228-84D89A9F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64C2A6-B1AD-4474-A378-3DDB5A28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8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569246-3A73-48C8-8776-3E8EDC696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908B33-0531-4EE1-B96E-FCC89A24C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346B2E-999E-4875-95C6-426A77E5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F7B36-D381-4DBF-ABDE-1CEBCF30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B3900-D5B2-42D4-9E86-E0593C4F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7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F2405-B1CE-4883-9682-4B06FC77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EC072-3007-4215-A533-C3B3B5D9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BBE71-FEF0-4F96-89BC-F8BB7D4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6250E-F925-491D-8825-E697A6C5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19CB5-1031-4AF9-9792-9D44BF15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BDE5-994C-4977-AAFA-FB8BD826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CA328E-07D8-4F9E-9B31-DF6B927E1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C35B4-C7B2-4E56-97F0-9891D132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EE8F6-5639-4764-AD50-F695BEAA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7B3EB-B816-44E6-BC28-308EA8D4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4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5E94-F66A-4F9C-BA85-FDFF91DC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2B445-BFE6-448F-814D-5CD79383F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B9FEA9-A965-47BC-B520-0EEF19C6A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D7A9CC-9E50-4274-B7C2-58311417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260A89-8525-46A4-9BE2-8F9C7328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F770B-6F53-4773-ACBF-2DBF9862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47310-4978-4AE8-A2F1-C2A97267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3807C2-06C7-4D25-9A85-FE3EF0608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78B9C-E80C-4AA0-A9BF-3D1F3FF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89B08C-A1E4-4691-AA8A-5A7FF7A31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F3C07C-3FF7-4E19-B5D3-718B899DF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ECAD4E-46A3-41B0-9100-23C55DCC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C37917-E91D-42F6-8D2B-63118649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CB5C1E-470A-4F38-9DC3-3AACA91D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5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A6CED-6EB6-4F5F-9489-D192D871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0833A9-77EF-4FA3-9EB7-E01CCFD3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FBE661-9074-47D9-94C1-1A459CD5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0A9360-37E6-4873-ABC6-3FFAB8F7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DEB58C-A95C-42A8-98E6-BDE3CEFF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F699A8-9F6D-47D5-B6A1-129381B2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D1A4CD-3F1A-4E3E-B3D3-FCB7CAED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923B0-41F3-43AA-B9B3-C08130D1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7D65F-DE78-432D-B8FF-A92B4B6E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087E8-9EF7-4805-A61E-302796A22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B0B4A3-389E-4107-A204-A7F4AA30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28CA3A-0299-4EAD-91EE-898AD34E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7B767-91EE-4B9B-933E-2E082A81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992BA-77BA-4FAD-89B9-DA679D44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8C3E18-2CAD-4C25-A980-14703A0B4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5406F7-B898-46E9-B2FB-640CDB68F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9680F3-C142-4B7F-939A-0B2AFCE8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C94ED3-B66F-48D1-83EE-AB007A2B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9885BA-1012-4140-844E-E6BF33FC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0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9155E-25FF-487A-8D22-BC6B2360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847A8-E56F-48AC-BA56-E65EE053D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A6CE8-651A-481E-B37B-48673363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50A-D7EC-438C-83F4-1804DFCDDE95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FDDDC-A8BE-44A6-BF70-8D207F7B1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E3A57-E0D3-4EC2-912B-0F92BFBDA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9277-DEC7-4DB7-9141-2A6E14D6C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19B465-8A54-44CE-86B1-EDB0E2C2C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Домедична</a:t>
            </a:r>
            <a:r>
              <a:rPr lang="uk-UA" dirty="0"/>
              <a:t> підготовка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FE7D8C2-1368-4BBF-B657-BDD83A10D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4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A38A0-586F-4CDE-B569-4414124D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</a:t>
            </a:r>
            <a:r>
              <a:rPr lang="ru-RU" dirty="0" err="1"/>
              <a:t>немедичного</a:t>
            </a:r>
            <a:r>
              <a:rPr lang="ru-RU" dirty="0"/>
              <a:t> </a:t>
            </a:r>
            <a:r>
              <a:rPr lang="ru-RU" dirty="0" err="1"/>
              <a:t>особового</a:t>
            </a:r>
            <a:r>
              <a:rPr lang="ru-RU" dirty="0"/>
              <a:t> складу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 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BDCC9-9CC6-4C39-9CFA-9FAC4186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151"/>
            <a:ext cx="10515600" cy="40108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/>
              <a:t>Підтримати</a:t>
            </a:r>
            <a:r>
              <a:rPr lang="ru-RU" b="1" i="1" dirty="0"/>
              <a:t> </a:t>
            </a:r>
            <a:r>
              <a:rPr lang="ru-RU" b="1" i="1" dirty="0" err="1"/>
              <a:t>постраждалого</a:t>
            </a:r>
            <a:r>
              <a:rPr lang="ru-RU" b="1" i="1" dirty="0"/>
              <a:t> та </a:t>
            </a:r>
            <a:r>
              <a:rPr lang="ru-RU" b="1" i="1" dirty="0" err="1"/>
              <a:t>забезпечити</a:t>
            </a:r>
            <a:r>
              <a:rPr lang="ru-RU" b="1" i="1" dirty="0"/>
              <a:t> </a:t>
            </a:r>
            <a:r>
              <a:rPr lang="ru-RU" b="1" i="1" dirty="0" err="1"/>
              <a:t>умови</a:t>
            </a:r>
            <a:r>
              <a:rPr lang="ru-RU" b="1" i="1" dirty="0"/>
              <a:t>, за </a:t>
            </a:r>
            <a:r>
              <a:rPr lang="ru-RU" b="1" i="1" dirty="0" err="1"/>
              <a:t>яких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зможуть</a:t>
            </a:r>
            <a:r>
              <a:rPr lang="ru-RU" b="1" i="1" dirty="0"/>
              <a:t> </a:t>
            </a:r>
            <a:r>
              <a:rPr lang="ru-RU" b="1" i="1" dirty="0" err="1"/>
              <a:t>врятувати</a:t>
            </a:r>
            <a:r>
              <a:rPr lang="ru-RU" b="1" i="1" dirty="0"/>
              <a:t> медики</a:t>
            </a:r>
            <a:r>
              <a:rPr lang="ru-RU" i="1" dirty="0"/>
              <a:t>, </a:t>
            </a:r>
            <a:r>
              <a:rPr lang="ru-RU" b="1" i="1" dirty="0"/>
              <a:t>не </a:t>
            </a:r>
            <a:r>
              <a:rPr lang="ru-RU" b="1" i="1" dirty="0" err="1"/>
              <a:t>наражаючи</a:t>
            </a:r>
            <a:r>
              <a:rPr lang="ru-RU" b="1" i="1" dirty="0"/>
              <a:t> себе та </a:t>
            </a:r>
            <a:r>
              <a:rPr lang="ru-RU" b="1" i="1" dirty="0" err="1"/>
              <a:t>інших</a:t>
            </a:r>
            <a:r>
              <a:rPr lang="ru-RU" b="1" i="1" dirty="0"/>
              <a:t> на </a:t>
            </a:r>
            <a:r>
              <a:rPr lang="ru-RU" b="1" i="1" dirty="0" err="1"/>
              <a:t>додатковий</a:t>
            </a:r>
            <a:r>
              <a:rPr lang="ru-RU" b="1" i="1" dirty="0"/>
              <a:t> </a:t>
            </a:r>
            <a:r>
              <a:rPr lang="ru-RU" b="1" i="1" dirty="0" err="1"/>
              <a:t>ризик</a:t>
            </a:r>
            <a:r>
              <a:rPr lang="ru-RU" b="1" i="1" dirty="0"/>
              <a:t>!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 err="1"/>
              <a:t>Немедичний</a:t>
            </a:r>
            <a:r>
              <a:rPr lang="ru-RU" b="1" i="1" dirty="0"/>
              <a:t> персонал не </a:t>
            </a:r>
            <a:r>
              <a:rPr lang="ru-RU" b="1" i="1" dirty="0" err="1"/>
              <a:t>лікує</a:t>
            </a:r>
            <a:r>
              <a:rPr lang="ru-RU" b="1" i="1" dirty="0"/>
              <a:t> — </a:t>
            </a:r>
            <a:r>
              <a:rPr lang="ru-RU" b="1" i="1" dirty="0" err="1"/>
              <a:t>він</a:t>
            </a:r>
            <a:r>
              <a:rPr lang="ru-RU" b="1" i="1" dirty="0"/>
              <a:t> </a:t>
            </a:r>
            <a:r>
              <a:rPr lang="ru-RU" b="1" i="1" dirty="0" err="1"/>
              <a:t>забезпечує</a:t>
            </a:r>
            <a:r>
              <a:rPr lang="ru-RU" b="1" i="1" dirty="0"/>
              <a:t> </a:t>
            </a:r>
            <a:r>
              <a:rPr lang="ru-RU" b="1" i="1" dirty="0" err="1"/>
              <a:t>умови</a:t>
            </a:r>
            <a:r>
              <a:rPr lang="ru-RU" b="1" i="1" dirty="0"/>
              <a:t>, за </a:t>
            </a:r>
            <a:r>
              <a:rPr lang="ru-RU" b="1" i="1" dirty="0" err="1"/>
              <a:t>яких</a:t>
            </a:r>
            <a:r>
              <a:rPr lang="ru-RU" b="1" i="1" dirty="0"/>
              <a:t> </a:t>
            </a:r>
            <a:r>
              <a:rPr lang="ru-RU" b="1" i="1" dirty="0" err="1"/>
              <a:t>лікування</a:t>
            </a:r>
            <a:r>
              <a:rPr lang="ru-RU" b="1" i="1" dirty="0"/>
              <a:t> стане </a:t>
            </a:r>
            <a:r>
              <a:rPr lang="ru-RU" b="1" i="1" dirty="0" err="1"/>
              <a:t>можливим</a:t>
            </a:r>
            <a:r>
              <a:rPr lang="ru-RU" b="1" i="1" dirty="0"/>
              <a:t> і </a:t>
            </a:r>
            <a:r>
              <a:rPr lang="ru-RU" b="1" i="1" dirty="0" err="1"/>
              <a:t>безпечним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04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C31C0-7600-4152-B7E1-47E55E83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Ключові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немедичного</a:t>
            </a:r>
            <a:r>
              <a:rPr lang="ru-RU" b="1" dirty="0"/>
              <a:t> </a:t>
            </a:r>
            <a:r>
              <a:rPr lang="ru-RU" b="1" dirty="0" err="1"/>
              <a:t>особового</a:t>
            </a:r>
            <a:r>
              <a:rPr lang="ru-RU" b="1" dirty="0"/>
              <a:t> складу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в </a:t>
            </a:r>
            <a:r>
              <a:rPr lang="ru-RU" b="1" dirty="0" err="1"/>
              <a:t>тактичних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04C9-C028-4E97-959F-AE0D06759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" y="1690689"/>
            <a:ext cx="6528787" cy="52738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 err="1"/>
              <a:t>Забезпечення</a:t>
            </a:r>
            <a:r>
              <a:rPr lang="ru-RU" sz="3300" b="1" dirty="0"/>
              <a:t> </a:t>
            </a:r>
            <a:r>
              <a:rPr lang="ru-RU" sz="3300" b="1" dirty="0" err="1"/>
              <a:t>безпеки</a:t>
            </a:r>
            <a:r>
              <a:rPr lang="ru-RU" sz="33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Оцінка</a:t>
            </a:r>
            <a:r>
              <a:rPr lang="ru-RU" sz="3300" dirty="0"/>
              <a:t> обстановки: </a:t>
            </a:r>
            <a:r>
              <a:rPr lang="ru-RU" sz="3300" dirty="0" err="1"/>
              <a:t>чи</a:t>
            </a:r>
            <a:r>
              <a:rPr lang="ru-RU" sz="3300" dirty="0"/>
              <a:t> </a:t>
            </a:r>
            <a:r>
              <a:rPr lang="ru-RU" sz="3300" dirty="0" err="1"/>
              <a:t>можна</a:t>
            </a:r>
            <a:r>
              <a:rPr lang="ru-RU" sz="3300" dirty="0"/>
              <a:t> </a:t>
            </a:r>
            <a:r>
              <a:rPr lang="ru-RU" sz="3300" dirty="0" err="1"/>
              <a:t>підійти</a:t>
            </a:r>
            <a:r>
              <a:rPr lang="ru-RU" sz="3300" dirty="0"/>
              <a:t> до </a:t>
            </a:r>
            <a:r>
              <a:rPr lang="ru-RU" sz="3300" dirty="0" err="1"/>
              <a:t>постраждалого</a:t>
            </a:r>
            <a:r>
              <a:rPr lang="ru-RU" sz="3300" dirty="0"/>
              <a:t> без </a:t>
            </a:r>
            <a:r>
              <a:rPr lang="ru-RU" sz="3300" dirty="0" err="1"/>
              <a:t>ризику</a:t>
            </a:r>
            <a:r>
              <a:rPr lang="ru-RU" sz="3300" dirty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Створення</a:t>
            </a:r>
            <a:r>
              <a:rPr lang="ru-RU" sz="3300" dirty="0"/>
              <a:t> </a:t>
            </a:r>
            <a:r>
              <a:rPr lang="ru-RU" sz="3300" dirty="0" err="1"/>
              <a:t>укриття</a:t>
            </a:r>
            <a:r>
              <a:rPr lang="ru-RU" sz="3300" dirty="0"/>
              <a:t> 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переміщення</a:t>
            </a:r>
            <a:r>
              <a:rPr lang="ru-RU" sz="3300" dirty="0"/>
              <a:t> у </a:t>
            </a:r>
            <a:r>
              <a:rPr lang="ru-RU" sz="3300" dirty="0" err="1"/>
              <a:t>безпечніше</a:t>
            </a:r>
            <a:r>
              <a:rPr lang="ru-RU" sz="3300" dirty="0"/>
              <a:t> </a:t>
            </a:r>
            <a:r>
              <a:rPr lang="ru-RU" sz="3300" dirty="0" err="1"/>
              <a:t>місце</a:t>
            </a:r>
            <a:r>
              <a:rPr lang="ru-RU" sz="3300" dirty="0"/>
              <a:t> (без </a:t>
            </a:r>
            <a:r>
              <a:rPr lang="ru-RU" sz="3300" dirty="0" err="1"/>
              <a:t>ризикованих</a:t>
            </a:r>
            <a:r>
              <a:rPr lang="ru-RU" sz="3300" dirty="0"/>
              <a:t> </a:t>
            </a:r>
            <a:r>
              <a:rPr lang="ru-RU" sz="3300" dirty="0" err="1"/>
              <a:t>дій</a:t>
            </a:r>
            <a:r>
              <a:rPr lang="ru-RU" sz="33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Попередження</a:t>
            </a:r>
            <a:r>
              <a:rPr lang="ru-RU" sz="3300" dirty="0"/>
              <a:t> </a:t>
            </a:r>
            <a:r>
              <a:rPr lang="ru-RU" sz="3300" dirty="0" err="1"/>
              <a:t>інших</a:t>
            </a:r>
            <a:r>
              <a:rPr lang="ru-RU" sz="3300" dirty="0"/>
              <a:t> про </a:t>
            </a:r>
            <a:r>
              <a:rPr lang="ru-RU" sz="3300" dirty="0" err="1"/>
              <a:t>загрозу</a:t>
            </a:r>
            <a:r>
              <a:rPr lang="ru-RU" sz="3300" dirty="0"/>
              <a:t>.</a:t>
            </a:r>
          </a:p>
          <a:p>
            <a:pPr marL="0" indent="0">
              <a:buNone/>
            </a:pPr>
            <a:r>
              <a:rPr lang="ru-RU" sz="3300" b="1" dirty="0" err="1"/>
              <a:t>Повідомлення</a:t>
            </a:r>
            <a:r>
              <a:rPr lang="ru-RU" sz="3300" b="1" dirty="0"/>
              <a:t> та </a:t>
            </a:r>
            <a:r>
              <a:rPr lang="ru-RU" sz="3300" b="1" dirty="0" err="1"/>
              <a:t>координація</a:t>
            </a:r>
            <a:endParaRPr lang="ru-RU" sz="33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Своєчасне</a:t>
            </a:r>
            <a:r>
              <a:rPr lang="ru-RU" sz="3300" dirty="0"/>
              <a:t> </a:t>
            </a:r>
            <a:r>
              <a:rPr lang="ru-RU" sz="3300" dirty="0" err="1"/>
              <a:t>інформування</a:t>
            </a:r>
            <a:r>
              <a:rPr lang="ru-RU" sz="3300" dirty="0"/>
              <a:t> </a:t>
            </a:r>
            <a:r>
              <a:rPr lang="ru-RU" sz="3300" dirty="0" err="1"/>
              <a:t>командування</a:t>
            </a:r>
            <a:r>
              <a:rPr lang="ru-RU" sz="3300" dirty="0"/>
              <a:t>, </a:t>
            </a:r>
            <a:r>
              <a:rPr lang="ru-RU" sz="3300" dirty="0" err="1"/>
              <a:t>медиків</a:t>
            </a:r>
            <a:r>
              <a:rPr lang="ru-RU" sz="3300" dirty="0"/>
              <a:t> 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відповідальних</a:t>
            </a:r>
            <a:r>
              <a:rPr lang="ru-RU" sz="3300" dirty="0"/>
              <a:t> </a:t>
            </a:r>
            <a:r>
              <a:rPr lang="ru-RU" sz="3300" dirty="0" err="1"/>
              <a:t>осіб</a:t>
            </a:r>
            <a:r>
              <a:rPr lang="ru-RU" sz="33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/>
              <a:t>Передача </a:t>
            </a:r>
            <a:r>
              <a:rPr lang="ru-RU" sz="3300" dirty="0" err="1"/>
              <a:t>базової</a:t>
            </a:r>
            <a:r>
              <a:rPr lang="ru-RU" sz="3300" dirty="0"/>
              <a:t> </a:t>
            </a:r>
            <a:r>
              <a:rPr lang="ru-RU" sz="3300" dirty="0" err="1"/>
              <a:t>інформації</a:t>
            </a:r>
            <a:r>
              <a:rPr lang="ru-RU" sz="3300" dirty="0"/>
              <a:t>: </a:t>
            </a:r>
            <a:r>
              <a:rPr lang="ru-RU" sz="3300" dirty="0" err="1"/>
              <a:t>кількість</a:t>
            </a:r>
            <a:r>
              <a:rPr lang="ru-RU" sz="3300" dirty="0"/>
              <a:t> </a:t>
            </a:r>
            <a:r>
              <a:rPr lang="ru-RU" sz="3300" dirty="0" err="1"/>
              <a:t>постраждалих</a:t>
            </a:r>
            <a:r>
              <a:rPr lang="ru-RU" sz="3300" dirty="0"/>
              <a:t>, </a:t>
            </a:r>
            <a:r>
              <a:rPr lang="ru-RU" sz="3300" dirty="0" err="1"/>
              <a:t>загальний</a:t>
            </a:r>
            <a:r>
              <a:rPr lang="ru-RU" sz="3300" dirty="0"/>
              <a:t> стан, </a:t>
            </a:r>
            <a:r>
              <a:rPr lang="ru-RU" sz="3300" dirty="0" err="1"/>
              <a:t>розташування</a:t>
            </a:r>
            <a:r>
              <a:rPr lang="ru-RU" sz="33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Координація</a:t>
            </a:r>
            <a:r>
              <a:rPr lang="ru-RU" sz="3300" dirty="0"/>
              <a:t> </a:t>
            </a:r>
            <a:r>
              <a:rPr lang="ru-RU" sz="3300" dirty="0" err="1"/>
              <a:t>інших</a:t>
            </a:r>
            <a:r>
              <a:rPr lang="ru-RU" sz="3300" dirty="0"/>
              <a:t> </a:t>
            </a:r>
            <a:r>
              <a:rPr lang="ru-RU" sz="3300" dirty="0" err="1"/>
              <a:t>бійців</a:t>
            </a:r>
            <a:r>
              <a:rPr lang="ru-RU" sz="3300" dirty="0"/>
              <a:t> </a:t>
            </a:r>
            <a:r>
              <a:rPr lang="ru-RU" sz="3300" dirty="0" err="1"/>
              <a:t>чи</a:t>
            </a:r>
            <a:r>
              <a:rPr lang="ru-RU" sz="3300" dirty="0"/>
              <a:t> людей, </a:t>
            </a:r>
            <a:r>
              <a:rPr lang="ru-RU" sz="3300" dirty="0" err="1"/>
              <a:t>щоб</a:t>
            </a:r>
            <a:r>
              <a:rPr lang="ru-RU" sz="3300" dirty="0"/>
              <a:t> </a:t>
            </a:r>
            <a:r>
              <a:rPr lang="ru-RU" sz="3300" dirty="0" err="1"/>
              <a:t>діяти</a:t>
            </a:r>
            <a:r>
              <a:rPr lang="ru-RU" sz="3300" dirty="0"/>
              <a:t> </a:t>
            </a:r>
            <a:r>
              <a:rPr lang="ru-RU" sz="3300" dirty="0" err="1"/>
              <a:t>організовано</a:t>
            </a:r>
            <a:r>
              <a:rPr lang="ru-RU" sz="3300" dirty="0"/>
              <a:t>.</a:t>
            </a:r>
          </a:p>
          <a:p>
            <a:pPr marL="0" indent="0">
              <a:buNone/>
            </a:pPr>
            <a:r>
              <a:rPr lang="ru-RU" sz="3300" b="1" dirty="0" err="1"/>
              <a:t>Підтримка</a:t>
            </a:r>
            <a:r>
              <a:rPr lang="ru-RU" sz="3300" b="1" dirty="0"/>
              <a:t> </a:t>
            </a:r>
            <a:r>
              <a:rPr lang="ru-RU" sz="3300" b="1" dirty="0" err="1"/>
              <a:t>постраждалого</a:t>
            </a:r>
            <a:endParaRPr lang="ru-RU" sz="33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Заспокоїти</a:t>
            </a:r>
            <a:r>
              <a:rPr lang="ru-RU" sz="3300" dirty="0"/>
              <a:t>, </a:t>
            </a:r>
            <a:r>
              <a:rPr lang="ru-RU" sz="3300" dirty="0" err="1"/>
              <a:t>підтримувати</a:t>
            </a:r>
            <a:r>
              <a:rPr lang="ru-RU" sz="3300" dirty="0"/>
              <a:t> контакт.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Контролювати</a:t>
            </a:r>
            <a:r>
              <a:rPr lang="ru-RU" sz="3300" dirty="0"/>
              <a:t> </a:t>
            </a:r>
            <a:r>
              <a:rPr lang="ru-RU" sz="3300" dirty="0" err="1"/>
              <a:t>свідомість</a:t>
            </a:r>
            <a:r>
              <a:rPr lang="ru-RU" sz="3300" dirty="0"/>
              <a:t> і </a:t>
            </a:r>
            <a:r>
              <a:rPr lang="ru-RU" sz="3300" dirty="0" err="1"/>
              <a:t>дихання</a:t>
            </a:r>
            <a:r>
              <a:rPr lang="ru-RU" sz="3300" dirty="0"/>
              <a:t> (без </a:t>
            </a:r>
            <a:r>
              <a:rPr lang="ru-RU" sz="3300" dirty="0" err="1"/>
              <a:t>спеціальних</a:t>
            </a:r>
            <a:r>
              <a:rPr lang="ru-RU" sz="3300" dirty="0"/>
              <a:t> </a:t>
            </a:r>
            <a:r>
              <a:rPr lang="ru-RU" sz="3300" dirty="0" err="1"/>
              <a:t>медичних</a:t>
            </a:r>
            <a:r>
              <a:rPr lang="ru-RU" sz="3300" dirty="0"/>
              <a:t> </a:t>
            </a:r>
            <a:r>
              <a:rPr lang="ru-RU" sz="3300" dirty="0" err="1"/>
              <a:t>втручань</a:t>
            </a:r>
            <a:r>
              <a:rPr lang="ru-RU" sz="33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Допомагати</a:t>
            </a:r>
            <a:r>
              <a:rPr lang="ru-RU" sz="3300" dirty="0"/>
              <a:t> в </a:t>
            </a:r>
            <a:r>
              <a:rPr lang="ru-RU" sz="3300" dirty="0" err="1"/>
              <a:t>перевірці</a:t>
            </a:r>
            <a:r>
              <a:rPr lang="ru-RU" sz="3300" dirty="0"/>
              <a:t> </a:t>
            </a:r>
            <a:r>
              <a:rPr lang="ru-RU" sz="3300" dirty="0" err="1"/>
              <a:t>загальних</a:t>
            </a:r>
            <a:r>
              <a:rPr lang="ru-RU" sz="3300" dirty="0"/>
              <a:t> </a:t>
            </a:r>
            <a:r>
              <a:rPr lang="ru-RU" sz="3300" dirty="0" err="1"/>
              <a:t>ознак</a:t>
            </a:r>
            <a:r>
              <a:rPr lang="ru-RU" sz="3300" dirty="0"/>
              <a:t> стану.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Захистити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холоду, спеки, </a:t>
            </a:r>
            <a:r>
              <a:rPr lang="ru-RU" sz="3300" dirty="0" err="1"/>
              <a:t>зневоднення</a:t>
            </a:r>
            <a:r>
              <a:rPr lang="ru-RU" sz="3300" dirty="0"/>
              <a:t>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19E3A-9F1D-40F4-A40E-2BEFCB572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3738" y="1932157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 err="1"/>
              <a:t>Підготовка</a:t>
            </a:r>
            <a:r>
              <a:rPr lang="ru-RU" sz="3300" b="1" dirty="0"/>
              <a:t> до </a:t>
            </a:r>
            <a:r>
              <a:rPr lang="ru-RU" sz="3300" b="1" dirty="0" err="1"/>
              <a:t>евакуації</a:t>
            </a:r>
            <a:endParaRPr lang="ru-RU" sz="33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Створення</a:t>
            </a:r>
            <a:r>
              <a:rPr lang="ru-RU" sz="3300" dirty="0"/>
              <a:t> умов для </a:t>
            </a:r>
            <a:r>
              <a:rPr lang="ru-RU" sz="3300" dirty="0" err="1"/>
              <a:t>прибуття</a:t>
            </a:r>
            <a:r>
              <a:rPr lang="ru-RU" sz="3300" dirty="0"/>
              <a:t> </a:t>
            </a:r>
            <a:r>
              <a:rPr lang="ru-RU" sz="3300" dirty="0" err="1"/>
              <a:t>медиків</a:t>
            </a:r>
            <a:r>
              <a:rPr lang="ru-RU" sz="33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Допомога</a:t>
            </a:r>
            <a:r>
              <a:rPr lang="ru-RU" sz="3300" dirty="0"/>
              <a:t> в </a:t>
            </a:r>
            <a:r>
              <a:rPr lang="ru-RU" sz="3300" dirty="0" err="1"/>
              <a:t>організації</a:t>
            </a:r>
            <a:r>
              <a:rPr lang="ru-RU" sz="3300" dirty="0"/>
              <a:t> </a:t>
            </a:r>
            <a:r>
              <a:rPr lang="ru-RU" sz="3300" dirty="0" err="1"/>
              <a:t>безпечного</a:t>
            </a:r>
            <a:r>
              <a:rPr lang="ru-RU" sz="3300" dirty="0"/>
              <a:t> маршруту.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Підтримка</a:t>
            </a:r>
            <a:r>
              <a:rPr lang="ru-RU" sz="3300" dirty="0"/>
              <a:t> при </a:t>
            </a:r>
            <a:r>
              <a:rPr lang="ru-RU" sz="3300" dirty="0" err="1"/>
              <a:t>транспортуванні</a:t>
            </a:r>
            <a:r>
              <a:rPr lang="ru-RU" sz="3300" dirty="0"/>
              <a:t>, </a:t>
            </a:r>
            <a:r>
              <a:rPr lang="ru-RU" sz="3300" dirty="0" err="1"/>
              <a:t>якщо</a:t>
            </a:r>
            <a:r>
              <a:rPr lang="ru-RU" sz="3300" dirty="0"/>
              <a:t> </a:t>
            </a:r>
            <a:r>
              <a:rPr lang="ru-RU" sz="3300" dirty="0" err="1"/>
              <a:t>це</a:t>
            </a:r>
            <a:r>
              <a:rPr lang="ru-RU" sz="3300" dirty="0"/>
              <a:t> не </a:t>
            </a:r>
            <a:r>
              <a:rPr lang="ru-RU" sz="3300" dirty="0" err="1"/>
              <a:t>створює</a:t>
            </a:r>
            <a:r>
              <a:rPr lang="ru-RU" sz="3300" dirty="0"/>
              <a:t> </a:t>
            </a:r>
            <a:r>
              <a:rPr lang="ru-RU" sz="3300" dirty="0" err="1"/>
              <a:t>додаткової</a:t>
            </a:r>
            <a:r>
              <a:rPr lang="ru-RU" sz="3300" dirty="0"/>
              <a:t> </a:t>
            </a:r>
            <a:r>
              <a:rPr lang="ru-RU" sz="3300" dirty="0" err="1"/>
              <a:t>загрози</a:t>
            </a:r>
            <a:r>
              <a:rPr lang="ru-RU" sz="3300" dirty="0"/>
              <a:t>.</a:t>
            </a:r>
          </a:p>
          <a:p>
            <a:pPr marL="0" indent="0">
              <a:buNone/>
            </a:pPr>
            <a:r>
              <a:rPr lang="ru-RU" sz="3300" b="1" dirty="0" err="1"/>
              <a:t>Дотримання</a:t>
            </a:r>
            <a:r>
              <a:rPr lang="ru-RU" sz="3300" b="1" dirty="0"/>
              <a:t> </a:t>
            </a:r>
            <a:r>
              <a:rPr lang="ru-RU" sz="3300" b="1" dirty="0" err="1"/>
              <a:t>протоколів</a:t>
            </a:r>
            <a:r>
              <a:rPr lang="ru-RU" sz="3300" b="1" dirty="0"/>
              <a:t> і </a:t>
            </a:r>
            <a:r>
              <a:rPr lang="ru-RU" sz="3300" b="1" dirty="0" err="1"/>
              <a:t>взаємодія</a:t>
            </a:r>
            <a:r>
              <a:rPr lang="ru-RU" sz="3300" b="1" dirty="0"/>
              <a:t> з медиками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Діяти</a:t>
            </a:r>
            <a:r>
              <a:rPr lang="ru-RU" sz="3300" dirty="0"/>
              <a:t> за </a:t>
            </a:r>
            <a:r>
              <a:rPr lang="ru-RU" sz="3300" dirty="0" err="1"/>
              <a:t>визначеними</a:t>
            </a:r>
            <a:r>
              <a:rPr lang="ru-RU" sz="3300" dirty="0"/>
              <a:t> правилами (</a:t>
            </a:r>
            <a:r>
              <a:rPr lang="ru-RU" sz="3300" dirty="0" err="1"/>
              <a:t>тактичні</a:t>
            </a:r>
            <a:r>
              <a:rPr lang="ru-RU" sz="3300" dirty="0"/>
              <a:t> </a:t>
            </a:r>
            <a:r>
              <a:rPr lang="ru-RU" sz="3300" dirty="0" err="1"/>
              <a:t>інструкції</a:t>
            </a:r>
            <a:r>
              <a:rPr lang="ru-RU" sz="3300" dirty="0"/>
              <a:t>, порядок </a:t>
            </a:r>
            <a:r>
              <a:rPr lang="ru-RU" sz="3300" dirty="0" err="1"/>
              <a:t>надання</a:t>
            </a:r>
            <a:r>
              <a:rPr lang="ru-RU" sz="3300" dirty="0"/>
              <a:t> </a:t>
            </a:r>
            <a:r>
              <a:rPr lang="ru-RU" sz="3300" dirty="0" err="1"/>
              <a:t>допомоги</a:t>
            </a:r>
            <a:r>
              <a:rPr lang="ru-RU" sz="33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Виконувати</a:t>
            </a:r>
            <a:r>
              <a:rPr lang="ru-RU" sz="3300" dirty="0"/>
              <a:t> </a:t>
            </a:r>
            <a:r>
              <a:rPr lang="ru-RU" sz="3300" dirty="0" err="1"/>
              <a:t>вказівки</a:t>
            </a:r>
            <a:r>
              <a:rPr lang="ru-RU" sz="3300" dirty="0"/>
              <a:t> </a:t>
            </a:r>
            <a:r>
              <a:rPr lang="ru-RU" sz="3300" dirty="0" err="1"/>
              <a:t>медиків</a:t>
            </a:r>
            <a:r>
              <a:rPr lang="ru-RU" sz="3300" dirty="0"/>
              <a:t> </a:t>
            </a:r>
            <a:r>
              <a:rPr lang="ru-RU" sz="3300" dirty="0" err="1"/>
              <a:t>після</a:t>
            </a:r>
            <a:r>
              <a:rPr lang="ru-RU" sz="3300" dirty="0"/>
              <a:t> </a:t>
            </a:r>
            <a:r>
              <a:rPr lang="ru-RU" sz="3300" dirty="0" err="1"/>
              <a:t>їх</a:t>
            </a:r>
            <a:r>
              <a:rPr lang="ru-RU" sz="3300" dirty="0"/>
              <a:t> </a:t>
            </a:r>
            <a:r>
              <a:rPr lang="ru-RU" sz="3300" dirty="0" err="1"/>
              <a:t>прибуття</a:t>
            </a:r>
            <a:r>
              <a:rPr lang="ru-RU" sz="33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/>
              <a:t>Не </a:t>
            </a:r>
            <a:r>
              <a:rPr lang="ru-RU" sz="3300" dirty="0" err="1"/>
              <a:t>втручатися</a:t>
            </a:r>
            <a:r>
              <a:rPr lang="ru-RU" sz="3300" dirty="0"/>
              <a:t> у </a:t>
            </a:r>
            <a:r>
              <a:rPr lang="ru-RU" sz="3300" dirty="0" err="1"/>
              <a:t>спеціалізовані</a:t>
            </a:r>
            <a:r>
              <a:rPr lang="ru-RU" sz="3300" dirty="0"/>
              <a:t> </a:t>
            </a:r>
            <a:r>
              <a:rPr lang="ru-RU" sz="3300" dirty="0" err="1"/>
              <a:t>процедури</a:t>
            </a:r>
            <a:r>
              <a:rPr lang="ru-RU" sz="3300" dirty="0"/>
              <a:t>.</a:t>
            </a:r>
          </a:p>
          <a:p>
            <a:pPr marL="0" indent="0">
              <a:buNone/>
            </a:pPr>
            <a:r>
              <a:rPr lang="ru-RU" sz="3300" b="1" dirty="0" err="1"/>
              <a:t>Підтримання</a:t>
            </a:r>
            <a:r>
              <a:rPr lang="ru-RU" sz="3300" b="1" dirty="0"/>
              <a:t> морального стану </a:t>
            </a:r>
            <a:r>
              <a:rPr lang="ru-RU" sz="3300" b="1" dirty="0" err="1"/>
              <a:t>групи</a:t>
            </a:r>
            <a:endParaRPr lang="ru-RU" sz="33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Допомога</a:t>
            </a:r>
            <a:r>
              <a:rPr lang="ru-RU" sz="3300" dirty="0"/>
              <a:t> у </a:t>
            </a:r>
            <a:r>
              <a:rPr lang="ru-RU" sz="3300" dirty="0" err="1"/>
              <a:t>зниженні</a:t>
            </a:r>
            <a:r>
              <a:rPr lang="ru-RU" sz="3300" dirty="0"/>
              <a:t> </a:t>
            </a:r>
            <a:r>
              <a:rPr lang="ru-RU" sz="3300" dirty="0" err="1"/>
              <a:t>паніки</a:t>
            </a:r>
            <a:r>
              <a:rPr lang="ru-RU" sz="33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Організація</a:t>
            </a:r>
            <a:r>
              <a:rPr lang="ru-RU" sz="3300" dirty="0"/>
              <a:t> </a:t>
            </a:r>
            <a:r>
              <a:rPr lang="ru-RU" sz="3300" dirty="0" err="1"/>
              <a:t>інших</a:t>
            </a:r>
            <a:r>
              <a:rPr lang="ru-RU" sz="3300" dirty="0"/>
              <a:t> </a:t>
            </a:r>
            <a:r>
              <a:rPr lang="ru-RU" sz="3300" dirty="0" err="1"/>
              <a:t>учасників</a:t>
            </a:r>
            <a:r>
              <a:rPr lang="ru-RU" sz="33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err="1"/>
              <a:t>Забезпечення</a:t>
            </a:r>
            <a:r>
              <a:rPr lang="ru-RU" sz="3300" dirty="0"/>
              <a:t> порядку й </a:t>
            </a:r>
            <a:r>
              <a:rPr lang="ru-RU" sz="3300" dirty="0" err="1"/>
              <a:t>дисципліни</a:t>
            </a:r>
            <a:r>
              <a:rPr lang="ru-RU" sz="33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5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45C744-2AA6-4457-AF05-D5180295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Ключові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на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 в </a:t>
            </a:r>
            <a:r>
              <a:rPr lang="ru-RU" b="1" dirty="0" err="1"/>
              <a:t>тактичних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endParaRPr lang="ru-RU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5E549E-FA84-4472-BBEE-76013C81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та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місця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Тактична </a:t>
            </a:r>
            <a:r>
              <a:rPr lang="ru-RU" dirty="0" err="1"/>
              <a:t>ситуація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у </a:t>
            </a:r>
            <a:r>
              <a:rPr lang="ru-RU" dirty="0" err="1"/>
              <a:t>немедичного</a:t>
            </a:r>
            <a:r>
              <a:rPr lang="ru-RU" dirty="0"/>
              <a:t> персоналу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спорядження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Погодні</a:t>
            </a:r>
            <a:r>
              <a:rPr lang="ru-RU" dirty="0"/>
              <a:t> та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Психологічний</a:t>
            </a:r>
            <a:r>
              <a:rPr lang="ru-RU" dirty="0"/>
              <a:t> фактор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Можливість</a:t>
            </a:r>
            <a:r>
              <a:rPr lang="ru-RU" dirty="0"/>
              <a:t> та час </a:t>
            </a:r>
            <a:r>
              <a:rPr lang="ru-RU" dirty="0" err="1"/>
              <a:t>евакуації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71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D13D-E187-4239-B4E1-778D5063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Способи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евакуації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у 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BC2CE-8915-4498-B3EB-6FE4E94D4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133"/>
            <a:ext cx="10515600" cy="371784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Евакуація</a:t>
            </a:r>
            <a:r>
              <a:rPr lang="ru-RU" dirty="0"/>
              <a:t> в 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безпечне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. Вона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та стану самого </a:t>
            </a:r>
            <a:r>
              <a:rPr lang="ru-RU" dirty="0" err="1"/>
              <a:t>постраждалого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FF115-F77B-4E0B-9E7C-93721243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960" y="3248456"/>
            <a:ext cx="3536281" cy="32444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415457-71F8-4E93-921F-C1659F143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841" y="3504444"/>
            <a:ext cx="2369913" cy="26027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5FF4BD-2F2E-49E5-8E0A-D3ECD43A3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374" y="3183595"/>
            <a:ext cx="2470413" cy="32271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17F905-AECA-4FF1-9ABB-2443993A0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6" y="3576419"/>
            <a:ext cx="3240293" cy="24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F2E09-3EFB-429C-B52A-BA7B5F8C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Евакуація</a:t>
            </a:r>
            <a:r>
              <a:rPr lang="ru-RU" dirty="0"/>
              <a:t> одним </a:t>
            </a:r>
            <a:r>
              <a:rPr lang="ru-RU" dirty="0" err="1"/>
              <a:t>рятувальником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E3F57-F68B-42F7-B2B0-1634668F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36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За лямки (</a:t>
            </a:r>
            <a:r>
              <a:rPr lang="ru-RU" b="1" dirty="0" err="1"/>
              <a:t>ремені</a:t>
            </a:r>
            <a:r>
              <a:rPr lang="ru-RU" b="1" dirty="0"/>
              <a:t> </a:t>
            </a:r>
            <a:r>
              <a:rPr lang="ru-RU" b="1" dirty="0" err="1"/>
              <a:t>спорядження</a:t>
            </a:r>
            <a:r>
              <a:rPr lang="ru-RU" b="1" dirty="0"/>
              <a:t>)</a:t>
            </a:r>
          </a:p>
          <a:p>
            <a:pPr marL="0" indent="0">
              <a:buNone/>
            </a:pPr>
            <a:r>
              <a:rPr lang="ru-RU" dirty="0" err="1"/>
              <a:t>Рятувальник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спорядження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лямки рюкзака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розгрузки</a:t>
            </a:r>
            <a:r>
              <a:rPr lang="ru-RU" dirty="0"/>
              <a:t>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тягнути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на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позаду</a:t>
            </a:r>
            <a:r>
              <a:rPr lang="ru-RU" dirty="0"/>
              <a:t> себе.</a:t>
            </a:r>
            <a:br>
              <a:rPr lang="ru-RU" dirty="0"/>
            </a:br>
            <a:r>
              <a:rPr lang="ru-RU" b="1" dirty="0" err="1"/>
              <a:t>Перевага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рухатися</a:t>
            </a:r>
            <a:r>
              <a:rPr lang="ru-RU" dirty="0"/>
              <a:t> </a:t>
            </a:r>
            <a:r>
              <a:rPr lang="ru-RU" dirty="0" err="1"/>
              <a:t>низько</a:t>
            </a:r>
            <a:r>
              <a:rPr lang="ru-RU" dirty="0"/>
              <a:t> та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вразливість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Використовується</a:t>
            </a:r>
            <a:r>
              <a:rPr lang="ru-RU" b="1" dirty="0"/>
              <a:t>:</a:t>
            </a:r>
            <a:r>
              <a:rPr lang="ru-RU" dirty="0"/>
              <a:t> коли </a:t>
            </a:r>
            <a:r>
              <a:rPr lang="ru-RU" dirty="0" err="1"/>
              <a:t>небезпечно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на </a:t>
            </a:r>
            <a:r>
              <a:rPr lang="ru-RU" dirty="0" err="1"/>
              <a:t>відкритій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 err="1"/>
              <a:t>Під</a:t>
            </a:r>
            <a:r>
              <a:rPr lang="ru-RU" b="1" dirty="0"/>
              <a:t> пахви</a:t>
            </a:r>
          </a:p>
          <a:p>
            <a:pPr marL="0" indent="0">
              <a:buNone/>
            </a:pPr>
            <a:r>
              <a:rPr lang="ru-RU" dirty="0" err="1"/>
              <a:t>Рятувальник</a:t>
            </a:r>
            <a:r>
              <a:rPr lang="ru-RU" dirty="0"/>
              <a:t> </a:t>
            </a:r>
            <a:r>
              <a:rPr lang="ru-RU" dirty="0" err="1"/>
              <a:t>обережно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пахви й </a:t>
            </a:r>
            <a:r>
              <a:rPr lang="ru-RU" dirty="0" err="1"/>
              <a:t>тягне</a:t>
            </a:r>
            <a:r>
              <a:rPr lang="ru-RU" dirty="0"/>
              <a:t> назад у </a:t>
            </a:r>
            <a:r>
              <a:rPr lang="ru-RU" dirty="0" err="1"/>
              <a:t>безпечний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Підходить</a:t>
            </a:r>
            <a:r>
              <a:rPr lang="ru-RU" b="1" dirty="0"/>
              <a:t>:</a:t>
            </a:r>
            <a:r>
              <a:rPr lang="ru-RU" dirty="0"/>
              <a:t> коли </a:t>
            </a:r>
            <a:r>
              <a:rPr lang="ru-RU" dirty="0" err="1"/>
              <a:t>спорядження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/>
              <a:t>За пасок (</a:t>
            </a:r>
            <a:r>
              <a:rPr lang="ru-RU" b="1" dirty="0" err="1"/>
              <a:t>ремінь</a:t>
            </a:r>
            <a:r>
              <a:rPr lang="ru-RU" b="1" dirty="0"/>
              <a:t>)</a:t>
            </a:r>
          </a:p>
          <a:p>
            <a:pPr marL="0" indent="0">
              <a:buNone/>
            </a:pPr>
            <a:r>
              <a:rPr lang="ru-RU" dirty="0" err="1"/>
              <a:t>Рятувальник</a:t>
            </a:r>
            <a:r>
              <a:rPr lang="ru-RU" dirty="0"/>
              <a:t> </a:t>
            </a:r>
            <a:r>
              <a:rPr lang="ru-RU" dirty="0" err="1"/>
              <a:t>утримує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за </a:t>
            </a:r>
            <a:r>
              <a:rPr lang="ru-RU" dirty="0" err="1"/>
              <a:t>поясний</a:t>
            </a:r>
            <a:r>
              <a:rPr lang="ru-RU" dirty="0"/>
              <a:t> </a:t>
            </a:r>
            <a:r>
              <a:rPr lang="ru-RU" dirty="0" err="1"/>
              <a:t>ремінь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спорядження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перетягнути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коротку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Перевага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 err="1"/>
              <a:t>Модифікований</a:t>
            </a:r>
            <a:r>
              <a:rPr lang="ru-RU" b="1" dirty="0"/>
              <a:t> метод “</a:t>
            </a:r>
            <a:r>
              <a:rPr lang="ru-RU" b="1" dirty="0" err="1"/>
              <a:t>пожежника</a:t>
            </a:r>
            <a:r>
              <a:rPr lang="ru-RU" b="1" dirty="0"/>
              <a:t>” (без </a:t>
            </a:r>
            <a:r>
              <a:rPr lang="ru-RU" b="1" dirty="0" err="1"/>
              <a:t>підняття</a:t>
            </a:r>
            <a:r>
              <a:rPr lang="ru-RU" b="1" dirty="0"/>
              <a:t> на </a:t>
            </a:r>
            <a:r>
              <a:rPr lang="ru-RU" b="1" dirty="0" err="1"/>
              <a:t>плечі</a:t>
            </a:r>
            <a:r>
              <a:rPr lang="ru-RU" b="1" dirty="0"/>
              <a:t>)</a:t>
            </a:r>
          </a:p>
          <a:p>
            <a:pPr marL="0" indent="0">
              <a:buNone/>
            </a:pPr>
            <a:r>
              <a:rPr lang="ru-RU" dirty="0"/>
              <a:t>У теоретичному </a:t>
            </a:r>
            <a:r>
              <a:rPr lang="ru-RU" dirty="0" err="1"/>
              <a:t>варіанті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, коли </a:t>
            </a:r>
            <a:r>
              <a:rPr lang="ru-RU" dirty="0" err="1"/>
              <a:t>рятувальник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та </a:t>
            </a:r>
            <a:r>
              <a:rPr lang="ru-RU" dirty="0" err="1"/>
              <a:t>переміщує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піднімати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на себе.</a:t>
            </a:r>
            <a:br>
              <a:rPr lang="ru-RU" dirty="0"/>
            </a:br>
            <a:r>
              <a:rPr lang="ru-RU" b="1" dirty="0" err="1"/>
              <a:t>Перевага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та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рухатися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перетягуванням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03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4C3DB-9415-410F-92AA-7D4CD0C1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Евакуація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рятувальниками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115A0-FF2B-469E-8392-F5E912C7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За лямки</a:t>
            </a:r>
          </a:p>
          <a:p>
            <a:pPr marL="0" indent="0">
              <a:buNone/>
            </a:pP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рятувальники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лямки </a:t>
            </a:r>
            <a:r>
              <a:rPr lang="ru-RU" dirty="0" err="1"/>
              <a:t>спорядження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 </a:t>
            </a:r>
            <a:r>
              <a:rPr lang="ru-RU" dirty="0" err="1"/>
              <a:t>тягнути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Перевага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кожного,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endParaRPr lang="ru-RU" dirty="0"/>
          </a:p>
          <a:p>
            <a:pPr marL="0" indent="0" algn="ctr">
              <a:buNone/>
            </a:pPr>
            <a:r>
              <a:rPr lang="ru-RU" b="1" dirty="0" err="1"/>
              <a:t>Під</a:t>
            </a:r>
            <a:r>
              <a:rPr lang="ru-RU" b="1" dirty="0"/>
              <a:t> пахви</a:t>
            </a:r>
          </a:p>
          <a:p>
            <a:pPr marL="0" indent="0">
              <a:buNone/>
            </a:pPr>
            <a:r>
              <a:rPr lang="ru-RU" dirty="0" err="1"/>
              <a:t>Двоє</a:t>
            </a:r>
            <a:r>
              <a:rPr lang="ru-RU" dirty="0"/>
              <a:t> людей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руки,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перемістити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сидячому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напівсидячому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Перевага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контролю над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/>
              <a:t>За пасок і </a:t>
            </a:r>
            <a:r>
              <a:rPr lang="ru-RU" b="1" dirty="0" err="1"/>
              <a:t>шию</a:t>
            </a:r>
            <a:r>
              <a:rPr lang="ru-RU" b="1" dirty="0"/>
              <a:t> </a:t>
            </a:r>
          </a:p>
          <a:p>
            <a:pPr marL="0" indent="0" algn="just">
              <a:buNone/>
            </a:pPr>
            <a:r>
              <a:rPr lang="ru-RU" dirty="0"/>
              <a:t>Один </a:t>
            </a:r>
            <a:r>
              <a:rPr lang="ru-RU" dirty="0" err="1"/>
              <a:t>рятувальник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за </a:t>
            </a:r>
            <a:r>
              <a:rPr lang="ru-RU" dirty="0" err="1"/>
              <a:t>ремінь</a:t>
            </a:r>
            <a:r>
              <a:rPr lang="ru-RU" dirty="0"/>
              <a:t>/пояс, </a:t>
            </a:r>
            <a:r>
              <a:rPr lang="ru-RU" dirty="0" err="1"/>
              <a:t>інший</a:t>
            </a:r>
            <a:r>
              <a:rPr lang="ru-RU" dirty="0"/>
              <a:t> —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 (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плечей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ключиці</a:t>
            </a:r>
            <a:r>
              <a:rPr lang="ru-RU" dirty="0"/>
              <a:t>).</a:t>
            </a:r>
            <a:br>
              <a:rPr lang="ru-RU" dirty="0"/>
            </a:br>
            <a:r>
              <a:rPr lang="ru-RU" b="1" dirty="0" err="1"/>
              <a:t>Перевага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рівномірний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ваги й </a:t>
            </a:r>
            <a:r>
              <a:rPr lang="ru-RU" dirty="0" err="1"/>
              <a:t>стабільність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14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-26988"/>
            <a:ext cx="6324600" cy="960438"/>
          </a:xfrm>
        </p:spPr>
        <p:txBody>
          <a:bodyPr/>
          <a:lstStyle/>
          <a:p>
            <a:pPr algn="ctr">
              <a:defRPr/>
            </a:pPr>
            <a:r>
              <a:rPr lang="uk-UA" altLang="uk-UA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СПОСОБИ ЕВАКУАЦІЇ З </a:t>
            </a:r>
            <a:r>
              <a:rPr lang="uk-UA" alt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“ЧЕРВОНОЇ” ЗОНИ</a:t>
            </a:r>
            <a:endParaRPr lang="ru-RU" alt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3012" name="Picture 5" descr="CUF Two Man Drag 7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01" y="4823022"/>
            <a:ext cx="25146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UF Two Man Drag with lin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1"/>
          <a:stretch/>
        </p:blipFill>
        <p:spPr bwMode="auto">
          <a:xfrm>
            <a:off x="1598160" y="921356"/>
            <a:ext cx="3037619" cy="22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/>
          <a:stretch/>
        </p:blipFill>
        <p:spPr bwMode="auto">
          <a:xfrm>
            <a:off x="4223792" y="1732837"/>
            <a:ext cx="340342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502" y="921357"/>
            <a:ext cx="3144595" cy="2362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160" y="4481939"/>
            <a:ext cx="3000579" cy="2254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826" y="3490818"/>
            <a:ext cx="2407659" cy="3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Відтягування пораненого на спині"/>
          <p:cNvSpPr txBox="1">
            <a:spLocks noGrp="1"/>
          </p:cNvSpPr>
          <p:nvPr>
            <p:ph type="ctrTitle"/>
          </p:nvPr>
        </p:nvSpPr>
        <p:spPr>
          <a:xfrm>
            <a:off x="2238375" y="617090"/>
            <a:ext cx="7715250" cy="8231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03956">
              <a:defRPr sz="5772">
                <a:effectLst>
                  <a:outerShdw blurRad="18796" dist="37592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Відтягування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спині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3" name="Крок 1 Захопіть своєю рукою плече пораненого, що далі від Вас, та ногою - його гомілку. При цьому щільно притуліться до пораненого.…"/>
          <p:cNvSpPr txBox="1">
            <a:spLocks noGrp="1"/>
          </p:cNvSpPr>
          <p:nvPr>
            <p:ph type="subTitle" sz="half" idx="1"/>
          </p:nvPr>
        </p:nvSpPr>
        <p:spPr>
          <a:xfrm>
            <a:off x="417249" y="1696641"/>
            <a:ext cx="11656381" cy="207894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l" defTabSz="205376">
              <a:defRPr sz="2100">
                <a:solidFill>
                  <a:srgbClr val="FFFB00"/>
                </a:solidFill>
                <a:effectLst>
                  <a:outerShdw blurRad="12700" dist="12700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Крок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Захопіть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рукою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плече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далі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Вас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ногою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гомілку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щільно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притуліться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defTabSz="205376">
              <a:defRPr sz="2100">
                <a:solidFill>
                  <a:srgbClr val="FFFB00"/>
                </a:solidFill>
                <a:effectLst>
                  <a:outerShdw blurRad="12700" dist="12700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Крок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Різким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рухом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переверніться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разом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пораненим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спину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defTabSz="205376">
              <a:defRPr sz="2100">
                <a:solidFill>
                  <a:srgbClr val="FFFB00"/>
                </a:solidFill>
                <a:effectLst>
                  <a:outerShdw blurRad="12700" dist="12700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Крок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рукою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утримайте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лямку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бронежилета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зброю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Дозволяє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вести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розсіяний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вогонь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бік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ворога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зброї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 defTabSz="205376">
              <a:defRPr sz="2100">
                <a:solidFill>
                  <a:srgbClr val="FFFB00"/>
                </a:solidFill>
                <a:effectLst>
                  <a:outerShdw blurRad="12700" dist="12700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Крок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Транспортуйте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сектор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укриття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відштовхуючись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ногою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лівою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рукою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лівою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ногою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рукою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 defTabSz="205376">
              <a:defRPr sz="2100">
                <a:solidFill>
                  <a:srgbClr val="FFFB00"/>
                </a:solidFill>
                <a:effectLst>
                  <a:outerShdw blurRad="12700" dist="12700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Крок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В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безпосередній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близькості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укриття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Вас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затягнути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укріплення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один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боєць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використовуючи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лямки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Вашого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бронежилета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У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такому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випадку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повині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утримувати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здійснюючи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жодних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рухів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144" name="275604873_549799412880628_5033832672306037373_n.jpg" descr="275604873_549799412880628_503383267230603737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88" y="3743516"/>
            <a:ext cx="1564691" cy="1266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275487922_244164971169882_8906860980707724372_n.jpg" descr="275487922_244164971169882_890686098070772437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771" y="3681572"/>
            <a:ext cx="1683503" cy="147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275660379_1017970952161284_5262834607528421427_n.jpg" descr="275660379_1017970952161284_526283460752842142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679" y="3686936"/>
            <a:ext cx="1834563" cy="1466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092.jpg" descr="image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283" y="5394204"/>
            <a:ext cx="2803923" cy="1375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275609950_490809502691226_1288557178424556505_n.jpg" descr="275609950_490809502691226_1288557178424556505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412" y="3725800"/>
            <a:ext cx="1358743" cy="1184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275718563_302120825355771_2675345042964817135_n.jpg" descr="275718563_302120825355771_267534504296481713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647" y="4769261"/>
            <a:ext cx="2282989" cy="203072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Крок 1"/>
          <p:cNvSpPr txBox="1"/>
          <p:nvPr/>
        </p:nvSpPr>
        <p:spPr>
          <a:xfrm>
            <a:off x="1885779" y="5021047"/>
            <a:ext cx="856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rgbClr val="00FD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/>
              <a:t>Крок 1</a:t>
            </a:r>
          </a:p>
        </p:txBody>
      </p:sp>
      <p:sp>
        <p:nvSpPr>
          <p:cNvPr id="151" name="Крок 3"/>
          <p:cNvSpPr txBox="1"/>
          <p:nvPr/>
        </p:nvSpPr>
        <p:spPr>
          <a:xfrm>
            <a:off x="4970480" y="5239824"/>
            <a:ext cx="856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rgbClr val="00FD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/>
              <a:t>Крок 3</a:t>
            </a:r>
          </a:p>
        </p:txBody>
      </p:sp>
      <p:sp>
        <p:nvSpPr>
          <p:cNvPr id="152" name="Крок 2"/>
          <p:cNvSpPr txBox="1"/>
          <p:nvPr/>
        </p:nvSpPr>
        <p:spPr>
          <a:xfrm>
            <a:off x="3428130" y="5034870"/>
            <a:ext cx="856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rgbClr val="00FD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/>
              <a:t>Крок 2</a:t>
            </a:r>
          </a:p>
        </p:txBody>
      </p:sp>
      <p:sp>
        <p:nvSpPr>
          <p:cNvPr id="153" name="Крок 4"/>
          <p:cNvSpPr txBox="1"/>
          <p:nvPr/>
        </p:nvSpPr>
        <p:spPr>
          <a:xfrm>
            <a:off x="6702022" y="5239824"/>
            <a:ext cx="856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rgbClr val="00FD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/>
              <a:t>Крок 4</a:t>
            </a:r>
          </a:p>
        </p:txBody>
      </p:sp>
      <p:sp>
        <p:nvSpPr>
          <p:cNvPr id="154" name="Крок 5"/>
          <p:cNvSpPr txBox="1"/>
          <p:nvPr/>
        </p:nvSpPr>
        <p:spPr>
          <a:xfrm>
            <a:off x="8974137" y="4328996"/>
            <a:ext cx="856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rgbClr val="00FD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/>
              <a:t>Крок 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еренесення пораненого за допомогою лямки с анітарної"/>
          <p:cNvSpPr txBox="1">
            <a:spLocks noGrp="1"/>
          </p:cNvSpPr>
          <p:nvPr>
            <p:ph type="ctrTitle"/>
          </p:nvPr>
        </p:nvSpPr>
        <p:spPr>
          <a:xfrm>
            <a:off x="2062866" y="295794"/>
            <a:ext cx="7933470" cy="8661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15468">
              <a:defRPr sz="4212">
                <a:solidFill>
                  <a:srgbClr val="0433FF"/>
                </a:solidFill>
                <a:effectLst>
                  <a:outerShdw blurRad="13716" dist="27432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Перенесення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лямки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анітарної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4" name="1. Винесення пораненого на лямці санітарній, що складена « вісімкою»"/>
          <p:cNvSpPr txBox="1">
            <a:spLocks noGrp="1"/>
          </p:cNvSpPr>
          <p:nvPr>
            <p:ph type="subTitle" sz="quarter" idx="1"/>
          </p:nvPr>
        </p:nvSpPr>
        <p:spPr>
          <a:xfrm>
            <a:off x="110373" y="1128757"/>
            <a:ext cx="11865604" cy="86618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3000">
                <a:solidFill>
                  <a:srgbClr val="FFFB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Винесення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лямці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санітарній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складена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вісімкою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</p:txBody>
      </p:sp>
      <p:pic>
        <p:nvPicPr>
          <p:cNvPr id="165" name="275424547_919846178681500_6920946902056618490_n.jpg" descr="275424547_919846178681500_69209469020566184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3" y="1826275"/>
            <a:ext cx="2846932" cy="2026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275488527_517011229772164_4916862360525894112_n.jpg" descr="275488527_517011229772164_49168623605258941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66" y="1536479"/>
            <a:ext cx="1376563" cy="2052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275725267_381673923432858_2689597203878862959_n.jpg" descr="275725267_381673923432858_268959720387886295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679" y="1549375"/>
            <a:ext cx="1611626" cy="2026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275402488_561481078216393_7393196806448924008_n.jpg" descr="275402488_561481078216393_739319680644892400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779" y="1505211"/>
            <a:ext cx="1448575" cy="211522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2. Винисення пораненого ланкою санітарів-носіїв на «замку» з чотирьох рук"/>
          <p:cNvSpPr txBox="1"/>
          <p:nvPr/>
        </p:nvSpPr>
        <p:spPr>
          <a:xfrm>
            <a:off x="2512381" y="4058827"/>
            <a:ext cx="1855433" cy="2344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just">
              <a:defRPr sz="3000">
                <a:solidFill>
                  <a:srgbClr val="FFFB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Винисення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ланкою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санітарів-носіїв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замку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з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чотирьох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рук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70" name="275613144_953255378726626_3632659343388099880_n.jpg" descr="275613144_953255378726626_363265934338809988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15" y="4317942"/>
            <a:ext cx="1359266" cy="202689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3. Винисення пораненого ланкою санітарів-носіїв на «замку» з трьох рук"/>
          <p:cNvSpPr txBox="1"/>
          <p:nvPr/>
        </p:nvSpPr>
        <p:spPr>
          <a:xfrm>
            <a:off x="5638735" y="3684504"/>
            <a:ext cx="4630080" cy="72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just">
              <a:defRPr sz="3000">
                <a:solidFill>
                  <a:srgbClr val="FFFB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Винисення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ланкою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санітарів-носіїв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замку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з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трьох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рук</a:t>
            </a:r>
            <a:endParaRPr sz="2109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2" name="275449494_381138593496654_7220907987280141491_n.jpg" descr="275449494_381138593496654_7220907987280141491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841" y="4514031"/>
            <a:ext cx="1735302" cy="2115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275486212_1826362687753759_7105346444358628682_n.jpg" descr="275486212_1826362687753759_7105346444358628682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153" y="4472068"/>
            <a:ext cx="1270491" cy="2199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4. Винесення пораненого ланкою санітарів-носіїв на руках перед собою"/>
          <p:cNvSpPr txBox="1">
            <a:spLocks noGrp="1"/>
          </p:cNvSpPr>
          <p:nvPr>
            <p:ph type="ctrTitle"/>
          </p:nvPr>
        </p:nvSpPr>
        <p:spPr>
          <a:xfrm>
            <a:off x="1443633" y="227637"/>
            <a:ext cx="2916241" cy="10517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2400">
                <a:solidFill>
                  <a:srgbClr val="FFFB00"/>
                </a:solidFill>
                <a:effectLst>
                  <a:outerShdw blurRad="20320" dist="40640" dir="13500000" rotWithShape="0">
                    <a:srgbClr val="424242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Винесення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ланкою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санітарів-носіїв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руках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перед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собою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76" name="5. Винесення пораненого ланкою санітарів-носіїв за плечі та ноги"/>
          <p:cNvSpPr txBox="1">
            <a:spLocks noGrp="1"/>
          </p:cNvSpPr>
          <p:nvPr>
            <p:ph type="subTitle" sz="quarter" idx="1"/>
          </p:nvPr>
        </p:nvSpPr>
        <p:spPr>
          <a:xfrm>
            <a:off x="4399255" y="320422"/>
            <a:ext cx="2765692" cy="8661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defTabSz="315468">
              <a:defRPr sz="2268">
                <a:solidFill>
                  <a:srgbClr val="FFFB00"/>
                </a:solidFill>
                <a:effectLst>
                  <a:outerShdw blurRad="13716" dist="13716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Винесення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ланкою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санітарів-носіїв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плечі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ноги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77" name="275435839_486731139747021_4052671113829872009_n.jpg" descr="275435839_486731139747021_40526711138298720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54" y="1406617"/>
            <a:ext cx="2103017" cy="281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275712764_918488732159710_5567469122519540046_n.jpg" descr="275712764_918488732159710_556746912251954004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25" y="1319442"/>
            <a:ext cx="2843862" cy="248675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6. Винесення пораненого на нашах за допомогою лямок санітарних"/>
          <p:cNvSpPr txBox="1"/>
          <p:nvPr/>
        </p:nvSpPr>
        <p:spPr>
          <a:xfrm>
            <a:off x="7386453" y="225608"/>
            <a:ext cx="2916241" cy="137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>
                <a:solidFill>
                  <a:srgbClr val="FFFB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Винесення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нашах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лямок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санітарних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80" name="275544320_638853610681025_8529957445179324119_n.jpg" descr="275544320_638853610681025_852995744517932411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140" y="1535023"/>
            <a:ext cx="3727588" cy="255565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7. Перенесеня пораненого за допомогою плащ-намету, жердини та лямки санітарної"/>
          <p:cNvSpPr txBox="1"/>
          <p:nvPr/>
        </p:nvSpPr>
        <p:spPr>
          <a:xfrm>
            <a:off x="1592019" y="4235704"/>
            <a:ext cx="8693609" cy="72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>
                <a:solidFill>
                  <a:srgbClr val="FFFB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Перенесеня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пораненого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плащ-намету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жердини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лямки</a:t>
            </a:r>
            <a:r>
              <a:rPr sz="2109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109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санітарної</a:t>
            </a:r>
            <a:endParaRPr sz="2109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2" name="275710381_1040914296822483_7344190112380712774_n.jpg" descr="275710381_1040914296822483_734419011238071277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904" y="4973609"/>
            <a:ext cx="2405017" cy="2037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324600" cy="9906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ЗОНИ ДОПОМОГИ: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8686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latin typeface="Bookman Old Style" pitchFamily="18" charset="0"/>
              </a:rPr>
              <a:t>Допомога на лінії вогню, обстрілу - </a:t>
            </a:r>
            <a:r>
              <a:rPr lang="ru-RU" dirty="0">
                <a:latin typeface="Bookman Old Style" pitchFamily="18" charset="0"/>
              </a:rPr>
              <a:t>CUF (</a:t>
            </a:r>
            <a:r>
              <a:rPr lang="ru-RU" dirty="0" err="1">
                <a:latin typeface="Bookman Old Style" pitchFamily="18" charset="0"/>
              </a:rPr>
              <a:t>Care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under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Fire</a:t>
            </a:r>
            <a:r>
              <a:rPr lang="ru-RU" dirty="0">
                <a:latin typeface="Bookman Old Style" pitchFamily="18" charset="0"/>
              </a:rPr>
              <a:t>) –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dirty="0" err="1">
                <a:solidFill>
                  <a:srgbClr val="FF0000"/>
                </a:solidFill>
                <a:latin typeface="Bookman Old Style" pitchFamily="18" charset="0"/>
              </a:rPr>
              <a:t>червона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>» </a:t>
            </a:r>
            <a:r>
              <a:rPr lang="ru-RU" dirty="0">
                <a:latin typeface="Bookman Old Style" pitchFamily="18" charset="0"/>
              </a:rPr>
              <a:t>зона;</a:t>
            </a:r>
          </a:p>
          <a:p>
            <a:pPr eaLnBrk="1" hangingPunct="1">
              <a:buFontTx/>
              <a:buNone/>
              <a:defRPr/>
            </a:pPr>
            <a:endParaRPr lang="ru-RU" dirty="0"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uk-UA" dirty="0">
                <a:latin typeface="Bookman Old Style" pitchFamily="18" charset="0"/>
              </a:rPr>
              <a:t>Допомога в зоні ризику, укриття - </a:t>
            </a:r>
            <a:r>
              <a:rPr lang="ru-RU" dirty="0">
                <a:latin typeface="Bookman Old Style" pitchFamily="18" charset="0"/>
              </a:rPr>
              <a:t>TFС (</a:t>
            </a:r>
            <a:r>
              <a:rPr lang="ru-RU" dirty="0" err="1">
                <a:latin typeface="Bookman Old Style" pitchFamily="18" charset="0"/>
              </a:rPr>
              <a:t>Tactical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Field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Care</a:t>
            </a:r>
            <a:r>
              <a:rPr lang="ru-RU" dirty="0">
                <a:latin typeface="Bookman Old Style" pitchFamily="18" charset="0"/>
              </a:rPr>
              <a:t>) – </a:t>
            </a:r>
            <a:r>
              <a:rPr lang="ru-RU" dirty="0">
                <a:solidFill>
                  <a:srgbClr val="FFFF00"/>
                </a:solidFill>
                <a:latin typeface="Bookman Old Style" pitchFamily="18" charset="0"/>
              </a:rPr>
              <a:t>«</a:t>
            </a:r>
            <a:r>
              <a:rPr lang="ru-RU" dirty="0" err="1">
                <a:solidFill>
                  <a:srgbClr val="FFFF00"/>
                </a:solidFill>
                <a:latin typeface="Bookman Old Style" pitchFamily="18" charset="0"/>
              </a:rPr>
              <a:t>жовта</a:t>
            </a:r>
            <a:r>
              <a:rPr lang="ru-RU" dirty="0">
                <a:solidFill>
                  <a:srgbClr val="FFFF00"/>
                </a:solidFill>
                <a:latin typeface="Bookman Old Style" pitchFamily="18" charset="0"/>
              </a:rPr>
              <a:t>» </a:t>
            </a:r>
            <a:r>
              <a:rPr lang="ru-RU" dirty="0">
                <a:latin typeface="Bookman Old Style" pitchFamily="18" charset="0"/>
              </a:rPr>
              <a:t>зона;</a:t>
            </a:r>
          </a:p>
          <a:p>
            <a:pPr eaLnBrk="1" hangingPunct="1">
              <a:buFontTx/>
              <a:buNone/>
              <a:defRPr/>
            </a:pPr>
            <a:endParaRPr lang="ru-RU" dirty="0"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ru-RU" dirty="0">
                <a:latin typeface="Bookman Old Style" pitchFamily="18" charset="0"/>
              </a:rPr>
              <a:t>Тактична </a:t>
            </a:r>
            <a:r>
              <a:rPr lang="ru-RU" dirty="0" err="1">
                <a:latin typeface="Bookman Old Style" pitchFamily="18" charset="0"/>
              </a:rPr>
              <a:t>евакуаційна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допомога</a:t>
            </a:r>
            <a:r>
              <a:rPr lang="ru-RU" dirty="0">
                <a:latin typeface="Bookman Old Style" pitchFamily="18" charset="0"/>
              </a:rPr>
              <a:t> - TACEVAC (</a:t>
            </a:r>
            <a:r>
              <a:rPr lang="ru-RU" dirty="0" err="1">
                <a:latin typeface="Bookman Old Style" pitchFamily="18" charset="0"/>
              </a:rPr>
              <a:t>Tactical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Evacuation</a:t>
            </a:r>
            <a:r>
              <a:rPr lang="ru-RU" dirty="0">
                <a:latin typeface="Bookman Old Style" pitchFamily="18" charset="0"/>
              </a:rPr>
              <a:t>)   -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«зелена» </a:t>
            </a:r>
            <a:r>
              <a:rPr lang="ru-RU" dirty="0">
                <a:latin typeface="Bookman Old Style" pitchFamily="18" charset="0"/>
              </a:rPr>
              <a:t>зона.</a:t>
            </a:r>
            <a:r>
              <a:rPr lang="uk-UA" dirty="0"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26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2E3CB-2551-4998-9AFE-0D2DC6FA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витягування</a:t>
            </a:r>
            <a:r>
              <a:rPr lang="ru-RU" b="1" dirty="0"/>
              <a:t> </a:t>
            </a:r>
            <a:r>
              <a:rPr lang="ru-RU" b="1" dirty="0" err="1"/>
              <a:t>постраждалого</a:t>
            </a:r>
            <a:r>
              <a:rPr lang="ru-RU" b="1" dirty="0"/>
              <a:t> з </a:t>
            </a:r>
            <a:r>
              <a:rPr lang="ru-RU" b="1" dirty="0" err="1"/>
              <a:t>місця</a:t>
            </a:r>
            <a:r>
              <a:rPr lang="ru-RU" b="1" dirty="0"/>
              <a:t> </a:t>
            </a:r>
            <a:r>
              <a:rPr lang="ru-RU" b="1" dirty="0" err="1"/>
              <a:t>поранення</a:t>
            </a:r>
            <a:r>
              <a:rPr lang="ru-RU" b="1" dirty="0"/>
              <a:t> з </a:t>
            </a:r>
            <a:r>
              <a:rPr lang="ru-RU" b="1" dirty="0" err="1"/>
              <a:t>урахуванням</a:t>
            </a:r>
            <a:r>
              <a:rPr lang="ru-RU" b="1" dirty="0"/>
              <a:t> </a:t>
            </a:r>
            <a:r>
              <a:rPr lang="ru-RU" b="1" dirty="0" err="1"/>
              <a:t>специфіки</a:t>
            </a:r>
            <a:r>
              <a:rPr lang="ru-RU" b="1" dirty="0"/>
              <a:t> </a:t>
            </a:r>
            <a:r>
              <a:rPr lang="ru-RU" b="1" dirty="0" err="1"/>
              <a:t>підрозділу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B62ED-94A3-4E22-BA3E-BF929863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769"/>
            <a:ext cx="10515600" cy="362019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витягування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обстановки, а 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специфіки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оснащення</a:t>
            </a:r>
            <a:r>
              <a:rPr lang="ru-RU" dirty="0"/>
              <a:t>,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особового</a:t>
            </a:r>
            <a:r>
              <a:rPr lang="ru-RU" dirty="0"/>
              <a:t> складу та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i="1" dirty="0" err="1"/>
              <a:t>Основна</a:t>
            </a:r>
            <a:r>
              <a:rPr lang="ru-RU" b="1" i="1" dirty="0"/>
              <a:t> мета — </a:t>
            </a:r>
            <a:r>
              <a:rPr lang="ru-RU" b="1" i="1" dirty="0" err="1"/>
              <a:t>забезпечити</a:t>
            </a:r>
            <a:r>
              <a:rPr lang="ru-RU" b="1" i="1" dirty="0"/>
              <a:t> </a:t>
            </a:r>
            <a:r>
              <a:rPr lang="ru-RU" b="1" i="1" dirty="0" err="1"/>
              <a:t>безпечне</a:t>
            </a:r>
            <a:r>
              <a:rPr lang="ru-RU" b="1" i="1" dirty="0"/>
              <a:t> </a:t>
            </a:r>
            <a:r>
              <a:rPr lang="ru-RU" b="1" i="1" dirty="0" err="1"/>
              <a:t>переміщення</a:t>
            </a:r>
            <a:r>
              <a:rPr lang="ru-RU" b="1" i="1" dirty="0"/>
              <a:t> </a:t>
            </a:r>
            <a:r>
              <a:rPr lang="ru-RU" b="1" i="1" dirty="0" err="1"/>
              <a:t>постраждалого</a:t>
            </a:r>
            <a:r>
              <a:rPr lang="ru-RU" b="1" i="1" dirty="0"/>
              <a:t> у зону </a:t>
            </a:r>
            <a:r>
              <a:rPr lang="ru-RU" b="1" i="1" dirty="0" err="1"/>
              <a:t>меншої</a:t>
            </a:r>
            <a:r>
              <a:rPr lang="ru-RU" b="1" i="1" dirty="0"/>
              <a:t> </a:t>
            </a:r>
            <a:r>
              <a:rPr lang="ru-RU" b="1" i="1" dirty="0" err="1"/>
              <a:t>загрози</a:t>
            </a:r>
            <a:r>
              <a:rPr lang="ru-RU" b="1" i="1" dirty="0"/>
              <a:t>, не </a:t>
            </a:r>
            <a:r>
              <a:rPr lang="ru-RU" b="1" i="1" dirty="0" err="1"/>
              <a:t>створюючи</a:t>
            </a:r>
            <a:r>
              <a:rPr lang="ru-RU" b="1" i="1" dirty="0"/>
              <a:t> </a:t>
            </a:r>
            <a:r>
              <a:rPr lang="ru-RU" b="1" i="1" dirty="0" err="1"/>
              <a:t>додаткового</a:t>
            </a:r>
            <a:r>
              <a:rPr lang="ru-RU" b="1" i="1" dirty="0"/>
              <a:t> </a:t>
            </a:r>
            <a:r>
              <a:rPr lang="ru-RU" b="1" i="1" dirty="0" err="1"/>
              <a:t>ризику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57378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BB68D-FEAF-4336-875E-6B9D0475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Принцип “</a:t>
            </a:r>
            <a:r>
              <a:rPr lang="ru-RU" b="1" dirty="0" err="1"/>
              <a:t>Безпека</a:t>
            </a:r>
            <a:r>
              <a:rPr lang="ru-RU" b="1" dirty="0"/>
              <a:t> </a:t>
            </a:r>
            <a:r>
              <a:rPr lang="ru-RU" b="1" dirty="0" err="1"/>
              <a:t>передусім</a:t>
            </a:r>
            <a:r>
              <a:rPr lang="ru-RU" b="1" dirty="0"/>
              <a:t>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5282D-F1AE-4356-B3C6-AED633A9E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, </a:t>
            </a:r>
            <a:r>
              <a:rPr lang="ru-RU" dirty="0" err="1"/>
              <a:t>дотримуються</a:t>
            </a:r>
            <a:r>
              <a:rPr lang="ru-RU" dirty="0"/>
              <a:t> одного правила:</a:t>
            </a:r>
            <a:br>
              <a:rPr lang="ru-RU" b="1" dirty="0"/>
            </a:br>
            <a:r>
              <a:rPr lang="ru-RU" b="1" i="1" dirty="0"/>
              <a:t>Не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підходити</a:t>
            </a:r>
            <a:r>
              <a:rPr lang="ru-RU" b="1" i="1" dirty="0"/>
              <a:t> до </a:t>
            </a:r>
            <a:r>
              <a:rPr lang="ru-RU" b="1" i="1" dirty="0" err="1"/>
              <a:t>постраждалого</a:t>
            </a:r>
            <a:r>
              <a:rPr lang="ru-RU" b="1" i="1" dirty="0"/>
              <a:t>, </a:t>
            </a:r>
            <a:r>
              <a:rPr lang="ru-RU" b="1" i="1" dirty="0" err="1"/>
              <a:t>якщо</a:t>
            </a:r>
            <a:r>
              <a:rPr lang="ru-RU" b="1" i="1" dirty="0"/>
              <a:t> </a:t>
            </a:r>
            <a:r>
              <a:rPr lang="ru-RU" b="1" i="1" dirty="0" err="1"/>
              <a:t>місце</a:t>
            </a:r>
            <a:r>
              <a:rPr lang="ru-RU" b="1" i="1" dirty="0"/>
              <a:t> </a:t>
            </a:r>
            <a:r>
              <a:rPr lang="ru-RU" b="1" i="1" dirty="0" err="1"/>
              <a:t>події</a:t>
            </a:r>
            <a:r>
              <a:rPr lang="ru-RU" b="1" i="1" dirty="0"/>
              <a:t> </a:t>
            </a:r>
            <a:r>
              <a:rPr lang="ru-RU" b="1" i="1" dirty="0" err="1"/>
              <a:t>залишається</a:t>
            </a:r>
            <a:r>
              <a:rPr lang="ru-RU" b="1" i="1" dirty="0"/>
              <a:t> </a:t>
            </a:r>
            <a:r>
              <a:rPr lang="ru-RU" b="1" i="1" dirty="0" err="1"/>
              <a:t>небезпечним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укриття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прикриття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допустимо в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вогневий</a:t>
            </a:r>
            <a:r>
              <a:rPr lang="ru-RU" dirty="0"/>
              <a:t> контроль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29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CA2EC-3F09-4F22-9B50-41854776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Принцип “</a:t>
            </a:r>
            <a:r>
              <a:rPr lang="ru-RU" b="1" dirty="0" err="1"/>
              <a:t>Мінімізація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</a:t>
            </a:r>
            <a:r>
              <a:rPr lang="ru-RU" b="1" dirty="0" err="1"/>
              <a:t>ризику</a:t>
            </a:r>
            <a:r>
              <a:rPr lang="ru-RU" b="1" dirty="0"/>
              <a:t>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B677F-A2A7-485E-9A63-06F2B75F5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err="1"/>
              <a:t>Підрозділи</a:t>
            </a:r>
            <a:r>
              <a:rPr lang="ru-RU" i="1" dirty="0"/>
              <a:t> </a:t>
            </a:r>
            <a:r>
              <a:rPr lang="ru-RU" i="1" dirty="0" err="1"/>
              <a:t>різняться</a:t>
            </a:r>
            <a:r>
              <a:rPr lang="ru-RU" i="1" dirty="0"/>
              <a:t> за </a:t>
            </a:r>
            <a:r>
              <a:rPr lang="ru-RU" i="1" dirty="0" err="1"/>
              <a:t>обладнанням</a:t>
            </a:r>
            <a:r>
              <a:rPr lang="ru-RU" i="1" dirty="0"/>
              <a:t> і </a:t>
            </a:r>
            <a:r>
              <a:rPr lang="ru-RU" i="1" dirty="0" err="1"/>
              <a:t>навичками</a:t>
            </a:r>
            <a:r>
              <a:rPr lang="ru-RU" i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Піхотні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: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взаємне</a:t>
            </a:r>
            <a:r>
              <a:rPr lang="ru-RU" dirty="0"/>
              <a:t> </a:t>
            </a:r>
            <a:r>
              <a:rPr lang="ru-RU" dirty="0" err="1"/>
              <a:t>прикриття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Розвідувальні</a:t>
            </a:r>
            <a:r>
              <a:rPr lang="ru-RU" dirty="0"/>
              <a:t>: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малими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, тому </a:t>
            </a:r>
            <a:r>
              <a:rPr lang="ru-RU" dirty="0" err="1"/>
              <a:t>евакуація</a:t>
            </a:r>
            <a:r>
              <a:rPr lang="ru-RU" dirty="0"/>
              <a:t> часто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та </a:t>
            </a:r>
            <a:r>
              <a:rPr lang="ru-RU" dirty="0" err="1"/>
              <a:t>малопомітного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Сапери</a:t>
            </a:r>
            <a:r>
              <a:rPr lang="ru-RU" dirty="0"/>
              <a:t>: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справу з </a:t>
            </a:r>
            <a:r>
              <a:rPr lang="ru-RU" dirty="0" err="1"/>
              <a:t>мінною</a:t>
            </a:r>
            <a:r>
              <a:rPr lang="ru-RU" dirty="0"/>
              <a:t> </a:t>
            </a:r>
            <a:r>
              <a:rPr lang="ru-RU" dirty="0" err="1"/>
              <a:t>небезпекою</a:t>
            </a:r>
            <a:r>
              <a:rPr lang="ru-RU" dirty="0"/>
              <a:t>, тому </a:t>
            </a:r>
            <a:r>
              <a:rPr lang="ru-RU" dirty="0" err="1"/>
              <a:t>першочергово</a:t>
            </a:r>
            <a:r>
              <a:rPr lang="ru-RU" dirty="0"/>
              <a:t> </a:t>
            </a:r>
            <a:r>
              <a:rPr lang="ru-RU" dirty="0" err="1"/>
              <a:t>оцінюють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вибухових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територіальної</a:t>
            </a:r>
            <a:r>
              <a:rPr lang="ru-RU" dirty="0"/>
              <a:t> оборони: часто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міській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маневр та </a:t>
            </a:r>
            <a:r>
              <a:rPr lang="ru-RU" dirty="0" err="1"/>
              <a:t>огляд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18B1A-2B6A-4082-B4B3-89526EC67638}"/>
              </a:ext>
            </a:extLst>
          </p:cNvPr>
          <p:cNvSpPr txBox="1"/>
          <p:nvPr/>
        </p:nvSpPr>
        <p:spPr>
          <a:xfrm>
            <a:off x="1" y="61697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00FF00"/>
                </a:highlight>
              </a:rPr>
              <a:t>*</a:t>
            </a:r>
            <a:r>
              <a:rPr lang="ru-RU" dirty="0" err="1">
                <a:highlight>
                  <a:srgbClr val="00FF00"/>
                </a:highlight>
              </a:rPr>
              <a:t>специфіка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впливає</a:t>
            </a:r>
            <a:r>
              <a:rPr lang="ru-RU" dirty="0">
                <a:highlight>
                  <a:srgbClr val="00FF00"/>
                </a:highlight>
              </a:rPr>
              <a:t> не на сам метод </a:t>
            </a:r>
            <a:r>
              <a:rPr lang="ru-RU" dirty="0" err="1">
                <a:highlight>
                  <a:srgbClr val="00FF00"/>
                </a:highlight>
              </a:rPr>
              <a:t>витягування</a:t>
            </a:r>
            <a:r>
              <a:rPr lang="ru-RU" dirty="0">
                <a:highlight>
                  <a:srgbClr val="00FF00"/>
                </a:highlight>
              </a:rPr>
              <a:t>, а на </a:t>
            </a:r>
            <a:r>
              <a:rPr lang="ru-RU" dirty="0" err="1">
                <a:highlight>
                  <a:srgbClr val="00FF00"/>
                </a:highlight>
              </a:rPr>
              <a:t>тактичний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підхід</a:t>
            </a:r>
            <a:r>
              <a:rPr lang="ru-RU" dirty="0">
                <a:highlight>
                  <a:srgbClr val="00FF00"/>
                </a:highlight>
              </a:rPr>
              <a:t> і </a:t>
            </a:r>
            <a:r>
              <a:rPr lang="ru-RU" dirty="0" err="1">
                <a:highlight>
                  <a:srgbClr val="00FF00"/>
                </a:highlight>
              </a:rPr>
              <a:t>ризики</a:t>
            </a:r>
            <a:r>
              <a:rPr lang="ru-RU" dirty="0">
                <a:highlight>
                  <a:srgbClr val="00FF00"/>
                </a:highlight>
              </a:rPr>
              <a:t>, </a:t>
            </a:r>
            <a:r>
              <a:rPr lang="ru-RU" dirty="0" err="1">
                <a:highlight>
                  <a:srgbClr val="00FF00"/>
                </a:highlight>
              </a:rPr>
              <a:t>які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враховуються</a:t>
            </a:r>
            <a:r>
              <a:rPr lang="ru-RU" dirty="0">
                <a:highlight>
                  <a:srgbClr val="00FF00"/>
                </a:highlight>
              </a:rPr>
              <a:t> перед </a:t>
            </a:r>
            <a:r>
              <a:rPr lang="ru-RU" dirty="0" err="1">
                <a:highlight>
                  <a:srgbClr val="00FF00"/>
                </a:highlight>
              </a:rPr>
              <a:t>тим</a:t>
            </a:r>
            <a:r>
              <a:rPr lang="ru-RU" dirty="0">
                <a:highlight>
                  <a:srgbClr val="00FF00"/>
                </a:highlight>
              </a:rPr>
              <a:t>, як </a:t>
            </a:r>
            <a:r>
              <a:rPr lang="ru-RU" dirty="0" err="1">
                <a:highlight>
                  <a:srgbClr val="00FF00"/>
                </a:highlight>
              </a:rPr>
              <a:t>почати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переміщення</a:t>
            </a:r>
            <a:r>
              <a:rPr lang="ru-RU" dirty="0">
                <a:highlight>
                  <a:srgbClr val="00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53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A6254-EEA4-47E7-9B66-C4FC9A7B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Принцип “</a:t>
            </a:r>
            <a:r>
              <a:rPr lang="ru-RU" b="1" dirty="0" err="1"/>
              <a:t>Швидке</a:t>
            </a:r>
            <a:r>
              <a:rPr lang="ru-RU" b="1" dirty="0"/>
              <a:t> </a:t>
            </a:r>
            <a:r>
              <a:rPr lang="ru-RU" b="1" dirty="0" err="1"/>
              <a:t>переміщення</a:t>
            </a:r>
            <a:r>
              <a:rPr lang="ru-RU" b="1" dirty="0"/>
              <a:t> у зону </a:t>
            </a:r>
            <a:r>
              <a:rPr lang="ru-RU" b="1" dirty="0" err="1"/>
              <a:t>відносної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69557-13F2-4799-AAF5-6D6EDA1FB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мінімізувати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мобільні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(</a:t>
            </a:r>
            <a:r>
              <a:rPr lang="ru-RU" dirty="0" err="1"/>
              <a:t>розвідка</a:t>
            </a:r>
            <a:r>
              <a:rPr lang="ru-RU" dirty="0"/>
              <a:t>, ДШВ) часто </a:t>
            </a:r>
            <a:r>
              <a:rPr lang="ru-RU" dirty="0" err="1"/>
              <a:t>переміщують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i="1" dirty="0" err="1"/>
              <a:t>мінімальну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 для </a:t>
            </a:r>
            <a:r>
              <a:rPr lang="ru-RU" dirty="0" err="1"/>
              <a:t>укриття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механізовані</a:t>
            </a:r>
            <a:r>
              <a:rPr lang="ru-RU" dirty="0"/>
              <a:t> —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оперативніше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евакуаційний</a:t>
            </a:r>
            <a:r>
              <a:rPr lang="ru-RU" dirty="0"/>
              <a:t> транспорт;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інженерні</a:t>
            </a:r>
            <a:r>
              <a:rPr lang="ru-RU" dirty="0"/>
              <a:t> та </a:t>
            </a:r>
            <a:r>
              <a:rPr lang="ru-RU" dirty="0" err="1"/>
              <a:t>саперні</a:t>
            </a:r>
            <a:r>
              <a:rPr lang="ru-RU" dirty="0"/>
              <a:t> —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обережніше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ймовірних</a:t>
            </a:r>
            <a:r>
              <a:rPr lang="ru-RU" dirty="0"/>
              <a:t> </a:t>
            </a:r>
            <a:r>
              <a:rPr lang="ru-RU" dirty="0" err="1"/>
              <a:t>мін-пасток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нестабільних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14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33ED4-1BF6-4CCD-AFCB-4DFD08CA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Принцип “</a:t>
            </a:r>
            <a:r>
              <a:rPr lang="ru-RU" b="1" dirty="0" err="1"/>
              <a:t>Використання</a:t>
            </a:r>
            <a:r>
              <a:rPr lang="ru-RU" b="1" dirty="0"/>
              <a:t> доступного </a:t>
            </a:r>
            <a:r>
              <a:rPr lang="ru-RU" b="1" dirty="0" err="1"/>
              <a:t>спорядження</a:t>
            </a:r>
            <a:r>
              <a:rPr lang="ru-RU" b="1" dirty="0"/>
              <a:t> та </a:t>
            </a:r>
            <a:r>
              <a:rPr lang="ru-RU" b="1" dirty="0" err="1"/>
              <a:t>можливостей</a:t>
            </a:r>
            <a:r>
              <a:rPr lang="ru-RU" b="1" dirty="0"/>
              <a:t> </a:t>
            </a:r>
            <a:r>
              <a:rPr lang="ru-RU" b="1" dirty="0" err="1"/>
              <a:t>підрозділу</a:t>
            </a:r>
            <a:r>
              <a:rPr lang="ru-RU" b="1" dirty="0"/>
              <a:t>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2C040-DFAF-46FF-84A8-FA97F9D13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різне</a:t>
            </a:r>
            <a:r>
              <a:rPr lang="ru-RU" dirty="0"/>
              <a:t> </a:t>
            </a:r>
            <a:r>
              <a:rPr lang="ru-RU" dirty="0" err="1"/>
              <a:t>спорядження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ремені</a:t>
            </a:r>
            <a:r>
              <a:rPr lang="ru-RU" dirty="0"/>
              <a:t>, лямки, ручки на </a:t>
            </a:r>
            <a:r>
              <a:rPr lang="ru-RU" dirty="0" err="1"/>
              <a:t>спорядженні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екіпірування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доступ до </a:t>
            </a:r>
            <a:r>
              <a:rPr lang="ru-RU" dirty="0" err="1"/>
              <a:t>евакуаційних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5EAD6-0A83-4747-B80F-66851D72A261}"/>
              </a:ext>
            </a:extLst>
          </p:cNvPr>
          <p:cNvSpPr txBox="1"/>
          <p:nvPr/>
        </p:nvSpPr>
        <p:spPr>
          <a:xfrm>
            <a:off x="4296792" y="5530632"/>
            <a:ext cx="7705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highlight>
                  <a:srgbClr val="00FF00"/>
                </a:highlight>
              </a:rPr>
              <a:t>*</a:t>
            </a:r>
            <a:r>
              <a:rPr lang="ru-RU" dirty="0" err="1">
                <a:highlight>
                  <a:srgbClr val="00FF00"/>
                </a:highlight>
              </a:rPr>
              <a:t>специфіка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підрозділу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визначає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що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саме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можна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використати</a:t>
            </a:r>
            <a:r>
              <a:rPr lang="ru-RU" dirty="0">
                <a:highlight>
                  <a:srgbClr val="00FF00"/>
                </a:highlight>
              </a:rPr>
              <a:t>, але не </a:t>
            </a:r>
            <a:r>
              <a:rPr lang="ru-RU" dirty="0" err="1">
                <a:highlight>
                  <a:srgbClr val="00FF00"/>
                </a:highlight>
              </a:rPr>
              <a:t>змінює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базові</a:t>
            </a:r>
            <a:r>
              <a:rPr lang="ru-RU" dirty="0">
                <a:highlight>
                  <a:srgbClr val="00FF00"/>
                </a:highlight>
              </a:rPr>
              <a:t> правила: </a:t>
            </a:r>
            <a:r>
              <a:rPr lang="ru-RU" dirty="0" err="1">
                <a:highlight>
                  <a:srgbClr val="00FF00"/>
                </a:highlight>
              </a:rPr>
              <a:t>безпечне</a:t>
            </a:r>
            <a:r>
              <a:rPr lang="ru-RU" dirty="0">
                <a:highlight>
                  <a:srgbClr val="00FF00"/>
                </a:highlight>
              </a:rPr>
              <a:t>, максимально </a:t>
            </a:r>
            <a:r>
              <a:rPr lang="ru-RU" dirty="0" err="1">
                <a:highlight>
                  <a:srgbClr val="00FF00"/>
                </a:highlight>
              </a:rPr>
              <a:t>просте</a:t>
            </a:r>
            <a:r>
              <a:rPr lang="ru-RU" dirty="0">
                <a:highlight>
                  <a:srgbClr val="00FF00"/>
                </a:highlight>
              </a:rPr>
              <a:t> й </a:t>
            </a:r>
            <a:r>
              <a:rPr lang="ru-RU" dirty="0" err="1">
                <a:highlight>
                  <a:srgbClr val="00FF00"/>
                </a:highlight>
              </a:rPr>
              <a:t>швидке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переміщення</a:t>
            </a:r>
            <a:r>
              <a:rPr lang="ru-RU" dirty="0">
                <a:highlight>
                  <a:srgbClr val="00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58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96C88-AB37-425E-9DC6-B853644E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Принцип “</a:t>
            </a:r>
            <a:r>
              <a:rPr lang="ru-RU" b="1" dirty="0" err="1"/>
              <a:t>Командна</a:t>
            </a:r>
            <a:r>
              <a:rPr lang="ru-RU" b="1" dirty="0"/>
              <a:t> </a:t>
            </a:r>
            <a:r>
              <a:rPr lang="ru-RU" b="1" dirty="0" err="1"/>
              <a:t>взаємодія</a:t>
            </a:r>
            <a:r>
              <a:rPr lang="ru-RU" b="1" dirty="0"/>
              <a:t>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EDC5E-5BFA-4B95-B998-F1FD6478C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структуру та </a:t>
            </a:r>
            <a:r>
              <a:rPr lang="ru-RU" dirty="0" err="1"/>
              <a:t>кількість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евакуації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 невеликих </a:t>
            </a:r>
            <a:r>
              <a:rPr lang="ru-RU" dirty="0" err="1"/>
              <a:t>групах</a:t>
            </a:r>
            <a:r>
              <a:rPr lang="ru-RU" dirty="0"/>
              <a:t> один </a:t>
            </a:r>
            <a:r>
              <a:rPr lang="ru-RU" dirty="0" err="1"/>
              <a:t>рятувальник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більших</a:t>
            </a:r>
            <a:r>
              <a:rPr lang="ru-RU" dirty="0"/>
              <a:t> </a:t>
            </a:r>
            <a:r>
              <a:rPr lang="ru-RU" dirty="0" err="1"/>
              <a:t>підрозділах</a:t>
            </a:r>
            <a:r>
              <a:rPr lang="ru-RU" dirty="0"/>
              <a:t> </a:t>
            </a:r>
            <a:r>
              <a:rPr lang="ru-RU" dirty="0" err="1"/>
              <a:t>евакуація</a:t>
            </a:r>
            <a:r>
              <a:rPr lang="ru-RU" dirty="0"/>
              <a:t> </a:t>
            </a:r>
            <a:r>
              <a:rPr lang="ru-RU" dirty="0" err="1"/>
              <a:t>організовується</a:t>
            </a:r>
            <a:r>
              <a:rPr lang="ru-RU" dirty="0"/>
              <a:t> </a:t>
            </a:r>
            <a:r>
              <a:rPr lang="ru-RU" dirty="0" err="1"/>
              <a:t>колективно</a:t>
            </a:r>
            <a:r>
              <a:rPr lang="ru-RU" dirty="0"/>
              <a:t> (</a:t>
            </a:r>
            <a:r>
              <a:rPr lang="ru-RU" dirty="0" err="1"/>
              <a:t>прикриття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координація</a:t>
            </a:r>
            <a:r>
              <a:rPr lang="ru-RU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підрозділах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розподілені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26DEA-00B2-4F51-B342-5668A9F763CF}"/>
              </a:ext>
            </a:extLst>
          </p:cNvPr>
          <p:cNvSpPr txBox="1"/>
          <p:nvPr/>
        </p:nvSpPr>
        <p:spPr>
          <a:xfrm>
            <a:off x="5790460" y="553063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00FF00"/>
                </a:highlight>
              </a:rPr>
              <a:t>*</a:t>
            </a:r>
            <a:r>
              <a:rPr lang="ru-RU" dirty="0" err="1">
                <a:highlight>
                  <a:srgbClr val="00FF00"/>
                </a:highlight>
              </a:rPr>
              <a:t>усі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підрозділи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дотримуються</a:t>
            </a:r>
            <a:r>
              <a:rPr lang="ru-RU" dirty="0">
                <a:highlight>
                  <a:srgbClr val="00FF00"/>
                </a:highlight>
              </a:rPr>
              <a:t> принципу: </a:t>
            </a:r>
            <a:r>
              <a:rPr lang="ru-RU" dirty="0" err="1">
                <a:highlight>
                  <a:srgbClr val="00FF00"/>
                </a:highlight>
              </a:rPr>
              <a:t>хтось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забезпечує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безпеку</a:t>
            </a:r>
            <a:r>
              <a:rPr lang="ru-RU" dirty="0">
                <a:highlight>
                  <a:srgbClr val="00FF00"/>
                </a:highlight>
              </a:rPr>
              <a:t>, </a:t>
            </a:r>
            <a:r>
              <a:rPr lang="ru-RU" dirty="0" err="1">
                <a:highlight>
                  <a:srgbClr val="00FF00"/>
                </a:highlight>
              </a:rPr>
              <a:t>хтось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витягує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постраждалого</a:t>
            </a:r>
            <a:r>
              <a:rPr lang="ru-RU" dirty="0">
                <a:highlight>
                  <a:srgbClr val="00FF00"/>
                </a:highlight>
              </a:rPr>
              <a:t>, </a:t>
            </a:r>
            <a:r>
              <a:rPr lang="ru-RU" dirty="0" err="1">
                <a:highlight>
                  <a:srgbClr val="00FF00"/>
                </a:highlight>
              </a:rPr>
              <a:t>щоб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уникнути</a:t>
            </a:r>
            <a:r>
              <a:rPr lang="ru-RU" dirty="0">
                <a:highlight>
                  <a:srgbClr val="00FF00"/>
                </a:highlight>
              </a:rPr>
              <a:t> хаосу.</a:t>
            </a:r>
          </a:p>
        </p:txBody>
      </p:sp>
    </p:spTree>
    <p:extLst>
      <p:ext uri="{BB962C8B-B14F-4D97-AF65-F5344CB8AC3E}">
        <p14:creationId xmlns:p14="http://schemas.microsoft.com/office/powerpoint/2010/main" val="582854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47AB6-2690-43B5-861F-F3281498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Принцип “</a:t>
            </a:r>
            <a:r>
              <a:rPr lang="ru-RU" b="1" dirty="0" err="1"/>
              <a:t>Найпростіший</a:t>
            </a:r>
            <a:r>
              <a:rPr lang="ru-RU" b="1" dirty="0"/>
              <a:t> </a:t>
            </a:r>
            <a:r>
              <a:rPr lang="ru-RU" b="1" dirty="0" err="1"/>
              <a:t>безпечний</a:t>
            </a:r>
            <a:r>
              <a:rPr lang="ru-RU" b="1" dirty="0"/>
              <a:t> метод”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E5A96-695F-4FC2-BE3E-1F5AEBAE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, </a:t>
            </a:r>
            <a:r>
              <a:rPr lang="ru-RU" dirty="0" err="1"/>
              <a:t>обирається</a:t>
            </a:r>
            <a:r>
              <a:rPr lang="ru-RU" dirty="0"/>
              <a:t> той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витягування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найменше</a:t>
            </a:r>
            <a:r>
              <a:rPr lang="ru-RU" dirty="0"/>
              <a:t> </a:t>
            </a:r>
            <a:r>
              <a:rPr lang="ru-RU" dirty="0" err="1"/>
              <a:t>навантажує</a:t>
            </a:r>
            <a:r>
              <a:rPr lang="ru-RU" dirty="0"/>
              <a:t> </a:t>
            </a:r>
            <a:r>
              <a:rPr lang="ru-RU" dirty="0" err="1"/>
              <a:t>рятувальника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адаптований</a:t>
            </a:r>
            <a:r>
              <a:rPr lang="ru-RU" dirty="0"/>
              <a:t> до </a:t>
            </a:r>
            <a:r>
              <a:rPr lang="ru-RU" dirty="0" err="1"/>
              <a:t>спорядження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на </a:t>
            </a:r>
            <a:r>
              <a:rPr lang="ru-RU" dirty="0" err="1"/>
              <a:t>постраждалому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E0AF0-1655-49AF-9789-FC3E81AE08F0}"/>
              </a:ext>
            </a:extLst>
          </p:cNvPr>
          <p:cNvSpPr txBox="1"/>
          <p:nvPr/>
        </p:nvSpPr>
        <p:spPr>
          <a:xfrm>
            <a:off x="5870358" y="5253633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00FF00"/>
                </a:highlight>
              </a:rPr>
              <a:t>*</a:t>
            </a:r>
            <a:r>
              <a:rPr lang="ru-RU" dirty="0" err="1">
                <a:highlight>
                  <a:srgbClr val="00FF00"/>
                </a:highlight>
              </a:rPr>
              <a:t>специфіка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впливає</a:t>
            </a:r>
            <a:r>
              <a:rPr lang="ru-RU" dirty="0">
                <a:highlight>
                  <a:srgbClr val="00FF00"/>
                </a:highlight>
              </a:rPr>
              <a:t> не на метод сам по </a:t>
            </a:r>
            <a:r>
              <a:rPr lang="ru-RU" dirty="0" err="1">
                <a:highlight>
                  <a:srgbClr val="00FF00"/>
                </a:highlight>
              </a:rPr>
              <a:t>собі</a:t>
            </a:r>
            <a:r>
              <a:rPr lang="ru-RU" dirty="0">
                <a:highlight>
                  <a:srgbClr val="00FF00"/>
                </a:highlight>
              </a:rPr>
              <a:t>, а на те, </a:t>
            </a:r>
            <a:r>
              <a:rPr lang="ru-RU" dirty="0" err="1">
                <a:highlight>
                  <a:srgbClr val="00FF00"/>
                </a:highlight>
              </a:rPr>
              <a:t>який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варіант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найдоцільніший</a:t>
            </a:r>
            <a:r>
              <a:rPr lang="ru-RU" dirty="0">
                <a:highlight>
                  <a:srgbClr val="00FF00"/>
                </a:highlight>
              </a:rPr>
              <a:t> у конкретному </a:t>
            </a:r>
            <a:r>
              <a:rPr lang="ru-RU" dirty="0" err="1">
                <a:highlight>
                  <a:srgbClr val="00FF00"/>
                </a:highlight>
              </a:rPr>
              <a:t>середовищі</a:t>
            </a:r>
            <a:r>
              <a:rPr lang="ru-RU" dirty="0">
                <a:highlight>
                  <a:srgbClr val="00FF00"/>
                </a:highlight>
              </a:rPr>
              <a:t> (</a:t>
            </a:r>
            <a:r>
              <a:rPr lang="ru-RU" dirty="0" err="1">
                <a:highlight>
                  <a:srgbClr val="00FF00"/>
                </a:highlight>
              </a:rPr>
              <a:t>місто</a:t>
            </a:r>
            <a:r>
              <a:rPr lang="ru-RU" dirty="0">
                <a:highlight>
                  <a:srgbClr val="00FF00"/>
                </a:highlight>
              </a:rPr>
              <a:t>, </a:t>
            </a:r>
            <a:r>
              <a:rPr lang="ru-RU" dirty="0" err="1">
                <a:highlight>
                  <a:srgbClr val="00FF00"/>
                </a:highlight>
              </a:rPr>
              <a:t>ліс</a:t>
            </a:r>
            <a:r>
              <a:rPr lang="ru-RU" dirty="0">
                <a:highlight>
                  <a:srgbClr val="00FF00"/>
                </a:highlight>
              </a:rPr>
              <a:t>, поля, </a:t>
            </a:r>
            <a:r>
              <a:rPr lang="ru-RU" dirty="0" err="1">
                <a:highlight>
                  <a:srgbClr val="00FF00"/>
                </a:highlight>
              </a:rPr>
              <a:t>техніка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поблизу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тощо</a:t>
            </a:r>
            <a:r>
              <a:rPr lang="ru-RU" dirty="0">
                <a:highlight>
                  <a:srgbClr val="00FF00"/>
                </a:highligh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3929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6B29E-3354-4B87-BE19-323C405B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Принцип “</a:t>
            </a:r>
            <a:r>
              <a:rPr lang="ru-RU" b="1" dirty="0" err="1"/>
              <a:t>Адаптація</a:t>
            </a:r>
            <a:r>
              <a:rPr lang="ru-RU" b="1" dirty="0"/>
              <a:t> до </a:t>
            </a:r>
            <a:r>
              <a:rPr lang="ru-RU" b="1" dirty="0" err="1"/>
              <a:t>місцевості</a:t>
            </a:r>
            <a:r>
              <a:rPr lang="ru-RU" b="1" dirty="0"/>
              <a:t>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9D1E4-2F70-4B81-8A86-AB0508C64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міські</a:t>
            </a:r>
            <a:r>
              <a:rPr lang="ru-RU" dirty="0"/>
              <a:t> —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укриттями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лісові</a:t>
            </a:r>
            <a:r>
              <a:rPr lang="ru-RU" dirty="0"/>
              <a:t> — </a:t>
            </a:r>
            <a:r>
              <a:rPr lang="ru-RU" dirty="0" err="1"/>
              <a:t>орієнтуються</a:t>
            </a:r>
            <a:r>
              <a:rPr lang="ru-RU" dirty="0"/>
              <a:t> на </a:t>
            </a:r>
            <a:r>
              <a:rPr lang="ru-RU" dirty="0" err="1"/>
              <a:t>обмежену</a:t>
            </a:r>
            <a:r>
              <a:rPr lang="ru-RU" dirty="0"/>
              <a:t> </a:t>
            </a:r>
            <a:r>
              <a:rPr lang="ru-RU" dirty="0" err="1"/>
              <a:t>видимість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механізовані</a:t>
            </a:r>
            <a:r>
              <a:rPr lang="ru-RU" dirty="0"/>
              <a:t> —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та </a:t>
            </a:r>
            <a:r>
              <a:rPr lang="ru-RU" dirty="0" err="1"/>
              <a:t>уламків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інженерні</a:t>
            </a:r>
            <a:r>
              <a:rPr lang="ru-RU" dirty="0"/>
              <a:t> — </a:t>
            </a:r>
            <a:r>
              <a:rPr lang="ru-RU" dirty="0" err="1"/>
              <a:t>оцінюють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обвалу та </a:t>
            </a:r>
            <a:r>
              <a:rPr lang="ru-RU" dirty="0" err="1"/>
              <a:t>мін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A1AB4-D01F-45A2-B3AF-EEA2C2D12722}"/>
              </a:ext>
            </a:extLst>
          </p:cNvPr>
          <p:cNvSpPr txBox="1"/>
          <p:nvPr/>
        </p:nvSpPr>
        <p:spPr>
          <a:xfrm>
            <a:off x="6262455" y="580763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00FF00"/>
                </a:highlight>
              </a:rPr>
              <a:t>*порядок </a:t>
            </a:r>
            <a:r>
              <a:rPr lang="ru-RU" dirty="0" err="1">
                <a:highlight>
                  <a:srgbClr val="00FF00"/>
                </a:highlight>
              </a:rPr>
              <a:t>дій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залежить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від</a:t>
            </a:r>
            <a:r>
              <a:rPr lang="ru-RU" dirty="0">
                <a:highlight>
                  <a:srgbClr val="00FF00"/>
                </a:highlight>
              </a:rPr>
              <a:t> того, </a:t>
            </a:r>
            <a:r>
              <a:rPr lang="ru-RU" b="1" dirty="0">
                <a:highlight>
                  <a:srgbClr val="00FF00"/>
                </a:highlight>
              </a:rPr>
              <a:t>де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працює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підрозділ</a:t>
            </a:r>
            <a:r>
              <a:rPr lang="ru-RU" dirty="0">
                <a:highlight>
                  <a:srgbClr val="00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93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altLang="uk-UA"/>
          </a:p>
        </p:txBody>
      </p:sp>
      <p:pic>
        <p:nvPicPr>
          <p:cNvPr id="14339" name="Picture 4" descr="Картинки по запросу міст рапор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299" y="-51879"/>
            <a:ext cx="9976104" cy="6909879"/>
          </a:xfrm>
        </p:spPr>
      </p:pic>
    </p:spTree>
    <p:extLst>
      <p:ext uri="{BB962C8B-B14F-4D97-AF65-F5344CB8AC3E}">
        <p14:creationId xmlns:p14="http://schemas.microsoft.com/office/powerpoint/2010/main" val="471932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FBF88-DFE1-4F30-8F82-0BCFDCB9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1F229-AD89-4BCE-9173-9D23BBF9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5512510_1076788662899616_7552110899614492770_n.jpg" descr="275512510_1076788662899616_7552110899614492770_n.jpg">
            <a:extLst>
              <a:ext uri="{FF2B5EF4-FFF2-40B4-BE49-F238E27FC236}">
                <a16:creationId xmlns:a16="http://schemas.microsoft.com/office/drawing/2014/main" id="{AC1C2280-EF6E-4C8C-92A3-B5E479619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36" y="100129"/>
            <a:ext cx="6505656" cy="64899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072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324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ДОПОМОГА НА ЛІНІЇ ВОГНЮ  -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“ЧЕРВОНА” ЗОНА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3820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Подавлення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вогнем противника;</a:t>
            </a:r>
          </a:p>
          <a:p>
            <a:pPr eaLnBrk="1" hangingPunct="1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Самодопомога/взаємодопомога;</a:t>
            </a:r>
          </a:p>
          <a:p>
            <a:pPr eaLnBrk="1" hangingPunct="1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Підхід до пораненого з дозволу командира;</a:t>
            </a:r>
          </a:p>
          <a:p>
            <a:pPr eaLnBrk="1" hangingPunct="1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Оцінка стану пораненого (5-10 сек.);</a:t>
            </a:r>
          </a:p>
          <a:p>
            <a:pPr eaLnBrk="1" hangingPunct="1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Ліквідація великої кровотечі – джгут;</a:t>
            </a:r>
          </a:p>
          <a:p>
            <a:pPr eaLnBrk="1" hangingPunct="1"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Евакуація пораненого в безпечне місце - </a:t>
            </a:r>
            <a:r>
              <a:rPr lang="uk-UA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“жовту”зону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Медичне забезпечення обмежене – </a:t>
            </a:r>
            <a:r>
              <a:rPr lang="uk-U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індивідуальна аптечка.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3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49572-B2C1-4EC1-AF78-59AF7263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5500890_1640517872953329_1008805702083583267_n.jpg" descr="275500890_1640517872953329_1008805702083583267_n.jpg">
            <a:extLst>
              <a:ext uri="{FF2B5EF4-FFF2-40B4-BE49-F238E27FC236}">
                <a16:creationId xmlns:a16="http://schemas.microsoft.com/office/drawing/2014/main" id="{25FEEED8-BC7A-44CE-9B97-6A5DB0984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749" y="190449"/>
            <a:ext cx="6588501" cy="6477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7046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CF218-82AF-49D1-976E-A6F645ED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7641D-D95E-460E-B05C-9BC1D4A6F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5485493_1358666951222666_260071138808782899_n.jpg" descr="275485493_1358666951222666_260071138808782899_n.jpg">
            <a:extLst>
              <a:ext uri="{FF2B5EF4-FFF2-40B4-BE49-F238E27FC236}">
                <a16:creationId xmlns:a16="http://schemas.microsoft.com/office/drawing/2014/main" id="{1F933752-10AD-4E64-B2C1-64D801BF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43" y="0"/>
            <a:ext cx="6741579" cy="67415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9415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8BA05-E015-4AD9-BB24-A3618B61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72857-306F-4618-85FD-583742DFF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5700364_678166056639739_133858288514138257_n.jpg" descr="275700364_678166056639739_133858288514138257_n.jpg">
            <a:extLst>
              <a:ext uri="{FF2B5EF4-FFF2-40B4-BE49-F238E27FC236}">
                <a16:creationId xmlns:a16="http://schemas.microsoft.com/office/drawing/2014/main" id="{C9BE3114-5887-4255-92FE-BF5B4F93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46" y="87579"/>
            <a:ext cx="6764539" cy="66828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2481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1BE0F-62E9-469E-A71C-7EA42EA7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D94BC-CDEA-408A-A23E-3511D8674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5653198_286533243626044_1727319387812043537_n.jpg" descr="275653198_286533243626044_1727319387812043537_n.jpg">
            <a:extLst>
              <a:ext uri="{FF2B5EF4-FFF2-40B4-BE49-F238E27FC236}">
                <a16:creationId xmlns:a16="http://schemas.microsoft.com/office/drawing/2014/main" id="{FEEA773E-54EE-494E-B2BA-B408CEFC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50" y="58334"/>
            <a:ext cx="6807100" cy="67413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397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545E8-73FB-4B7C-958D-9414D43C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76741-6C27-4D7E-98A7-64708E03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5460745_464572505451201_4705536578897771021_n.jpg" descr="275460745_464572505451201_4705536578897771021_n.jpg">
            <a:extLst>
              <a:ext uri="{FF2B5EF4-FFF2-40B4-BE49-F238E27FC236}">
                <a16:creationId xmlns:a16="http://schemas.microsoft.com/office/drawing/2014/main" id="{5EA75A8F-20F5-43A6-98DD-9764E4DE8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19" y="0"/>
            <a:ext cx="6961161" cy="68939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290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B7A29-57C2-4591-9A13-FA73A241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F9DD4-5C3F-4C84-A8CC-5EF69140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75519455_3186383541638643_460505520746308253_n.jpg" descr="275519455_3186383541638643_460505520746308253_n.jpg">
            <a:extLst>
              <a:ext uri="{FF2B5EF4-FFF2-40B4-BE49-F238E27FC236}">
                <a16:creationId xmlns:a16="http://schemas.microsoft.com/office/drawing/2014/main" id="{85C0936F-FE11-492C-A830-688AFFEB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13" y="76156"/>
            <a:ext cx="6795973" cy="6705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39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ДОПОМОГА В ЗОНІ РИЗИКУ, УКРИТТЯ –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“ЖОВТА” ЗОНА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1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>
                <a:solidFill>
                  <a:schemeClr val="tx1"/>
                </a:solidFill>
                <a:latin typeface="Bookman Old Style" panose="02050604050505020204" pitchFamily="18" charset="0"/>
              </a:rPr>
              <a:t>Допомога надається медиком постраждалому якого евакуювали з зони вогню противника - в укритті.</a:t>
            </a:r>
            <a:endParaRPr lang="en-US" altLang="uk-UA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uk-UA">
                <a:solidFill>
                  <a:schemeClr val="tx1"/>
                </a:solidFill>
                <a:latin typeface="Bookman Old Style" panose="02050604050505020204" pitchFamily="18" charset="0"/>
              </a:rPr>
              <a:t>Допомога надається медиком на місці отримання поранення після подавлення вогню противника.</a:t>
            </a:r>
            <a:endParaRPr lang="en-US" altLang="uk-UA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uk-UA">
                <a:solidFill>
                  <a:schemeClr val="tx1"/>
                </a:solidFill>
                <a:latin typeface="Bookman Old Style" panose="02050604050505020204" pitchFamily="18" charset="0"/>
              </a:rPr>
              <a:t>Доступне медичне забезпечення обмежене тим що є в сумці медика.</a:t>
            </a:r>
            <a:endParaRPr lang="en-US" altLang="uk-UA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uk-UA">
                <a:solidFill>
                  <a:schemeClr val="tx1"/>
                </a:solidFill>
                <a:latin typeface="Bookman Old Style" panose="02050604050505020204" pitchFamily="18" charset="0"/>
              </a:rPr>
              <a:t>Час до евакуації різний.</a:t>
            </a:r>
            <a:endParaRPr lang="en-US" altLang="uk-UA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1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ТАКТИЧНА ЕВАКУАЦІЙНА ДОПОМОГА – </a:t>
            </a:r>
            <a:r>
              <a:rPr lang="uk-UA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“ЗЕЛЕНА” ЗОНА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1"/>
            <a:ext cx="838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dirty="0">
                <a:solidFill>
                  <a:schemeClr val="tx1"/>
                </a:solidFill>
                <a:latin typeface="Bookman Old Style" panose="02050604050505020204" pitchFamily="18" charset="0"/>
              </a:rPr>
              <a:t>Тактична допомога що надається під час евакуації, наприклад, під час очікування в “зеленій” зоні санітарного транспорту, в санітарному транспорті до госпіталізації.</a:t>
            </a:r>
            <a:endParaRPr lang="en-US" altLang="uk-UA" sz="3600" dirty="0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uk-UA" sz="3600" dirty="0">
                <a:latin typeface="Bookman Old Style" panose="02050604050505020204" pitchFamily="18" charset="0"/>
              </a:rPr>
              <a:t>Можливий додатковий медичний інвентар та персонал, які були </a:t>
            </a:r>
            <a:r>
              <a:rPr lang="uk-UA" altLang="uk-UA" sz="3600" dirty="0" err="1">
                <a:latin typeface="Bookman Old Style" panose="02050604050505020204" pitchFamily="18" charset="0"/>
              </a:rPr>
              <a:t>зазделегіть</a:t>
            </a:r>
            <a:r>
              <a:rPr lang="uk-UA" altLang="uk-UA" sz="3600" dirty="0">
                <a:latin typeface="Bookman Old Style" panose="02050604050505020204" pitchFamily="18" charset="0"/>
              </a:rPr>
              <a:t> організовані</a:t>
            </a:r>
            <a:endParaRPr lang="en-US" altLang="uk-UA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8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BB317-F5C2-4C51-913F-2641F2E8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1BA60-E206-49B9-B974-492D7612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кровотечі</a:t>
            </a:r>
            <a:r>
              <a:rPr lang="ru-RU" dirty="0"/>
              <a:t> з </a:t>
            </a:r>
            <a:r>
              <a:rPr lang="ru-RU" dirty="0" err="1"/>
              <a:t>магістральних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(</a:t>
            </a:r>
            <a:r>
              <a:rPr lang="ru-RU" dirty="0" err="1"/>
              <a:t>стегнова</a:t>
            </a:r>
            <a:r>
              <a:rPr lang="ru-RU" dirty="0"/>
              <a:t>, </a:t>
            </a:r>
            <a:r>
              <a:rPr lang="ru-RU" dirty="0" err="1"/>
              <a:t>плечова</a:t>
            </a:r>
            <a:r>
              <a:rPr lang="ru-RU" dirty="0"/>
              <a:t>) поранений </a:t>
            </a:r>
            <a:r>
              <a:rPr lang="ru-RU" dirty="0" err="1"/>
              <a:t>гине</a:t>
            </a:r>
            <a:r>
              <a:rPr lang="ru-RU" dirty="0"/>
              <a:t> до 2 </a:t>
            </a:r>
            <a:r>
              <a:rPr lang="ru-RU" dirty="0" err="1"/>
              <a:t>хв</a:t>
            </a:r>
            <a:r>
              <a:rPr lang="ru-RU" dirty="0"/>
              <a:t> (</a:t>
            </a:r>
            <a:r>
              <a:rPr lang="ru-RU" dirty="0" err="1"/>
              <a:t>локалізація</a:t>
            </a:r>
            <a:r>
              <a:rPr lang="ru-RU" dirty="0"/>
              <a:t> рани – </a:t>
            </a:r>
            <a:r>
              <a:rPr lang="ru-RU" dirty="0" err="1"/>
              <a:t>ділянка</a:t>
            </a:r>
            <a:r>
              <a:rPr lang="ru-RU" dirty="0"/>
              <a:t> плеча (</a:t>
            </a:r>
            <a:r>
              <a:rPr lang="ru-RU" dirty="0" err="1"/>
              <a:t>пахвова</a:t>
            </a:r>
            <a:r>
              <a:rPr lang="ru-RU" dirty="0"/>
              <a:t> ямка) </a:t>
            </a:r>
            <a:r>
              <a:rPr lang="ru-RU" dirty="0" err="1"/>
              <a:t>або</a:t>
            </a:r>
            <a:r>
              <a:rPr lang="ru-RU" dirty="0"/>
              <a:t> стегна (</a:t>
            </a:r>
            <a:r>
              <a:rPr lang="ru-RU" dirty="0" err="1"/>
              <a:t>пахова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)); причина </a:t>
            </a:r>
            <a:r>
              <a:rPr lang="ru-RU" dirty="0" err="1"/>
              <a:t>смерті</a:t>
            </a:r>
            <a:r>
              <a:rPr lang="ru-RU" dirty="0"/>
              <a:t> – 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 </a:t>
            </a:r>
          </a:p>
          <a:p>
            <a:r>
              <a:rPr lang="ru-RU" dirty="0"/>
              <a:t>при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 (сонна </a:t>
            </a:r>
            <a:r>
              <a:rPr lang="ru-RU" dirty="0" err="1"/>
              <a:t>артерія</a:t>
            </a:r>
            <a:r>
              <a:rPr lang="ru-RU" dirty="0"/>
              <a:t>, яремна вена) смерть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до 2 </a:t>
            </a:r>
            <a:r>
              <a:rPr lang="ru-RU" dirty="0" err="1"/>
              <a:t>хв</a:t>
            </a:r>
            <a:r>
              <a:rPr lang="ru-RU" dirty="0"/>
              <a:t> (</a:t>
            </a:r>
            <a:r>
              <a:rPr lang="ru-RU" dirty="0" err="1"/>
              <a:t>локалізація</a:t>
            </a:r>
            <a:r>
              <a:rPr lang="ru-RU" dirty="0"/>
              <a:t> рани –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); причини </a:t>
            </a:r>
            <a:r>
              <a:rPr lang="ru-RU" dirty="0" err="1"/>
              <a:t>смерті</a:t>
            </a:r>
            <a:r>
              <a:rPr lang="ru-RU" dirty="0"/>
              <a:t> – 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засмоктування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в </a:t>
            </a:r>
            <a:r>
              <a:rPr lang="ru-RU" dirty="0" err="1"/>
              <a:t>крупні</a:t>
            </a:r>
            <a:r>
              <a:rPr lang="ru-RU" dirty="0"/>
              <a:t> вени і </a:t>
            </a:r>
            <a:r>
              <a:rPr lang="ru-RU" dirty="0" err="1"/>
              <a:t>закупорення</a:t>
            </a:r>
            <a:r>
              <a:rPr lang="ru-RU" dirty="0"/>
              <a:t> ним </a:t>
            </a:r>
            <a:r>
              <a:rPr lang="ru-RU" dirty="0" err="1"/>
              <a:t>судин</a:t>
            </a:r>
            <a:r>
              <a:rPr lang="ru-RU" dirty="0"/>
              <a:t>; </a:t>
            </a:r>
          </a:p>
          <a:p>
            <a:r>
              <a:rPr lang="ru-RU" dirty="0"/>
              <a:t>при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поранений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загинути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секунд до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(</a:t>
            </a:r>
            <a:r>
              <a:rPr lang="ru-RU" dirty="0" err="1"/>
              <a:t>локалізація</a:t>
            </a:r>
            <a:r>
              <a:rPr lang="ru-RU" dirty="0"/>
              <a:t> при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артеріальній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з ран </a:t>
            </a:r>
            <a:r>
              <a:rPr lang="ru-RU" dirty="0" err="1"/>
              <a:t>передпліччя</a:t>
            </a:r>
            <a:r>
              <a:rPr lang="ru-RU" dirty="0"/>
              <a:t>, </a:t>
            </a:r>
            <a:r>
              <a:rPr lang="ru-RU" dirty="0" err="1"/>
              <a:t>гомілки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 – смерть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настати</a:t>
            </a:r>
            <a:r>
              <a:rPr lang="ru-RU" dirty="0"/>
              <a:t> до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; причини </a:t>
            </a:r>
            <a:r>
              <a:rPr lang="ru-RU" dirty="0" err="1"/>
              <a:t>смерті</a:t>
            </a:r>
            <a:r>
              <a:rPr lang="ru-RU" dirty="0"/>
              <a:t> –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шоку; </a:t>
            </a:r>
          </a:p>
          <a:p>
            <a:r>
              <a:rPr lang="ru-RU" dirty="0"/>
              <a:t>при </a:t>
            </a:r>
            <a:r>
              <a:rPr lang="ru-RU" dirty="0" err="1"/>
              <a:t>виникненні</a:t>
            </a:r>
            <a:r>
              <a:rPr lang="ru-RU" dirty="0"/>
              <a:t> </a:t>
            </a:r>
            <a:r>
              <a:rPr lang="ru-RU" dirty="0" err="1"/>
              <a:t>непрохідності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через </a:t>
            </a:r>
            <a:r>
              <a:rPr lang="ru-RU" dirty="0" err="1"/>
              <a:t>западання</a:t>
            </a:r>
            <a:r>
              <a:rPr lang="ru-RU" dirty="0"/>
              <a:t> </a:t>
            </a:r>
            <a:r>
              <a:rPr lang="ru-RU" dirty="0" err="1"/>
              <a:t>язика</a:t>
            </a:r>
            <a:r>
              <a:rPr lang="ru-RU" dirty="0"/>
              <a:t> за умов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(травма </a:t>
            </a:r>
            <a:r>
              <a:rPr lang="ru-RU" dirty="0" err="1"/>
              <a:t>голови</a:t>
            </a:r>
            <a:r>
              <a:rPr lang="ru-RU" dirty="0"/>
              <a:t>, шок) у </a:t>
            </a:r>
            <a:r>
              <a:rPr lang="ru-RU" dirty="0" err="1"/>
              <a:t>положенні</a:t>
            </a:r>
            <a:r>
              <a:rPr lang="ru-RU" dirty="0"/>
              <a:t> на </a:t>
            </a:r>
            <a:r>
              <a:rPr lang="ru-RU" dirty="0" err="1"/>
              <a:t>спині</a:t>
            </a:r>
            <a:r>
              <a:rPr lang="ru-RU" dirty="0"/>
              <a:t> поранений </a:t>
            </a:r>
            <a:r>
              <a:rPr lang="ru-RU" dirty="0" err="1"/>
              <a:t>гине</a:t>
            </a:r>
            <a:r>
              <a:rPr lang="ru-RU" dirty="0"/>
              <a:t> до 5 </a:t>
            </a:r>
            <a:r>
              <a:rPr lang="ru-RU" dirty="0" err="1"/>
              <a:t>хв</a:t>
            </a:r>
            <a:r>
              <a:rPr lang="ru-RU" dirty="0"/>
              <a:t>; причина </a:t>
            </a:r>
            <a:r>
              <a:rPr lang="ru-RU" dirty="0" err="1"/>
              <a:t>смерті</a:t>
            </a:r>
            <a:r>
              <a:rPr lang="ru-RU" dirty="0"/>
              <a:t> – </a:t>
            </a:r>
            <a:r>
              <a:rPr lang="ru-RU" dirty="0" err="1"/>
              <a:t>зупинка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; </a:t>
            </a:r>
          </a:p>
          <a:p>
            <a:r>
              <a:rPr lang="ru-RU" dirty="0"/>
              <a:t>при </a:t>
            </a:r>
            <a:r>
              <a:rPr lang="ru-RU" dirty="0" err="1"/>
              <a:t>раптовій</a:t>
            </a:r>
            <a:r>
              <a:rPr lang="ru-RU" dirty="0"/>
              <a:t> </a:t>
            </a:r>
            <a:r>
              <a:rPr lang="ru-RU" dirty="0" err="1"/>
              <a:t>зупинці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ударної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, </a:t>
            </a:r>
            <a:r>
              <a:rPr lang="ru-RU" dirty="0" err="1"/>
              <a:t>закритої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, сильного </a:t>
            </a:r>
            <a:r>
              <a:rPr lang="ru-RU" dirty="0" err="1"/>
              <a:t>стресу</a:t>
            </a:r>
            <a:r>
              <a:rPr lang="ru-RU" dirty="0"/>
              <a:t> смерть </a:t>
            </a:r>
            <a:r>
              <a:rPr lang="ru-RU" dirty="0" err="1"/>
              <a:t>настає</a:t>
            </a:r>
            <a:r>
              <a:rPr lang="ru-RU" dirty="0"/>
              <a:t> через 5 </a:t>
            </a:r>
            <a:r>
              <a:rPr lang="ru-RU" dirty="0" err="1"/>
              <a:t>хв</a:t>
            </a:r>
            <a:r>
              <a:rPr lang="ru-RU" dirty="0"/>
              <a:t>; причини </a:t>
            </a:r>
            <a:r>
              <a:rPr lang="ru-RU" dirty="0" err="1"/>
              <a:t>смерті</a:t>
            </a:r>
            <a:r>
              <a:rPr lang="ru-RU" dirty="0"/>
              <a:t> – </a:t>
            </a:r>
            <a:r>
              <a:rPr lang="ru-RU" dirty="0" err="1"/>
              <a:t>зупинка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і, як результат,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до </a:t>
            </a:r>
            <a:r>
              <a:rPr lang="ru-RU" dirty="0" err="1"/>
              <a:t>клітин</a:t>
            </a:r>
            <a:r>
              <a:rPr lang="ru-RU" dirty="0"/>
              <a:t>; </a:t>
            </a:r>
          </a:p>
          <a:p>
            <a:r>
              <a:rPr lang="ru-RU" dirty="0"/>
              <a:t>при </a:t>
            </a:r>
            <a:r>
              <a:rPr lang="ru-RU" dirty="0" err="1"/>
              <a:t>проникному</a:t>
            </a:r>
            <a:r>
              <a:rPr lang="ru-RU" dirty="0"/>
              <a:t> </a:t>
            </a:r>
            <a:r>
              <a:rPr lang="ru-RU" dirty="0" err="1"/>
              <a:t>пораненні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 смерть </a:t>
            </a:r>
            <a:r>
              <a:rPr lang="ru-RU" dirty="0" err="1"/>
              <a:t>настає</a:t>
            </a:r>
            <a:r>
              <a:rPr lang="ru-RU" dirty="0"/>
              <a:t> до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(</a:t>
            </a:r>
            <a:r>
              <a:rPr lang="ru-RU" dirty="0" err="1"/>
              <a:t>локалізація</a:t>
            </a:r>
            <a:r>
              <a:rPr lang="ru-RU" dirty="0"/>
              <a:t> рани –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); причини </a:t>
            </a:r>
            <a:r>
              <a:rPr lang="ru-RU" dirty="0" err="1"/>
              <a:t>смерті</a:t>
            </a:r>
            <a:r>
              <a:rPr lang="ru-RU" dirty="0"/>
              <a:t> –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легені</a:t>
            </a:r>
            <a:r>
              <a:rPr lang="ru-RU" dirty="0"/>
              <a:t> з боку </a:t>
            </a:r>
            <a:r>
              <a:rPr lang="ru-RU" dirty="0" err="1"/>
              <a:t>поранення</a:t>
            </a:r>
            <a:r>
              <a:rPr lang="ru-RU" dirty="0"/>
              <a:t> з акту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566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7066-6BA8-4585-AF6A-B534D820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88525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 </a:t>
            </a:r>
            <a:r>
              <a:rPr lang="ru-RU" dirty="0" err="1"/>
              <a:t>бойовій</a:t>
            </a:r>
            <a:r>
              <a:rPr lang="ru-RU" dirty="0"/>
              <a:t> та </a:t>
            </a:r>
            <a:r>
              <a:rPr lang="ru-RU" dirty="0" err="1"/>
              <a:t>небойовій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32AB7-D814-4D9B-9F8D-03EB6C03B2E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136342" y="1775533"/>
            <a:ext cx="10217457" cy="47939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умов, </a:t>
            </a:r>
            <a:r>
              <a:rPr lang="ru-RU" dirty="0" err="1"/>
              <a:t>діють</a:t>
            </a:r>
            <a:r>
              <a:rPr lang="ru-RU" dirty="0"/>
              <a:t> три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 err="1"/>
              <a:t>Безпека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переконатися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безпечне</a:t>
            </a:r>
            <a:r>
              <a:rPr lang="ru-RU" dirty="0"/>
              <a:t> для тебе й </a:t>
            </a:r>
            <a:r>
              <a:rPr lang="ru-RU" dirty="0" err="1"/>
              <a:t>постраждалого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: </a:t>
            </a:r>
            <a:r>
              <a:rPr lang="ru-RU" dirty="0" err="1"/>
              <a:t>обстріл</a:t>
            </a:r>
            <a:r>
              <a:rPr lang="ru-RU" dirty="0"/>
              <a:t>, </a:t>
            </a:r>
            <a:r>
              <a:rPr lang="ru-RU" dirty="0" err="1"/>
              <a:t>вибухонебезпечні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обвал </a:t>
            </a:r>
            <a:r>
              <a:rPr lang="ru-RU" dirty="0" err="1"/>
              <a:t>поверхні</a:t>
            </a:r>
            <a:r>
              <a:rPr lang="ru-RU" dirty="0"/>
              <a:t>, транспорт, </a:t>
            </a:r>
            <a:r>
              <a:rPr lang="ru-RU" dirty="0" err="1"/>
              <a:t>стихія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Виклик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небойових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— </a:t>
            </a:r>
            <a:r>
              <a:rPr lang="ru-RU" dirty="0" err="1"/>
              <a:t>виклик</a:t>
            </a:r>
            <a:r>
              <a:rPr lang="ru-RU" dirty="0"/>
              <a:t> </a:t>
            </a:r>
            <a:r>
              <a:rPr lang="ru-RU" dirty="0" err="1"/>
              <a:t>екстрених</a:t>
            </a:r>
            <a:r>
              <a:rPr lang="ru-RU" dirty="0"/>
              <a:t> служб.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— </a:t>
            </a:r>
            <a:r>
              <a:rPr lang="ru-RU" dirty="0" err="1"/>
              <a:t>повідомлення</a:t>
            </a:r>
            <a:r>
              <a:rPr lang="ru-RU" dirty="0"/>
              <a:t> через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(без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інструкцій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 err="1"/>
              <a:t>Підтримка</a:t>
            </a:r>
            <a:r>
              <a:rPr lang="ru-RU" b="1" dirty="0"/>
              <a:t> </a:t>
            </a:r>
            <a:r>
              <a:rPr lang="ru-RU" b="1" dirty="0" err="1"/>
              <a:t>постраждалого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Заспокоїти</a:t>
            </a:r>
            <a:r>
              <a:rPr lang="ru-RU" dirty="0"/>
              <a:t>, </a:t>
            </a:r>
            <a:r>
              <a:rPr lang="ru-RU" dirty="0" err="1"/>
              <a:t>оцінити</a:t>
            </a:r>
            <a:r>
              <a:rPr lang="ru-RU" dirty="0"/>
              <a:t> стан,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та </a:t>
            </a:r>
            <a:r>
              <a:rPr lang="ru-RU" dirty="0" err="1"/>
              <a:t>свідомість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дозволені</a:t>
            </a:r>
            <a:r>
              <a:rPr lang="ru-RU" dirty="0"/>
              <a:t> і </a:t>
            </a:r>
            <a:r>
              <a:rPr lang="ru-RU" dirty="0" err="1"/>
              <a:t>безпечні</a:t>
            </a:r>
            <a:r>
              <a:rPr lang="ru-RU" dirty="0"/>
              <a:t> для </a:t>
            </a:r>
            <a:r>
              <a:rPr lang="ru-RU" dirty="0" err="1"/>
              <a:t>цивільних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42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E48A2-3C77-4499-815A-23579302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AC281-5607-4CE8-AABD-96289CE2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4"/>
            <a:ext cx="10515600" cy="455234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i="1" dirty="0" err="1"/>
              <a:t>Головний</a:t>
            </a:r>
            <a:r>
              <a:rPr lang="ru-RU" sz="3800" b="1" i="1" dirty="0"/>
              <a:t> принцип – </a:t>
            </a:r>
            <a:r>
              <a:rPr lang="ru-RU" sz="3800" b="1" i="1" dirty="0" err="1"/>
              <a:t>захист</a:t>
            </a:r>
            <a:r>
              <a:rPr lang="ru-RU" sz="3800" b="1" i="1" dirty="0"/>
              <a:t> </a:t>
            </a:r>
            <a:r>
              <a:rPr lang="ru-RU" sz="3800" b="1" i="1" dirty="0" err="1"/>
              <a:t>життя</a:t>
            </a:r>
            <a:r>
              <a:rPr lang="ru-RU" sz="3800" b="1" i="1" dirty="0"/>
              <a:t> без </a:t>
            </a:r>
            <a:r>
              <a:rPr lang="ru-RU" sz="3800" b="1" i="1" dirty="0" err="1"/>
              <a:t>створення</a:t>
            </a:r>
            <a:r>
              <a:rPr lang="ru-RU" sz="3800" b="1" i="1" dirty="0"/>
              <a:t> </a:t>
            </a:r>
            <a:r>
              <a:rPr lang="ru-RU" sz="3800" b="1" i="1" dirty="0" err="1"/>
              <a:t>додаткового</a:t>
            </a:r>
            <a:r>
              <a:rPr lang="ru-RU" sz="3800" b="1" i="1" dirty="0"/>
              <a:t> </a:t>
            </a:r>
            <a:r>
              <a:rPr lang="ru-RU" sz="3800" b="1" i="1" dirty="0" err="1"/>
              <a:t>ризику</a:t>
            </a:r>
            <a:r>
              <a:rPr lang="ru-RU" sz="3800" b="1" i="1" dirty="0"/>
              <a:t>!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Тактична обстановка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мінімальна</a:t>
            </a:r>
            <a:r>
              <a:rPr lang="ru-RU" dirty="0"/>
              <a:t>: </a:t>
            </a:r>
            <a:r>
              <a:rPr lang="ru-RU" dirty="0" err="1"/>
              <a:t>відтягнути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у </a:t>
            </a:r>
            <a:r>
              <a:rPr lang="ru-RU" dirty="0" err="1"/>
              <a:t>безпечніше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й без </a:t>
            </a:r>
            <a:r>
              <a:rPr lang="ru-RU" dirty="0" err="1"/>
              <a:t>ризику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— </a:t>
            </a:r>
            <a:r>
              <a:rPr lang="ru-RU" dirty="0" err="1"/>
              <a:t>оцінити</a:t>
            </a:r>
            <a:r>
              <a:rPr lang="ru-RU" dirty="0"/>
              <a:t> стан,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базову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err="1"/>
              <a:t>Обмеженість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Часто </a:t>
            </a:r>
            <a:r>
              <a:rPr lang="ru-RU" dirty="0" err="1"/>
              <a:t>немає</a:t>
            </a:r>
            <a:r>
              <a:rPr lang="ru-RU" dirty="0"/>
              <a:t> доступу до </a:t>
            </a:r>
            <a:r>
              <a:rPr lang="ru-RU" dirty="0" err="1"/>
              <a:t>медиків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Тому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за </a:t>
            </a:r>
            <a:r>
              <a:rPr lang="ru-RU" dirty="0" err="1"/>
              <a:t>базовими</a:t>
            </a:r>
            <a:r>
              <a:rPr lang="ru-RU" dirty="0"/>
              <a:t> принципами: </a:t>
            </a:r>
            <a:r>
              <a:rPr lang="ru-RU" dirty="0" err="1"/>
              <a:t>безпека</a:t>
            </a:r>
            <a:r>
              <a:rPr lang="ru-RU" dirty="0"/>
              <a:t> → </a:t>
            </a:r>
            <a:r>
              <a:rPr lang="ru-RU" dirty="0" err="1"/>
              <a:t>повідомлення</a:t>
            </a:r>
            <a:r>
              <a:rPr lang="ru-RU" dirty="0"/>
              <a:t> → </a:t>
            </a:r>
            <a:r>
              <a:rPr lang="ru-RU" dirty="0" err="1"/>
              <a:t>підтримка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err="1"/>
              <a:t>Взаємодія</a:t>
            </a:r>
            <a:r>
              <a:rPr lang="ru-RU" b="1" dirty="0"/>
              <a:t> з </a:t>
            </a:r>
            <a:r>
              <a:rPr lang="ru-RU" b="1" dirty="0" err="1"/>
              <a:t>іншими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інфорування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/</a:t>
            </a:r>
            <a:r>
              <a:rPr lang="ru-RU" dirty="0" err="1"/>
              <a:t>дорослих</a:t>
            </a:r>
            <a:r>
              <a:rPr lang="ru-RU" dirty="0"/>
              <a:t>/</a:t>
            </a:r>
            <a:r>
              <a:rPr lang="ru-RU" dirty="0" err="1"/>
              <a:t>відповідальних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ризиковані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неприпустимі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52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C0CE1-90DF-4F55-B219-2CC67B9D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у </a:t>
            </a:r>
            <a:r>
              <a:rPr lang="ru-RU" dirty="0" err="1"/>
              <a:t>небойових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2D47D-12DA-485F-AA4A-4496CA12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Міська</a:t>
            </a:r>
            <a:r>
              <a:rPr lang="ru-RU" b="1" dirty="0"/>
              <a:t> </a:t>
            </a:r>
            <a:r>
              <a:rPr lang="ru-RU" b="1" dirty="0" err="1"/>
              <a:t>місцевість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Головне — </a:t>
            </a:r>
            <a:r>
              <a:rPr lang="ru-RU" dirty="0" err="1"/>
              <a:t>виклик</a:t>
            </a:r>
            <a:r>
              <a:rPr lang="ru-RU" dirty="0"/>
              <a:t> </a:t>
            </a:r>
            <a:r>
              <a:rPr lang="ru-RU" dirty="0" err="1"/>
              <a:t>швидкої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і </a:t>
            </a:r>
            <a:r>
              <a:rPr lang="ru-RU" dirty="0" err="1"/>
              <a:t>повітря</a:t>
            </a:r>
            <a:r>
              <a:rPr lang="ru-RU" dirty="0"/>
              <a:t>, не </a:t>
            </a:r>
            <a:r>
              <a:rPr lang="ru-RU" dirty="0" err="1"/>
              <a:t>рухати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без потреби.</a:t>
            </a:r>
          </a:p>
          <a:p>
            <a:pPr marL="0" indent="0" algn="ctr">
              <a:buNone/>
            </a:pPr>
            <a:r>
              <a:rPr lang="ru-RU" b="1" dirty="0" err="1"/>
              <a:t>Ліс</a:t>
            </a:r>
            <a:r>
              <a:rPr lang="ru-RU" b="1" dirty="0"/>
              <a:t>, поле, </a:t>
            </a:r>
            <a:r>
              <a:rPr lang="ru-RU" b="1" dirty="0" err="1"/>
              <a:t>сільська</a:t>
            </a:r>
            <a:r>
              <a:rPr lang="ru-RU" b="1" dirty="0"/>
              <a:t> </a:t>
            </a:r>
            <a:r>
              <a:rPr lang="ru-RU" b="1" dirty="0" err="1"/>
              <a:t>місцевість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для </a:t>
            </a:r>
            <a:r>
              <a:rPr lang="ru-RU" dirty="0" err="1"/>
              <a:t>рятувальників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холоду </a:t>
            </a:r>
            <a:r>
              <a:rPr lang="ru-RU" dirty="0" err="1"/>
              <a:t>чи</a:t>
            </a:r>
            <a:r>
              <a:rPr lang="ru-RU" dirty="0"/>
              <a:t> спеки.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dirty="0"/>
              <a:t>Гори</a:t>
            </a:r>
          </a:p>
          <a:p>
            <a:pPr marL="0" indent="0">
              <a:buNone/>
            </a:pP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є </a:t>
            </a:r>
            <a:r>
              <a:rPr lang="ru-RU" dirty="0" err="1"/>
              <a:t>з’ясування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, </a:t>
            </a:r>
            <a:r>
              <a:rPr lang="ru-RU" dirty="0" err="1"/>
              <a:t>лавини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зриву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Стабільне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та контроль стану до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рятувальників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 err="1"/>
              <a:t>Водойми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витягнута</a:t>
            </a:r>
            <a:r>
              <a:rPr lang="ru-RU" dirty="0"/>
              <a:t> на берег —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зігріти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21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2065</Words>
  <Application>Microsoft Office PowerPoint</Application>
  <PresentationFormat>Широкоэкранный</PresentationFormat>
  <Paragraphs>195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Bookman Old Style</vt:lpstr>
      <vt:lpstr>Times New Roman</vt:lpstr>
      <vt:lpstr>Wingdings</vt:lpstr>
      <vt:lpstr>Тема Office</vt:lpstr>
      <vt:lpstr>Домедична підготовка</vt:lpstr>
      <vt:lpstr>ЗОНИ ДОПОМОГИ:</vt:lpstr>
      <vt:lpstr>ДОПОМОГА НА ЛІНІЇ ВОГНЮ  - “ЧЕРВОНА” ЗОНА</vt:lpstr>
      <vt:lpstr>ДОПОМОГА В ЗОНІ РИЗИКУ, УКРИТТЯ – “ЖОВТА” ЗОНА</vt:lpstr>
      <vt:lpstr>ТАКТИЧНА ЕВАКУАЦІЙНА ДОПОМОГА – “ЗЕЛЕНА” ЗОНА</vt:lpstr>
      <vt:lpstr>Основні принципи надання домедичної допомоги</vt:lpstr>
      <vt:lpstr>Загальні принципи допомоги в бойовій та небойовій обстановці</vt:lpstr>
      <vt:lpstr>Надання допомоги в бойових умовах</vt:lpstr>
      <vt:lpstr>Надання допомоги у небойових умовах</vt:lpstr>
      <vt:lpstr>Роль немедичного особового складу під час надання допомоги в тактичних умовах</vt:lpstr>
      <vt:lpstr>Ключові функції немедичного особового складу під час надання допомоги в тактичних умовах</vt:lpstr>
      <vt:lpstr>Ключові фактори впливу на надання допомоги в тактичних умовах</vt:lpstr>
      <vt:lpstr>Способи та методи евакуації постраждалого у тактичних умовах</vt:lpstr>
      <vt:lpstr>Евакуація одним рятувальником</vt:lpstr>
      <vt:lpstr>Евакуація двома рятувальниками</vt:lpstr>
      <vt:lpstr>СПОСОБИ ЕВАКУАЦІЇ З “ЧЕРВОНОЇ” ЗОНИ</vt:lpstr>
      <vt:lpstr>Відтягування пораненого на спині </vt:lpstr>
      <vt:lpstr>Перенесення пораненого за допомогою лямки с анітарної </vt:lpstr>
      <vt:lpstr>4. Винесення пораненого ланкою санітарів-носіїв на руках перед собою </vt:lpstr>
      <vt:lpstr>Принципи витягування постраждалого з місця поранення з урахуванням специфіки підрозділу</vt:lpstr>
      <vt:lpstr>Принцип “Безпека передусім”</vt:lpstr>
      <vt:lpstr>Принцип “Мінімізація власного ризику”</vt:lpstr>
      <vt:lpstr>Принцип “Швидке переміщення у зону відносної безпеки”</vt:lpstr>
      <vt:lpstr>Принцип “Використання доступного спорядження та можливостей підрозділу”</vt:lpstr>
      <vt:lpstr>Принцип “Командна взаємодія”</vt:lpstr>
      <vt:lpstr>Принцип “Найпростіший безпечний метод”</vt:lpstr>
      <vt:lpstr>Принцип “Адаптація до місцевості”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14</cp:revision>
  <dcterms:created xsi:type="dcterms:W3CDTF">2025-11-25T15:29:55Z</dcterms:created>
  <dcterms:modified xsi:type="dcterms:W3CDTF">2026-04-01T12:16:13Z</dcterms:modified>
</cp:coreProperties>
</file>