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1F58-6E9E-45ED-AFDD-B4AA09A8F4BB}" type="datetimeFigureOut">
              <a:rPr lang="uk-UA" smtClean="0"/>
              <a:t>12.12.2025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7351-8C7A-449A-9BBE-6E7DCB5D063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861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1F58-6E9E-45ED-AFDD-B4AA09A8F4BB}" type="datetimeFigureOut">
              <a:rPr lang="uk-UA" smtClean="0"/>
              <a:t>12.12.2025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7351-8C7A-449A-9BBE-6E7DCB5D063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4922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1F58-6E9E-45ED-AFDD-B4AA09A8F4BB}" type="datetimeFigureOut">
              <a:rPr lang="uk-UA" smtClean="0"/>
              <a:t>12.12.2025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7351-8C7A-449A-9BBE-6E7DCB5D063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561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1F58-6E9E-45ED-AFDD-B4AA09A8F4BB}" type="datetimeFigureOut">
              <a:rPr lang="uk-UA" smtClean="0"/>
              <a:t>12.12.2025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7351-8C7A-449A-9BBE-6E7DCB5D063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8970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1F58-6E9E-45ED-AFDD-B4AA09A8F4BB}" type="datetimeFigureOut">
              <a:rPr lang="uk-UA" smtClean="0"/>
              <a:t>12.12.2025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7351-8C7A-449A-9BBE-6E7DCB5D063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6709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1F58-6E9E-45ED-AFDD-B4AA09A8F4BB}" type="datetimeFigureOut">
              <a:rPr lang="uk-UA" smtClean="0"/>
              <a:t>12.12.2025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7351-8C7A-449A-9BBE-6E7DCB5D063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62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1F58-6E9E-45ED-AFDD-B4AA09A8F4BB}" type="datetimeFigureOut">
              <a:rPr lang="uk-UA" smtClean="0"/>
              <a:t>12.12.2025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7351-8C7A-449A-9BBE-6E7DCB5D063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6922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1F58-6E9E-45ED-AFDD-B4AA09A8F4BB}" type="datetimeFigureOut">
              <a:rPr lang="uk-UA" smtClean="0"/>
              <a:t>12.12.2025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7351-8C7A-449A-9BBE-6E7DCB5D063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3241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1F58-6E9E-45ED-AFDD-B4AA09A8F4BB}" type="datetimeFigureOut">
              <a:rPr lang="uk-UA" smtClean="0"/>
              <a:t>12.12.2025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7351-8C7A-449A-9BBE-6E7DCB5D063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4125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1F58-6E9E-45ED-AFDD-B4AA09A8F4BB}" type="datetimeFigureOut">
              <a:rPr lang="uk-UA" smtClean="0"/>
              <a:t>12.12.2025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7351-8C7A-449A-9BBE-6E7DCB5D063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869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1F58-6E9E-45ED-AFDD-B4AA09A8F4BB}" type="datetimeFigureOut">
              <a:rPr lang="uk-UA" smtClean="0"/>
              <a:t>12.12.2025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7351-8C7A-449A-9BBE-6E7DCB5D063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544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21F58-6E9E-45ED-AFDD-B4AA09A8F4BB}" type="datetimeFigureOut">
              <a:rPr lang="uk-UA" smtClean="0"/>
              <a:t>12.12.2025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77351-8C7A-449A-9BBE-6E7DCB5D063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2252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PhD Dissertation Structure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238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structural elements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Body</a:t>
            </a:r>
          </a:p>
          <a:p>
            <a:r>
              <a:rPr lang="en-US" dirty="0" smtClean="0"/>
              <a:t>Conclusion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3241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issertation </a:t>
            </a:r>
            <a:r>
              <a:rPr lang="en-US" dirty="0"/>
              <a:t>L</a:t>
            </a:r>
            <a:r>
              <a:rPr lang="en-US" dirty="0" smtClean="0"/>
              <a:t>ayout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Front page</a:t>
            </a:r>
          </a:p>
          <a:p>
            <a:r>
              <a:rPr lang="en-US" dirty="0" smtClean="0"/>
              <a:t>Abstract in Ukrainian</a:t>
            </a:r>
          </a:p>
          <a:p>
            <a:r>
              <a:rPr lang="en-US" dirty="0" smtClean="0"/>
              <a:t>Abstract in English</a:t>
            </a:r>
          </a:p>
          <a:p>
            <a:r>
              <a:rPr lang="en-US" dirty="0" smtClean="0"/>
              <a:t>List of the author’s publications</a:t>
            </a:r>
          </a:p>
          <a:p>
            <a:r>
              <a:rPr lang="en-US" dirty="0" smtClean="0"/>
              <a:t>Table of contents</a:t>
            </a:r>
          </a:p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Body</a:t>
            </a:r>
          </a:p>
          <a:p>
            <a:r>
              <a:rPr lang="en-US" dirty="0" smtClean="0"/>
              <a:t>Conclusion </a:t>
            </a:r>
            <a:endParaRPr lang="uk-UA" dirty="0" smtClean="0"/>
          </a:p>
          <a:p>
            <a:endParaRPr lang="en-US" dirty="0" smtClean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3778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0864"/>
          </a:xfrm>
        </p:spPr>
        <p:txBody>
          <a:bodyPr/>
          <a:lstStyle/>
          <a:p>
            <a:r>
              <a:rPr lang="en-US" dirty="0" smtClean="0"/>
              <a:t>Introduction elements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105990"/>
            <a:ext cx="10515600" cy="5070973"/>
          </a:xfrm>
        </p:spPr>
        <p:txBody>
          <a:bodyPr numCol="1"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sz="3600" dirty="0" smtClean="0"/>
              <a:t>research topic relevance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brief literature review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link with department research topic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research purpose </a:t>
            </a:r>
          </a:p>
          <a:p>
            <a:pPr marL="0" indent="0">
              <a:buNone/>
            </a:pPr>
            <a:r>
              <a:rPr lang="en-US" sz="3600" dirty="0" smtClean="0"/>
              <a:t>    research tasks</a:t>
            </a:r>
          </a:p>
          <a:p>
            <a:pPr marL="0" indent="0">
              <a:buNone/>
            </a:pPr>
            <a:r>
              <a:rPr lang="en-US" sz="3600" dirty="0" smtClean="0"/>
              <a:t>    research object</a:t>
            </a:r>
          </a:p>
          <a:p>
            <a:pPr marL="0" indent="0">
              <a:buNone/>
            </a:pPr>
            <a:r>
              <a:rPr lang="en-US" sz="3600" dirty="0" smtClean="0"/>
              <a:t>    research subject</a:t>
            </a:r>
          </a:p>
          <a:p>
            <a:pPr marL="0" indent="0">
              <a:buNone/>
            </a:pPr>
            <a:r>
              <a:rPr lang="en-US" sz="3600" dirty="0" smtClean="0"/>
              <a:t>    research methods </a:t>
            </a:r>
          </a:p>
          <a:p>
            <a:pPr marL="0" indent="0">
              <a:buNone/>
            </a:pPr>
            <a:r>
              <a:rPr lang="en-US" sz="3600" dirty="0" smtClean="0"/>
              <a:t>    research material</a:t>
            </a:r>
          </a:p>
          <a:p>
            <a:pPr marL="0" indent="0">
              <a:buNone/>
            </a:pPr>
            <a:r>
              <a:rPr lang="en-US" sz="3600" dirty="0" smtClean="0"/>
              <a:t>    research novelty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research practical value</a:t>
            </a:r>
          </a:p>
          <a:p>
            <a:pPr marL="0" indent="0">
              <a:buNone/>
            </a:pPr>
            <a:r>
              <a:rPr lang="en-US" sz="3600" dirty="0" smtClean="0"/>
              <a:t>    author’s contribution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dissertation findings approbation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author’s publications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dissertation structure</a:t>
            </a:r>
            <a:endParaRPr lang="en-US" sz="2900" dirty="0" smtClean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7579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0201"/>
          </a:xfrm>
        </p:spPr>
        <p:txBody>
          <a:bodyPr/>
          <a:lstStyle/>
          <a:p>
            <a:r>
              <a:rPr lang="en-US" dirty="0" smtClean="0"/>
              <a:t>Body elements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332411"/>
            <a:ext cx="10515600" cy="48445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Chapter I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point 1.1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subpoint 1.1.1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subpoint  1.1.2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point 1.2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subpoint 1.2.1</a:t>
            </a:r>
          </a:p>
          <a:p>
            <a:pPr marL="0" indent="0">
              <a:buNone/>
            </a:pPr>
            <a:r>
              <a:rPr lang="en-US" dirty="0" smtClean="0"/>
              <a:t>            subpoint  1.2.2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… </a:t>
            </a:r>
          </a:p>
          <a:p>
            <a:pPr marL="0" indent="0">
              <a:buNone/>
            </a:pPr>
            <a:r>
              <a:rPr lang="en-US" dirty="0" smtClean="0"/>
              <a:t>Conclusions to Chapter I</a:t>
            </a:r>
          </a:p>
          <a:p>
            <a:pPr marL="0" indent="0">
              <a:buNone/>
            </a:pPr>
            <a:r>
              <a:rPr lang="en-US" dirty="0" smtClean="0"/>
              <a:t>Chapter II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…</a:t>
            </a:r>
          </a:p>
          <a:p>
            <a:pPr marL="0" indent="0">
              <a:buNone/>
            </a:pPr>
            <a:r>
              <a:rPr lang="en-US" dirty="0" smtClean="0"/>
              <a:t>Conclusions </a:t>
            </a:r>
          </a:p>
          <a:p>
            <a:pPr marL="0" indent="0">
              <a:buNone/>
            </a:pPr>
            <a:r>
              <a:rPr lang="en-US" dirty="0" smtClean="0"/>
              <a:t>List of references </a:t>
            </a:r>
          </a:p>
          <a:p>
            <a:pPr marL="0" indent="0">
              <a:buNone/>
            </a:pPr>
            <a:r>
              <a:rPr lang="en-US" dirty="0" smtClean="0"/>
              <a:t>Appendices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9406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5366"/>
          </a:xfrm>
        </p:spPr>
        <p:txBody>
          <a:bodyPr/>
          <a:lstStyle/>
          <a:p>
            <a:r>
              <a:rPr lang="en-US" dirty="0" smtClean="0"/>
              <a:t>Abstract writing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314994"/>
            <a:ext cx="10515600" cy="4861969"/>
          </a:xfrm>
        </p:spPr>
        <p:txBody>
          <a:bodyPr/>
          <a:lstStyle/>
          <a:p>
            <a:r>
              <a:rPr lang="en-US" dirty="0"/>
              <a:t>Find an abstract of the dissertation relevant to your field.</a:t>
            </a:r>
            <a:endParaRPr lang="uk-UA" dirty="0"/>
          </a:p>
          <a:p>
            <a:r>
              <a:rPr lang="en-US" dirty="0"/>
              <a:t>Highlight the distinctive grammatical structures and linking elements</a:t>
            </a:r>
            <a:endParaRPr lang="uk-UA" dirty="0"/>
          </a:p>
          <a:p>
            <a:r>
              <a:rPr lang="en-US" dirty="0"/>
              <a:t>Indicate the points presented in the abstract</a:t>
            </a:r>
            <a:endParaRPr lang="uk-UA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Write the abstract of the article relevant to your field with AI.</a:t>
            </a:r>
          </a:p>
          <a:p>
            <a:r>
              <a:rPr lang="en-US" dirty="0" err="1" smtClean="0"/>
              <a:t>Analyse</a:t>
            </a:r>
            <a:r>
              <a:rPr lang="en-US" dirty="0" smtClean="0"/>
              <a:t> the outcome (highlight </a:t>
            </a:r>
            <a:r>
              <a:rPr lang="en-US" dirty="0"/>
              <a:t>the distinctive grammatical structures and linking </a:t>
            </a:r>
            <a:r>
              <a:rPr lang="en-US" dirty="0" smtClean="0"/>
              <a:t>elements; </a:t>
            </a:r>
            <a:r>
              <a:rPr lang="en-US" dirty="0"/>
              <a:t>i</a:t>
            </a:r>
            <a:r>
              <a:rPr lang="en-US" dirty="0" smtClean="0"/>
              <a:t>ndicate </a:t>
            </a:r>
            <a:r>
              <a:rPr lang="en-US" dirty="0"/>
              <a:t>the points presented in the </a:t>
            </a:r>
            <a:r>
              <a:rPr lang="en-US" dirty="0" smtClean="0"/>
              <a:t>abstract)</a:t>
            </a:r>
          </a:p>
          <a:p>
            <a:r>
              <a:rPr lang="en-US" dirty="0" smtClean="0"/>
              <a:t>Share your prompts with the group</a:t>
            </a:r>
            <a:endParaRPr lang="uk-UA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647333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189</Words>
  <Application>Microsoft Office PowerPoint</Application>
  <PresentationFormat>Широкий екран</PresentationFormat>
  <Paragraphs>53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PhD Dissertation Structure</vt:lpstr>
      <vt:lpstr>Major structural elements</vt:lpstr>
      <vt:lpstr>Dissertation Layout </vt:lpstr>
      <vt:lpstr>Introduction elements</vt:lpstr>
      <vt:lpstr>Body elements</vt:lpstr>
      <vt:lpstr>Abstract writing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PhD Dissertation Structure</dc:title>
  <dc:creator>Могельницька Людмила Францівна</dc:creator>
  <cp:lastModifiedBy>Могельницька Людмила Францівна</cp:lastModifiedBy>
  <cp:revision>9</cp:revision>
  <dcterms:created xsi:type="dcterms:W3CDTF">2025-12-10T08:57:39Z</dcterms:created>
  <dcterms:modified xsi:type="dcterms:W3CDTF">2025-12-12T13:12:23Z</dcterms:modified>
</cp:coreProperties>
</file>