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Poppins" panose="020B0604020202020204" charset="0"/>
      <p:regular r:id="rId14"/>
      <p:bold r:id="rId15"/>
      <p:italic r:id="rId16"/>
      <p:boldItalic r:id="rId17"/>
    </p:embeddedFont>
    <p:embeddedFont>
      <p:font typeface="Lato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50C8602-4A57-45E3-B480-64474594E4E5}">
  <a:tblStyle styleId="{650C8602-4A57-45E3-B480-64474594E4E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04052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7696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344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6431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1397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2610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6691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813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3463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253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745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2130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2775585" y="2178546"/>
            <a:ext cx="6640830" cy="1340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1E3A8A"/>
                </a:solidFill>
                <a:latin typeface="Poppins"/>
                <a:ea typeface="Poppins"/>
                <a:cs typeface="Poppins"/>
                <a:sym typeface="Poppins"/>
              </a:rPr>
              <a:t>Responsible AI in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i="0" u="none" strike="noStrike" cap="none">
                <a:solidFill>
                  <a:srgbClr val="1E3A8A"/>
                </a:solidFill>
                <a:latin typeface="Poppins"/>
                <a:ea typeface="Poppins"/>
                <a:cs typeface="Poppins"/>
                <a:sym typeface="Poppins"/>
              </a:rPr>
              <a:t> Academic Research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2933700" y="3805237"/>
            <a:ext cx="6324600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59944"/>
              </a:lnSpc>
            </a:pPr>
            <a:r>
              <a:rPr lang="en-US" sz="1800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Advancing Science Responsibly in the Age of AI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521446"/>
            <a:ext cx="3492549" cy="2097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799" y="2521446"/>
            <a:ext cx="3492549" cy="2097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2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8099" y="2521446"/>
            <a:ext cx="3492549" cy="2097137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2"/>
          <p:cNvSpPr txBox="1"/>
          <p:nvPr/>
        </p:nvSpPr>
        <p:spPr>
          <a:xfrm>
            <a:off x="762000" y="571500"/>
            <a:ext cx="11401425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Visual Indicators of AI Use</a:t>
            </a:r>
            <a:endParaRPr/>
          </a:p>
        </p:txBody>
      </p:sp>
      <p:sp>
        <p:nvSpPr>
          <p:cNvPr id="204" name="Google Shape;204;p22"/>
          <p:cNvSpPr/>
          <p:nvPr/>
        </p:nvSpPr>
        <p:spPr>
          <a:xfrm>
            <a:off x="571500" y="571500"/>
            <a:ext cx="76200" cy="61912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2"/>
          <p:cNvSpPr txBox="1"/>
          <p:nvPr/>
        </p:nvSpPr>
        <p:spPr>
          <a:xfrm>
            <a:off x="571500" y="4904333"/>
            <a:ext cx="11049000" cy="28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1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Standardized icons may be used at the beginning or end of chapters to denote these levels.</a:t>
            </a:r>
            <a:endParaRPr/>
          </a:p>
        </p:txBody>
      </p:sp>
      <p:sp>
        <p:nvSpPr>
          <p:cNvPr id="206" name="Google Shape;206;p22"/>
          <p:cNvSpPr txBox="1"/>
          <p:nvPr/>
        </p:nvSpPr>
        <p:spPr>
          <a:xfrm>
            <a:off x="794225" y="2816721"/>
            <a:ext cx="304709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334155"/>
                </a:solidFill>
                <a:latin typeface="Poppins"/>
                <a:ea typeface="Poppins"/>
                <a:cs typeface="Poppins"/>
                <a:sym typeface="Poppins"/>
              </a:rPr>
              <a:t>"As Is" Generation</a:t>
            </a:r>
            <a:endParaRPr/>
          </a:p>
        </p:txBody>
      </p:sp>
      <p:sp>
        <p:nvSpPr>
          <p:cNvPr id="207" name="Google Shape;207;p22"/>
          <p:cNvSpPr txBox="1"/>
          <p:nvPr/>
        </p:nvSpPr>
        <p:spPr>
          <a:xfrm>
            <a:off x="866775" y="3312021"/>
            <a:ext cx="2901999" cy="8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Used when AI output is incorporated directly without significant researcher alteration.</a:t>
            </a:r>
            <a:endParaRPr/>
          </a:p>
        </p:txBody>
      </p:sp>
      <p:sp>
        <p:nvSpPr>
          <p:cNvPr id="208" name="Google Shape;208;p22"/>
          <p:cNvSpPr txBox="1"/>
          <p:nvPr/>
        </p:nvSpPr>
        <p:spPr>
          <a:xfrm>
            <a:off x="4572524" y="2816721"/>
            <a:ext cx="304709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334155"/>
                </a:solidFill>
                <a:latin typeface="Poppins"/>
                <a:ea typeface="Poppins"/>
                <a:cs typeface="Poppins"/>
                <a:sym typeface="Poppins"/>
              </a:rPr>
              <a:t>Modified Output</a:t>
            </a:r>
            <a:endParaRPr/>
          </a:p>
        </p:txBody>
      </p:sp>
      <p:sp>
        <p:nvSpPr>
          <p:cNvPr id="209" name="Google Shape;209;p22"/>
          <p:cNvSpPr txBox="1"/>
          <p:nvPr/>
        </p:nvSpPr>
        <p:spPr>
          <a:xfrm>
            <a:off x="4645074" y="3312021"/>
            <a:ext cx="2901999" cy="8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Indicates substantial modification, critical analysis, or verification by the researcher.</a:t>
            </a:r>
            <a:endParaRPr/>
          </a:p>
        </p:txBody>
      </p:sp>
      <p:sp>
        <p:nvSpPr>
          <p:cNvPr id="210" name="Google Shape;210;p22"/>
          <p:cNvSpPr txBox="1"/>
          <p:nvPr/>
        </p:nvSpPr>
        <p:spPr>
          <a:xfrm>
            <a:off x="8350824" y="2816721"/>
            <a:ext cx="304709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334155"/>
                </a:solidFill>
                <a:latin typeface="Poppins"/>
                <a:ea typeface="Poppins"/>
                <a:cs typeface="Poppins"/>
                <a:sym typeface="Poppins"/>
              </a:rPr>
              <a:t>AI-Assisted Idea</a:t>
            </a:r>
            <a:endParaRPr/>
          </a:p>
        </p:txBody>
      </p:sp>
      <p:sp>
        <p:nvSpPr>
          <p:cNvPr id="211" name="Google Shape;211;p22"/>
          <p:cNvSpPr txBox="1"/>
          <p:nvPr/>
        </p:nvSpPr>
        <p:spPr>
          <a:xfrm>
            <a:off x="8423374" y="3312021"/>
            <a:ext cx="2901999" cy="8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AI was used solely for conceptual brainstorming or methodological suggestion.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3"/>
          <p:cNvSpPr txBox="1"/>
          <p:nvPr/>
        </p:nvSpPr>
        <p:spPr>
          <a:xfrm>
            <a:off x="762000" y="571500"/>
            <a:ext cx="11401425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Institutional Accountability</a:t>
            </a:r>
            <a:endParaRPr/>
          </a:p>
        </p:txBody>
      </p:sp>
      <p:sp>
        <p:nvSpPr>
          <p:cNvPr id="218" name="Google Shape;218;p23"/>
          <p:cNvSpPr/>
          <p:nvPr/>
        </p:nvSpPr>
        <p:spPr>
          <a:xfrm>
            <a:off x="571500" y="571500"/>
            <a:ext cx="76200" cy="61912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3"/>
          <p:cNvSpPr txBox="1"/>
          <p:nvPr/>
        </p:nvSpPr>
        <p:spPr>
          <a:xfrm>
            <a:off x="571500" y="3076426"/>
            <a:ext cx="53340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0" b="1" i="0" u="none" strike="noStrike" cap="none">
                <a:solidFill>
                  <a:srgbClr val="EF4444"/>
                </a:solidFill>
                <a:latin typeface="Poppins"/>
                <a:ea typeface="Poppins"/>
                <a:cs typeface="Poppins"/>
                <a:sym typeface="Poppins"/>
              </a:rPr>
              <a:t>Zero</a:t>
            </a:r>
            <a:endParaRPr/>
          </a:p>
        </p:txBody>
      </p:sp>
      <p:sp>
        <p:nvSpPr>
          <p:cNvPr id="220" name="Google Shape;220;p23"/>
          <p:cNvSpPr txBox="1"/>
          <p:nvPr/>
        </p:nvSpPr>
        <p:spPr>
          <a:xfrm>
            <a:off x="571500" y="4409926"/>
            <a:ext cx="5334000" cy="37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Tolerance for Plagiarism</a:t>
            </a:r>
            <a:endParaRPr/>
          </a:p>
        </p:txBody>
      </p:sp>
      <p:sp>
        <p:nvSpPr>
          <p:cNvPr id="221" name="Google Shape;221;p23"/>
          <p:cNvSpPr txBox="1"/>
          <p:nvPr/>
        </p:nvSpPr>
        <p:spPr>
          <a:xfrm>
            <a:off x="6286500" y="2814786"/>
            <a:ext cx="56007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334155"/>
                </a:solidFill>
                <a:latin typeface="Poppins"/>
                <a:ea typeface="Poppins"/>
                <a:cs typeface="Poppins"/>
                <a:sym typeface="Poppins"/>
              </a:rPr>
              <a:t>Zhytomyr Polytechnic Standards</a:t>
            </a:r>
            <a:endParaRPr/>
          </a:p>
        </p:txBody>
      </p:sp>
      <p:sp>
        <p:nvSpPr>
          <p:cNvPr id="222" name="Google Shape;222;p23"/>
          <p:cNvSpPr txBox="1"/>
          <p:nvPr/>
        </p:nvSpPr>
        <p:spPr>
          <a:xfrm>
            <a:off x="6286500" y="3310086"/>
            <a:ext cx="5334000" cy="8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Unauthorized or uncredited use of generative AI is categorized as a violation of academic integrity under the </a:t>
            </a:r>
            <a:r>
              <a:rPr lang="en-US" sz="1425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Code of Academic Integrity</a:t>
            </a: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of Zhytomyr Polytechnic State University.</a:t>
            </a:r>
            <a:endParaRPr/>
          </a:p>
        </p:txBody>
      </p:sp>
      <p:sp>
        <p:nvSpPr>
          <p:cNvPr id="223" name="Google Shape;223;p23"/>
          <p:cNvSpPr txBox="1"/>
          <p:nvPr/>
        </p:nvSpPr>
        <p:spPr>
          <a:xfrm>
            <a:off x="6286500" y="4321373"/>
            <a:ext cx="5334000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Researchers bear full legal and ethical responsibility for the veracity and originality of their findings.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/>
          <p:nvPr/>
        </p:nvSpPr>
        <p:spPr>
          <a:xfrm>
            <a:off x="5619750" y="3017490"/>
            <a:ext cx="952500" cy="5715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1855469" y="3265140"/>
            <a:ext cx="8481060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Strategic Framework</a:t>
            </a: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2057400" y="3598515"/>
            <a:ext cx="8077200" cy="28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Aligning Artificial Intelligence with the standards of the Ministry of Education and Science of Ukraine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211883"/>
            <a:ext cx="3492549" cy="3434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799" y="2211883"/>
            <a:ext cx="3492549" cy="3434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8099" y="2211883"/>
            <a:ext cx="3492549" cy="343435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/>
        </p:nvSpPr>
        <p:spPr>
          <a:xfrm>
            <a:off x="762000" y="571500"/>
            <a:ext cx="11401425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Information Retrieval &amp; Synthesis</a:t>
            </a:r>
            <a:endParaRPr/>
          </a:p>
        </p:txBody>
      </p:sp>
      <p:sp>
        <p:nvSpPr>
          <p:cNvPr id="104" name="Google Shape;104;p15"/>
          <p:cNvSpPr/>
          <p:nvPr/>
        </p:nvSpPr>
        <p:spPr>
          <a:xfrm>
            <a:off x="571500" y="571500"/>
            <a:ext cx="76200" cy="61912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866775" y="3154858"/>
            <a:ext cx="304709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334155"/>
                </a:solidFill>
                <a:latin typeface="Poppins"/>
                <a:ea typeface="Poppins"/>
                <a:cs typeface="Poppins"/>
                <a:sym typeface="Poppins"/>
              </a:rPr>
              <a:t>Advanced Search</a:t>
            </a:r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866775" y="3650158"/>
            <a:ext cx="2901999" cy="1157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Identifying relevant scientific publications and archival materials across international databases using specialized criteria.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4645074" y="3154858"/>
            <a:ext cx="3047099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334155"/>
                </a:solidFill>
                <a:latin typeface="Poppins"/>
                <a:ea typeface="Poppins"/>
                <a:cs typeface="Poppins"/>
                <a:sym typeface="Poppins"/>
              </a:rPr>
              <a:t>Automated Summaries</a:t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4645074" y="4050208"/>
            <a:ext cx="2901999" cy="1157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Generating concise abstracts and thematic resumes of complex scholarly articles to expedite literature reviews.</a:t>
            </a:r>
            <a:endParaRPr dirty="0"/>
          </a:p>
        </p:txBody>
      </p:sp>
      <p:sp>
        <p:nvSpPr>
          <p:cNvPr id="109" name="Google Shape;109;p15"/>
          <p:cNvSpPr txBox="1"/>
          <p:nvPr/>
        </p:nvSpPr>
        <p:spPr>
          <a:xfrm>
            <a:off x="8423374" y="3154858"/>
            <a:ext cx="304709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334155"/>
                </a:solidFill>
                <a:latin typeface="Poppins"/>
                <a:ea typeface="Poppins"/>
                <a:cs typeface="Poppins"/>
                <a:sym typeface="Poppins"/>
              </a:rPr>
              <a:t>Systematization</a:t>
            </a:r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8423374" y="3650158"/>
            <a:ext cx="2901999" cy="8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Organizing identified sources based on specific research problems, identifying key conceptual clusters.</a:t>
            </a:r>
            <a:endParaRPr/>
          </a:p>
        </p:txBody>
      </p:sp>
      <p:pic>
        <p:nvPicPr>
          <p:cNvPr id="111" name="Google Shape;111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6775" y="2545258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45074" y="2545258"/>
            <a:ext cx="2857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23374" y="2545258"/>
            <a:ext cx="428625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/>
          <p:nvPr/>
        </p:nvSpPr>
        <p:spPr>
          <a:xfrm>
            <a:off x="762000" y="571500"/>
            <a:ext cx="5000625" cy="123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Data Analytics &amp; Big Data</a:t>
            </a:r>
            <a:endParaRPr/>
          </a:p>
        </p:txBody>
      </p:sp>
      <p:sp>
        <p:nvSpPr>
          <p:cNvPr id="120" name="Google Shape;120;p16"/>
          <p:cNvSpPr/>
          <p:nvPr/>
        </p:nvSpPr>
        <p:spPr>
          <a:xfrm>
            <a:off x="571500" y="571500"/>
            <a:ext cx="76200" cy="123825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571500" y="2993975"/>
            <a:ext cx="520065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334155"/>
                </a:solidFill>
                <a:latin typeface="Poppins"/>
                <a:ea typeface="Poppins"/>
                <a:cs typeface="Poppins"/>
                <a:sym typeface="Poppins"/>
              </a:rPr>
              <a:t>Empirical Precision</a:t>
            </a:r>
            <a:endParaRPr/>
          </a:p>
        </p:txBody>
      </p:sp>
      <p:sp>
        <p:nvSpPr>
          <p:cNvPr id="123" name="Google Shape;123;p16"/>
          <p:cNvSpPr txBox="1"/>
          <p:nvPr/>
        </p:nvSpPr>
        <p:spPr>
          <a:xfrm>
            <a:off x="571500" y="3489275"/>
            <a:ext cx="4953000" cy="8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AI capabilities allow researchers to process vast datasets, uncovering hidden correlations and longitudinal patterns within Big Data.</a:t>
            </a:r>
            <a:endParaRPr/>
          </a:p>
        </p:txBody>
      </p:sp>
      <p:sp>
        <p:nvSpPr>
          <p:cNvPr id="124" name="Google Shape;124;p16"/>
          <p:cNvSpPr txBox="1"/>
          <p:nvPr/>
        </p:nvSpPr>
        <p:spPr>
          <a:xfrm>
            <a:off x="571500" y="4500562"/>
            <a:ext cx="4953000" cy="8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Reproducibility:</a:t>
            </a: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Ensuring adequate sample sizes to verify the adequacy, representativeness, and reproducibility of experimental results.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7"/>
          <p:cNvSpPr txBox="1"/>
          <p:nvPr/>
        </p:nvSpPr>
        <p:spPr>
          <a:xfrm>
            <a:off x="762000" y="571500"/>
            <a:ext cx="11401425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Expert Analysis &amp; Risk Modeling</a:t>
            </a:r>
            <a:endParaRPr/>
          </a:p>
        </p:txBody>
      </p:sp>
      <p:sp>
        <p:nvSpPr>
          <p:cNvPr id="131" name="Google Shape;131;p17"/>
          <p:cNvSpPr/>
          <p:nvPr/>
        </p:nvSpPr>
        <p:spPr>
          <a:xfrm>
            <a:off x="571500" y="571500"/>
            <a:ext cx="76200" cy="61912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571500" y="3320504"/>
            <a:ext cx="56007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334155"/>
                </a:solidFill>
                <a:latin typeface="Poppins"/>
                <a:ea typeface="Poppins"/>
                <a:cs typeface="Poppins"/>
                <a:sym typeface="Poppins"/>
              </a:rPr>
              <a:t>Scientific Novelty</a:t>
            </a:r>
            <a:endParaRPr/>
          </a:p>
        </p:txBody>
      </p:sp>
      <p:sp>
        <p:nvSpPr>
          <p:cNvPr id="133" name="Google Shape;133;p17"/>
          <p:cNvSpPr txBox="1"/>
          <p:nvPr/>
        </p:nvSpPr>
        <p:spPr>
          <a:xfrm>
            <a:off x="571500" y="3815804"/>
            <a:ext cx="5334000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Evaluating research results (hypotheses, concepts, models) for originality versus existing international prototypes.</a:t>
            </a:r>
            <a:endParaRPr/>
          </a:p>
        </p:txBody>
      </p:sp>
      <p:sp>
        <p:nvSpPr>
          <p:cNvPr id="134" name="Google Shape;134;p17"/>
          <p:cNvSpPr txBox="1"/>
          <p:nvPr/>
        </p:nvSpPr>
        <p:spPr>
          <a:xfrm>
            <a:off x="6286500" y="3320504"/>
            <a:ext cx="56007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334155"/>
                </a:solidFill>
                <a:latin typeface="Poppins"/>
                <a:ea typeface="Poppins"/>
                <a:cs typeface="Poppins"/>
                <a:sym typeface="Poppins"/>
              </a:rPr>
              <a:t>Risk Assessment</a:t>
            </a:r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6286500" y="3815804"/>
            <a:ext cx="5334000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Modeling potential risks, reliability, and safety of technological applications or experimental interventions.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0" y="2133600"/>
            <a:ext cx="5334000" cy="359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8"/>
          <p:cNvSpPr txBox="1"/>
          <p:nvPr/>
        </p:nvSpPr>
        <p:spPr>
          <a:xfrm>
            <a:off x="762000" y="571500"/>
            <a:ext cx="11401425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Ideation &amp; Methodology</a:t>
            </a:r>
            <a:endParaRPr/>
          </a:p>
        </p:txBody>
      </p:sp>
      <p:sp>
        <p:nvSpPr>
          <p:cNvPr id="143" name="Google Shape;143;p18"/>
          <p:cNvSpPr/>
          <p:nvPr/>
        </p:nvSpPr>
        <p:spPr>
          <a:xfrm>
            <a:off x="571500" y="571500"/>
            <a:ext cx="76200" cy="61912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571500" y="2133600"/>
            <a:ext cx="5334000" cy="28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AI serves as a catalyst for creative research design, assisting in:</a:t>
            </a:r>
            <a:endParaRPr/>
          </a:p>
        </p:txBody>
      </p:sp>
      <p:pic>
        <p:nvPicPr>
          <p:cNvPr id="145" name="Google Shape;145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96025" y="2143125"/>
            <a:ext cx="5314950" cy="357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8"/>
          <p:cNvSpPr txBox="1"/>
          <p:nvPr/>
        </p:nvSpPr>
        <p:spPr>
          <a:xfrm>
            <a:off x="847725" y="2577375"/>
            <a:ext cx="10477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47" name="Google Shape;147;p18"/>
          <p:cNvSpPr txBox="1"/>
          <p:nvPr/>
        </p:nvSpPr>
        <p:spPr>
          <a:xfrm>
            <a:off x="952500" y="2575470"/>
            <a:ext cx="4953000" cy="28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75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Selection of optimal research methods and methodologies.</a:t>
            </a:r>
            <a:endParaRPr/>
          </a:p>
        </p:txBody>
      </p:sp>
      <p:sp>
        <p:nvSpPr>
          <p:cNvPr id="148" name="Google Shape;148;p18"/>
          <p:cNvSpPr txBox="1"/>
          <p:nvPr/>
        </p:nvSpPr>
        <p:spPr>
          <a:xfrm>
            <a:off x="847725" y="2866846"/>
            <a:ext cx="10477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49" name="Google Shape;149;p18"/>
          <p:cNvSpPr txBox="1"/>
          <p:nvPr/>
        </p:nvSpPr>
        <p:spPr>
          <a:xfrm>
            <a:off x="952500" y="2864941"/>
            <a:ext cx="4953000" cy="28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75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Generating innovative directions for future exploration.</a:t>
            </a:r>
            <a:endParaRPr dirty="0"/>
          </a:p>
        </p:txBody>
      </p:sp>
      <p:sp>
        <p:nvSpPr>
          <p:cNvPr id="150" name="Google Shape;150;p18"/>
          <p:cNvSpPr txBox="1"/>
          <p:nvPr/>
        </p:nvSpPr>
        <p:spPr>
          <a:xfrm>
            <a:off x="847725" y="3156317"/>
            <a:ext cx="10477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51" name="Google Shape;151;p18"/>
          <p:cNvSpPr txBox="1"/>
          <p:nvPr/>
        </p:nvSpPr>
        <p:spPr>
          <a:xfrm>
            <a:off x="952500" y="3154412"/>
            <a:ext cx="4953000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75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Cross-disciplinary application of existing scientific models (e.g., physical models applied to social sciences).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9"/>
          <p:cNvSpPr txBox="1"/>
          <p:nvPr/>
        </p:nvSpPr>
        <p:spPr>
          <a:xfrm>
            <a:off x="762000" y="571500"/>
            <a:ext cx="11401425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Technical Optimization</a:t>
            </a:r>
            <a:endParaRPr/>
          </a:p>
        </p:txBody>
      </p:sp>
      <p:sp>
        <p:nvSpPr>
          <p:cNvPr id="158" name="Google Shape;158;p19"/>
          <p:cNvSpPr/>
          <p:nvPr/>
        </p:nvSpPr>
        <p:spPr>
          <a:xfrm>
            <a:off x="571500" y="571500"/>
            <a:ext cx="76200" cy="61912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9"/>
          <p:cNvSpPr txBox="1"/>
          <p:nvPr/>
        </p:nvSpPr>
        <p:spPr>
          <a:xfrm>
            <a:off x="1000125" y="3045321"/>
            <a:ext cx="10620375" cy="28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Metadata Indexing:</a:t>
            </a: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Determining the optimal set of keywords and tags to ensure high searchability in global repositories.</a:t>
            </a:r>
            <a:endParaRPr/>
          </a:p>
        </p:txBody>
      </p:sp>
      <p:sp>
        <p:nvSpPr>
          <p:cNvPr id="160" name="Google Shape;160;p19"/>
          <p:cNvSpPr txBox="1"/>
          <p:nvPr/>
        </p:nvSpPr>
        <p:spPr>
          <a:xfrm>
            <a:off x="1000125" y="3525291"/>
            <a:ext cx="10620375" cy="28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Stylistic Alignment:</a:t>
            </a: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Formatting text to meet the specific requirements of international publishers or conferences.</a:t>
            </a:r>
            <a:endParaRPr/>
          </a:p>
        </p:txBody>
      </p:sp>
      <p:sp>
        <p:nvSpPr>
          <p:cNvPr id="161" name="Google Shape;161;p19"/>
          <p:cNvSpPr txBox="1"/>
          <p:nvPr/>
        </p:nvSpPr>
        <p:spPr>
          <a:xfrm>
            <a:off x="1000125" y="4005262"/>
            <a:ext cx="10620375" cy="28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Bibliographic Standards:</a:t>
            </a: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Automated styling of citations according to APA, MLA, IEEE, or specific journal formats.</a:t>
            </a:r>
            <a:endParaRPr/>
          </a:p>
        </p:txBody>
      </p:sp>
      <p:sp>
        <p:nvSpPr>
          <p:cNvPr id="162" name="Google Shape;162;p19"/>
          <p:cNvSpPr txBox="1"/>
          <p:nvPr/>
        </p:nvSpPr>
        <p:spPr>
          <a:xfrm>
            <a:off x="1000125" y="4485233"/>
            <a:ext cx="10620375" cy="28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Data Visualization:</a:t>
            </a:r>
            <a:r>
              <a:rPr lang="en-US" sz="14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Creating interactive visualizations that simplify the communication of complex theoretical concepts.</a:t>
            </a:r>
            <a:endParaRPr/>
          </a:p>
        </p:txBody>
      </p:sp>
      <p:pic>
        <p:nvPicPr>
          <p:cNvPr id="163" name="Google Shape;163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3083421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3563391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4043362"/>
            <a:ext cx="2095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9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500" y="4523333"/>
            <a:ext cx="257175" cy="24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0"/>
          <p:cNvSpPr txBox="1"/>
          <p:nvPr/>
        </p:nvSpPr>
        <p:spPr>
          <a:xfrm>
            <a:off x="762000" y="571500"/>
            <a:ext cx="11401425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Academic Integrity Mandate</a:t>
            </a:r>
            <a:endParaRPr/>
          </a:p>
        </p:txBody>
      </p:sp>
      <p:sp>
        <p:nvSpPr>
          <p:cNvPr id="173" name="Google Shape;173;p20"/>
          <p:cNvSpPr/>
          <p:nvPr/>
        </p:nvSpPr>
        <p:spPr>
          <a:xfrm>
            <a:off x="571500" y="571500"/>
            <a:ext cx="76200" cy="61912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0"/>
          <p:cNvSpPr txBox="1"/>
          <p:nvPr/>
        </p:nvSpPr>
        <p:spPr>
          <a:xfrm>
            <a:off x="1333500" y="2825353"/>
            <a:ext cx="9525000" cy="2026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0" i="1" u="none" strike="noStrike" cap="none">
                <a:solidFill>
                  <a:srgbClr val="1E3A8A"/>
                </a:solidFill>
                <a:latin typeface="Poppins"/>
                <a:ea typeface="Poppins"/>
                <a:cs typeface="Poppins"/>
                <a:sym typeface="Poppins"/>
              </a:rPr>
              <a:t> "To prevent potential violations of academic integrity, researchers must explicitly state the role of AI in their work, detailing the prompts and modifications applied." </a:t>
            </a:r>
            <a:endParaRPr/>
          </a:p>
        </p:txBody>
      </p:sp>
      <p:sp>
        <p:nvSpPr>
          <p:cNvPr id="175" name="Google Shape;175;p20"/>
          <p:cNvSpPr txBox="1"/>
          <p:nvPr/>
        </p:nvSpPr>
        <p:spPr>
          <a:xfrm>
            <a:off x="4548187" y="5213746"/>
            <a:ext cx="30956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— Ministry of Education and Science Guidelines</a:t>
            </a:r>
            <a:endParaRPr/>
          </a:p>
        </p:txBody>
      </p:sp>
      <p:sp>
        <p:nvSpPr>
          <p:cNvPr id="176" name="Google Shape;176;p20"/>
          <p:cNvSpPr txBox="1"/>
          <p:nvPr/>
        </p:nvSpPr>
        <p:spPr>
          <a:xfrm>
            <a:off x="857250" y="2444353"/>
            <a:ext cx="43815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0" i="1" u="none" strike="noStrike" cap="none">
                <a:solidFill>
                  <a:srgbClr val="1E3A8A"/>
                </a:solidFill>
                <a:latin typeface="Poppins"/>
                <a:ea typeface="Poppins"/>
                <a:cs typeface="Poppins"/>
                <a:sym typeface="Poppins"/>
              </a:rPr>
              <a:t>“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1"/>
          <p:cNvSpPr txBox="1"/>
          <p:nvPr/>
        </p:nvSpPr>
        <p:spPr>
          <a:xfrm>
            <a:off x="762000" y="571500"/>
            <a:ext cx="11401425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The Attribution Framework</a:t>
            </a:r>
            <a:endParaRPr/>
          </a:p>
        </p:txBody>
      </p:sp>
      <p:sp>
        <p:nvSpPr>
          <p:cNvPr id="183" name="Google Shape;183;p21"/>
          <p:cNvSpPr/>
          <p:nvPr/>
        </p:nvSpPr>
        <p:spPr>
          <a:xfrm>
            <a:off x="571500" y="571500"/>
            <a:ext cx="76200" cy="61912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4" name="Google Shape;184;p21"/>
          <p:cNvGraphicFramePr/>
          <p:nvPr/>
        </p:nvGraphicFramePr>
        <p:xfrm>
          <a:off x="571500" y="1989087"/>
          <a:ext cx="11049000" cy="3879900"/>
        </p:xfrm>
        <a:graphic>
          <a:graphicData uri="http://schemas.openxmlformats.org/drawingml/2006/table">
            <a:tbl>
              <a:tblPr firstRow="1" bandRow="1">
                <a:noFill/>
                <a:tableStyleId>{650C8602-4A57-45E3-B480-64474594E4E5}</a:tableStyleId>
              </a:tblPr>
              <a:tblGrid>
                <a:gridCol w="2271125"/>
                <a:gridCol w="8777875"/>
              </a:tblGrid>
              <a:tr h="646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1" i="0" u="none" strike="noStrike" cap="non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Parameter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1" i="0" u="none" strike="noStrike" cap="non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Mandatory Requirement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</a:tr>
              <a:tr h="646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1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Purpose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Clearly define why AI was used in this specific section.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646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1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The exact function the AI was expected to perform.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646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1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Prompt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The verbatim prompt (query) used to generate the output.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646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1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Tool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The specific software or engine (e.g., GPT-4, Claude, Perplexity).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646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1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Processing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Details on whether the result was used "as is" or modified.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5" name="Google Shape;185;p21"/>
          <p:cNvSpPr/>
          <p:nvPr/>
        </p:nvSpPr>
        <p:spPr>
          <a:xfrm>
            <a:off x="571500" y="3287166"/>
            <a:ext cx="227111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1"/>
          <p:cNvSpPr/>
          <p:nvPr/>
        </p:nvSpPr>
        <p:spPr>
          <a:xfrm>
            <a:off x="2842617" y="3287166"/>
            <a:ext cx="877788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1"/>
          <p:cNvSpPr/>
          <p:nvPr/>
        </p:nvSpPr>
        <p:spPr>
          <a:xfrm>
            <a:off x="571500" y="3929062"/>
            <a:ext cx="227111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1"/>
          <p:cNvSpPr/>
          <p:nvPr/>
        </p:nvSpPr>
        <p:spPr>
          <a:xfrm>
            <a:off x="2842617" y="3929062"/>
            <a:ext cx="877788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1"/>
          <p:cNvSpPr/>
          <p:nvPr/>
        </p:nvSpPr>
        <p:spPr>
          <a:xfrm>
            <a:off x="571500" y="4570958"/>
            <a:ext cx="227111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1"/>
          <p:cNvSpPr/>
          <p:nvPr/>
        </p:nvSpPr>
        <p:spPr>
          <a:xfrm>
            <a:off x="2842617" y="4570958"/>
            <a:ext cx="877788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1"/>
          <p:cNvSpPr/>
          <p:nvPr/>
        </p:nvSpPr>
        <p:spPr>
          <a:xfrm>
            <a:off x="571500" y="5212853"/>
            <a:ext cx="227111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1"/>
          <p:cNvSpPr/>
          <p:nvPr/>
        </p:nvSpPr>
        <p:spPr>
          <a:xfrm>
            <a:off x="2842617" y="5212853"/>
            <a:ext cx="877788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1"/>
          <p:cNvSpPr/>
          <p:nvPr/>
        </p:nvSpPr>
        <p:spPr>
          <a:xfrm>
            <a:off x="571500" y="5854749"/>
            <a:ext cx="227111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1"/>
          <p:cNvSpPr/>
          <p:nvPr/>
        </p:nvSpPr>
        <p:spPr>
          <a:xfrm>
            <a:off x="2842617" y="5854749"/>
            <a:ext cx="877788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519</Words>
  <Application>Microsoft Office PowerPoint</Application>
  <PresentationFormat>Широкий екран</PresentationFormat>
  <Paragraphs>64</Paragraphs>
  <Slides>11</Slides>
  <Notes>11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6" baseType="lpstr">
      <vt:lpstr>Poppins</vt:lpstr>
      <vt:lpstr>Lato</vt:lpstr>
      <vt:lpstr>Calibri</vt:lpstr>
      <vt:lpstr>Arial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cp:lastModifiedBy>Могельницька Людмила Францівна</cp:lastModifiedBy>
  <cp:revision>2</cp:revision>
  <dcterms:modified xsi:type="dcterms:W3CDTF">2026-02-13T11:04:15Z</dcterms:modified>
</cp:coreProperties>
</file>