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40" autoAdjust="0"/>
    <p:restoredTop sz="94660"/>
  </p:normalViewPr>
  <p:slideViewPr>
    <p:cSldViewPr snapToGrid="0">
      <p:cViewPr varScale="1">
        <p:scale>
          <a:sx n="81" d="100"/>
          <a:sy n="81" d="100"/>
        </p:scale>
        <p:origin x="113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03CCC-0EFB-4FF4-812A-7C727D959F17}" type="datetimeFigureOut">
              <a:rPr lang="uk-UA" smtClean="0"/>
              <a:t>13.03.2026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7CDF5-2ABA-4E71-BBF2-653A6AEA50E8}" type="slidenum">
              <a:rPr lang="uk-UA" smtClean="0"/>
              <a:t>‹№›</a:t>
            </a:fld>
            <a:endParaRPr lang="uk-UA"/>
          </a:p>
        </p:txBody>
      </p:sp>
    </p:spTree>
    <p:extLst>
      <p:ext uri="{BB962C8B-B14F-4D97-AF65-F5344CB8AC3E}">
        <p14:creationId xmlns:p14="http://schemas.microsoft.com/office/powerpoint/2010/main" val="136808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587CDF5-2ABA-4E71-BBF2-653A6AEA50E8}" type="slidenum">
              <a:rPr lang="uk-UA" smtClean="0"/>
              <a:t>6</a:t>
            </a:fld>
            <a:endParaRPr lang="uk-UA"/>
          </a:p>
        </p:txBody>
      </p:sp>
    </p:spTree>
    <p:extLst>
      <p:ext uri="{BB962C8B-B14F-4D97-AF65-F5344CB8AC3E}">
        <p14:creationId xmlns:p14="http://schemas.microsoft.com/office/powerpoint/2010/main" val="380969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234D97-D5BD-B748-0BFC-F214B9D304D8}"/>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411544CA-53CC-B6B6-1C7F-BD155476F3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9D614EC7-1C78-DAB4-54F6-29A2504973A0}"/>
              </a:ext>
            </a:extLst>
          </p:cNvPr>
          <p:cNvSpPr>
            <a:spLocks noGrp="1"/>
          </p:cNvSpPr>
          <p:nvPr>
            <p:ph type="dt" sz="half" idx="10"/>
          </p:nvPr>
        </p:nvSpPr>
        <p:spPr/>
        <p:txBody>
          <a:bodyPr/>
          <a:lstStyle/>
          <a:p>
            <a:fld id="{CA8E1099-2E6A-4704-85A0-CF20A0FDD129}" type="datetimeFigureOut">
              <a:rPr lang="uk-UA" smtClean="0"/>
              <a:t>13.03.2026</a:t>
            </a:fld>
            <a:endParaRPr lang="uk-UA"/>
          </a:p>
        </p:txBody>
      </p:sp>
      <p:sp>
        <p:nvSpPr>
          <p:cNvPr id="5" name="Місце для нижнього колонтитула 4">
            <a:extLst>
              <a:ext uri="{FF2B5EF4-FFF2-40B4-BE49-F238E27FC236}">
                <a16:creationId xmlns:a16="http://schemas.microsoft.com/office/drawing/2014/main" id="{873C5D8B-4817-B444-D943-A34531CAA3B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DD45F87-C8C1-46A1-733E-62F5469270C3}"/>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411954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B0497A-EBCA-5ED0-8056-545D98A2652F}"/>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5B1622A6-836B-B64A-66E8-A1A0A63FBD22}"/>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62ACDB8-7F00-3269-5045-83D2416DC890}"/>
              </a:ext>
            </a:extLst>
          </p:cNvPr>
          <p:cNvSpPr>
            <a:spLocks noGrp="1"/>
          </p:cNvSpPr>
          <p:nvPr>
            <p:ph type="dt" sz="half" idx="10"/>
          </p:nvPr>
        </p:nvSpPr>
        <p:spPr/>
        <p:txBody>
          <a:bodyPr/>
          <a:lstStyle/>
          <a:p>
            <a:fld id="{CA8E1099-2E6A-4704-85A0-CF20A0FDD129}" type="datetimeFigureOut">
              <a:rPr lang="uk-UA" smtClean="0"/>
              <a:t>13.03.2026</a:t>
            </a:fld>
            <a:endParaRPr lang="uk-UA"/>
          </a:p>
        </p:txBody>
      </p:sp>
      <p:sp>
        <p:nvSpPr>
          <p:cNvPr id="5" name="Місце для нижнього колонтитула 4">
            <a:extLst>
              <a:ext uri="{FF2B5EF4-FFF2-40B4-BE49-F238E27FC236}">
                <a16:creationId xmlns:a16="http://schemas.microsoft.com/office/drawing/2014/main" id="{C7495080-D0F4-F789-74A2-5CA3AE2710E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ED8165C-99DB-247B-7751-FA7349D88EBF}"/>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9264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68F4B869-2FD3-C55C-292B-15394961970D}"/>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EC874D39-CFE5-141C-C1A5-166B7F80C7BB}"/>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F559CF3-DB42-4183-4DA7-AE48244196A4}"/>
              </a:ext>
            </a:extLst>
          </p:cNvPr>
          <p:cNvSpPr>
            <a:spLocks noGrp="1"/>
          </p:cNvSpPr>
          <p:nvPr>
            <p:ph type="dt" sz="half" idx="10"/>
          </p:nvPr>
        </p:nvSpPr>
        <p:spPr/>
        <p:txBody>
          <a:bodyPr/>
          <a:lstStyle/>
          <a:p>
            <a:fld id="{CA8E1099-2E6A-4704-85A0-CF20A0FDD129}" type="datetimeFigureOut">
              <a:rPr lang="uk-UA" smtClean="0"/>
              <a:t>13.03.2026</a:t>
            </a:fld>
            <a:endParaRPr lang="uk-UA"/>
          </a:p>
        </p:txBody>
      </p:sp>
      <p:sp>
        <p:nvSpPr>
          <p:cNvPr id="5" name="Місце для нижнього колонтитула 4">
            <a:extLst>
              <a:ext uri="{FF2B5EF4-FFF2-40B4-BE49-F238E27FC236}">
                <a16:creationId xmlns:a16="http://schemas.microsoft.com/office/drawing/2014/main" id="{1C724D3B-1E3B-5760-E25C-0D6E903D3C0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8F527E2-937C-933F-277F-B100C7A59EF6}"/>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54780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081508-BE93-670E-4CF3-66914FE4636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E7B3782-0BE7-764B-7BB9-3EC0B5F8BD83}"/>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145ADBA-A309-9405-DBF9-8D9C5790B0AB}"/>
              </a:ext>
            </a:extLst>
          </p:cNvPr>
          <p:cNvSpPr>
            <a:spLocks noGrp="1"/>
          </p:cNvSpPr>
          <p:nvPr>
            <p:ph type="dt" sz="half" idx="10"/>
          </p:nvPr>
        </p:nvSpPr>
        <p:spPr/>
        <p:txBody>
          <a:bodyPr/>
          <a:lstStyle/>
          <a:p>
            <a:fld id="{CA8E1099-2E6A-4704-85A0-CF20A0FDD129}" type="datetimeFigureOut">
              <a:rPr lang="uk-UA" smtClean="0"/>
              <a:t>13.03.2026</a:t>
            </a:fld>
            <a:endParaRPr lang="uk-UA"/>
          </a:p>
        </p:txBody>
      </p:sp>
      <p:sp>
        <p:nvSpPr>
          <p:cNvPr id="5" name="Місце для нижнього колонтитула 4">
            <a:extLst>
              <a:ext uri="{FF2B5EF4-FFF2-40B4-BE49-F238E27FC236}">
                <a16:creationId xmlns:a16="http://schemas.microsoft.com/office/drawing/2014/main" id="{B02B1645-37D2-DA97-4363-45B35CDFC21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5636DCF-82BE-1A1A-EEA3-74459692B9D8}"/>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50974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D72364-6D7D-28B8-AB1C-0B3A78505857}"/>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34DFBD3-B645-0140-7C19-4D35C68ACC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993F5DC4-332C-14AC-8A48-3E628DBC86FF}"/>
              </a:ext>
            </a:extLst>
          </p:cNvPr>
          <p:cNvSpPr>
            <a:spLocks noGrp="1"/>
          </p:cNvSpPr>
          <p:nvPr>
            <p:ph type="dt" sz="half" idx="10"/>
          </p:nvPr>
        </p:nvSpPr>
        <p:spPr/>
        <p:txBody>
          <a:bodyPr/>
          <a:lstStyle/>
          <a:p>
            <a:fld id="{CA8E1099-2E6A-4704-85A0-CF20A0FDD129}" type="datetimeFigureOut">
              <a:rPr lang="uk-UA" smtClean="0"/>
              <a:t>13.03.2026</a:t>
            </a:fld>
            <a:endParaRPr lang="uk-UA"/>
          </a:p>
        </p:txBody>
      </p:sp>
      <p:sp>
        <p:nvSpPr>
          <p:cNvPr id="5" name="Місце для нижнього колонтитула 4">
            <a:extLst>
              <a:ext uri="{FF2B5EF4-FFF2-40B4-BE49-F238E27FC236}">
                <a16:creationId xmlns:a16="http://schemas.microsoft.com/office/drawing/2014/main" id="{AC73766B-B570-A2DE-ED58-1D7E669BE95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AF69BF5-5F55-A007-3C0B-6E8F2879BBC1}"/>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33036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E25260-D7C0-F2A5-30C6-735F756DCF5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4323A47-0AE3-0924-6AB5-83178D2AA323}"/>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ADF03C94-4B67-5803-9E95-6CAA3E325C98}"/>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B0474598-F1F5-DE31-D074-8024D6FA830D}"/>
              </a:ext>
            </a:extLst>
          </p:cNvPr>
          <p:cNvSpPr>
            <a:spLocks noGrp="1"/>
          </p:cNvSpPr>
          <p:nvPr>
            <p:ph type="dt" sz="half" idx="10"/>
          </p:nvPr>
        </p:nvSpPr>
        <p:spPr/>
        <p:txBody>
          <a:bodyPr/>
          <a:lstStyle/>
          <a:p>
            <a:fld id="{CA8E1099-2E6A-4704-85A0-CF20A0FDD129}" type="datetimeFigureOut">
              <a:rPr lang="uk-UA" smtClean="0"/>
              <a:t>13.03.2026</a:t>
            </a:fld>
            <a:endParaRPr lang="uk-UA"/>
          </a:p>
        </p:txBody>
      </p:sp>
      <p:sp>
        <p:nvSpPr>
          <p:cNvPr id="6" name="Місце для нижнього колонтитула 5">
            <a:extLst>
              <a:ext uri="{FF2B5EF4-FFF2-40B4-BE49-F238E27FC236}">
                <a16:creationId xmlns:a16="http://schemas.microsoft.com/office/drawing/2014/main" id="{A4945095-E9BF-B83A-B158-19ED2280C42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F449B23-CD3C-803E-B159-64CD8CC6B91B}"/>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323919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6682FF-FB3C-2A28-4964-7F942563C254}"/>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003CAA59-852B-EE09-CEE3-AE988F3A9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FDE57BC5-3900-C75F-4E10-93D30ABCE18B}"/>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43D6CE84-5FE8-3273-5FDE-0C9544A66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AAEDB072-DCC0-2BF0-DC3C-189AD819A751}"/>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541585ED-DE6C-053C-C3C4-2BE5FF0759CE}"/>
              </a:ext>
            </a:extLst>
          </p:cNvPr>
          <p:cNvSpPr>
            <a:spLocks noGrp="1"/>
          </p:cNvSpPr>
          <p:nvPr>
            <p:ph type="dt" sz="half" idx="10"/>
          </p:nvPr>
        </p:nvSpPr>
        <p:spPr/>
        <p:txBody>
          <a:bodyPr/>
          <a:lstStyle/>
          <a:p>
            <a:fld id="{CA8E1099-2E6A-4704-85A0-CF20A0FDD129}" type="datetimeFigureOut">
              <a:rPr lang="uk-UA" smtClean="0"/>
              <a:t>13.03.2026</a:t>
            </a:fld>
            <a:endParaRPr lang="uk-UA"/>
          </a:p>
        </p:txBody>
      </p:sp>
      <p:sp>
        <p:nvSpPr>
          <p:cNvPr id="8" name="Місце для нижнього колонтитула 7">
            <a:extLst>
              <a:ext uri="{FF2B5EF4-FFF2-40B4-BE49-F238E27FC236}">
                <a16:creationId xmlns:a16="http://schemas.microsoft.com/office/drawing/2014/main" id="{8C4E8BFC-A055-7997-1A3F-A33E7F605F7E}"/>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EE597C81-3281-D9AD-C367-9A6C07F4DB70}"/>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314036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CF45BB-B479-42CF-FAA4-389D4A3AEC6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31F71A23-BE86-D739-E7FF-8DB4F812D458}"/>
              </a:ext>
            </a:extLst>
          </p:cNvPr>
          <p:cNvSpPr>
            <a:spLocks noGrp="1"/>
          </p:cNvSpPr>
          <p:nvPr>
            <p:ph type="dt" sz="half" idx="10"/>
          </p:nvPr>
        </p:nvSpPr>
        <p:spPr/>
        <p:txBody>
          <a:bodyPr/>
          <a:lstStyle/>
          <a:p>
            <a:fld id="{CA8E1099-2E6A-4704-85A0-CF20A0FDD129}" type="datetimeFigureOut">
              <a:rPr lang="uk-UA" smtClean="0"/>
              <a:t>13.03.2026</a:t>
            </a:fld>
            <a:endParaRPr lang="uk-UA"/>
          </a:p>
        </p:txBody>
      </p:sp>
      <p:sp>
        <p:nvSpPr>
          <p:cNvPr id="4" name="Місце для нижнього колонтитула 3">
            <a:extLst>
              <a:ext uri="{FF2B5EF4-FFF2-40B4-BE49-F238E27FC236}">
                <a16:creationId xmlns:a16="http://schemas.microsoft.com/office/drawing/2014/main" id="{C49CEABE-6F82-245B-68EC-676CD08FEC8D}"/>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647879EA-7376-B060-B62E-66F598390033}"/>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217711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CCF9B238-8438-1246-ED79-A2CF668DF152}"/>
              </a:ext>
            </a:extLst>
          </p:cNvPr>
          <p:cNvSpPr>
            <a:spLocks noGrp="1"/>
          </p:cNvSpPr>
          <p:nvPr>
            <p:ph type="dt" sz="half" idx="10"/>
          </p:nvPr>
        </p:nvSpPr>
        <p:spPr/>
        <p:txBody>
          <a:bodyPr/>
          <a:lstStyle/>
          <a:p>
            <a:fld id="{CA8E1099-2E6A-4704-85A0-CF20A0FDD129}" type="datetimeFigureOut">
              <a:rPr lang="uk-UA" smtClean="0"/>
              <a:t>13.03.2026</a:t>
            </a:fld>
            <a:endParaRPr lang="uk-UA"/>
          </a:p>
        </p:txBody>
      </p:sp>
      <p:sp>
        <p:nvSpPr>
          <p:cNvPr id="3" name="Місце для нижнього колонтитула 2">
            <a:extLst>
              <a:ext uri="{FF2B5EF4-FFF2-40B4-BE49-F238E27FC236}">
                <a16:creationId xmlns:a16="http://schemas.microsoft.com/office/drawing/2014/main" id="{665D717C-DC6C-5EF5-980C-25E4D128BF41}"/>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93A9AB3A-7A35-F9B8-FC49-384F59F3441C}"/>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24656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1C521A-7D05-404A-919D-D4A08F7B875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AE874D97-3D2E-F81C-3655-04C0C5C60F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E9A9CDEA-2B5E-39D2-1D30-7CA796FB5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27C46C01-664F-2DFC-5008-10173216B370}"/>
              </a:ext>
            </a:extLst>
          </p:cNvPr>
          <p:cNvSpPr>
            <a:spLocks noGrp="1"/>
          </p:cNvSpPr>
          <p:nvPr>
            <p:ph type="dt" sz="half" idx="10"/>
          </p:nvPr>
        </p:nvSpPr>
        <p:spPr/>
        <p:txBody>
          <a:bodyPr/>
          <a:lstStyle/>
          <a:p>
            <a:fld id="{CA8E1099-2E6A-4704-85A0-CF20A0FDD129}" type="datetimeFigureOut">
              <a:rPr lang="uk-UA" smtClean="0"/>
              <a:t>13.03.2026</a:t>
            </a:fld>
            <a:endParaRPr lang="uk-UA"/>
          </a:p>
        </p:txBody>
      </p:sp>
      <p:sp>
        <p:nvSpPr>
          <p:cNvPr id="6" name="Місце для нижнього колонтитула 5">
            <a:extLst>
              <a:ext uri="{FF2B5EF4-FFF2-40B4-BE49-F238E27FC236}">
                <a16:creationId xmlns:a16="http://schemas.microsoft.com/office/drawing/2014/main" id="{5EE17F49-24E7-4294-D6CE-D93AF83C217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8AD06199-D35E-4450-E610-6D1D71FB81EE}"/>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349115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5A56DE-FD8F-1057-B035-B77717C0676E}"/>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18F910A-7F1E-BCAC-CA30-D9781FDCC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E16EA996-38CC-F465-2303-F511B2556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E785A564-1C57-E5B3-CE4C-BFF7C5EBF515}"/>
              </a:ext>
            </a:extLst>
          </p:cNvPr>
          <p:cNvSpPr>
            <a:spLocks noGrp="1"/>
          </p:cNvSpPr>
          <p:nvPr>
            <p:ph type="dt" sz="half" idx="10"/>
          </p:nvPr>
        </p:nvSpPr>
        <p:spPr/>
        <p:txBody>
          <a:bodyPr/>
          <a:lstStyle/>
          <a:p>
            <a:fld id="{CA8E1099-2E6A-4704-85A0-CF20A0FDD129}" type="datetimeFigureOut">
              <a:rPr lang="uk-UA" smtClean="0"/>
              <a:t>13.03.2026</a:t>
            </a:fld>
            <a:endParaRPr lang="uk-UA"/>
          </a:p>
        </p:txBody>
      </p:sp>
      <p:sp>
        <p:nvSpPr>
          <p:cNvPr id="6" name="Місце для нижнього колонтитула 5">
            <a:extLst>
              <a:ext uri="{FF2B5EF4-FFF2-40B4-BE49-F238E27FC236}">
                <a16:creationId xmlns:a16="http://schemas.microsoft.com/office/drawing/2014/main" id="{E24583DC-09FB-73DB-FE81-13818107C950}"/>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5D07C49E-2001-4D90-527E-6820B97D66ED}"/>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97014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5C92E9A2-79A1-7438-DB83-13D378542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6108A82E-3106-8F86-801C-8C8BCF24D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4980CD9-DF69-7B10-B97C-8BCD345566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E1099-2E6A-4704-85A0-CF20A0FDD129}" type="datetimeFigureOut">
              <a:rPr lang="uk-UA" smtClean="0"/>
              <a:t>13.03.2026</a:t>
            </a:fld>
            <a:endParaRPr lang="uk-UA"/>
          </a:p>
        </p:txBody>
      </p:sp>
      <p:sp>
        <p:nvSpPr>
          <p:cNvPr id="5" name="Місце для нижнього колонтитула 4">
            <a:extLst>
              <a:ext uri="{FF2B5EF4-FFF2-40B4-BE49-F238E27FC236}">
                <a16:creationId xmlns:a16="http://schemas.microsoft.com/office/drawing/2014/main" id="{27636CC6-38CE-E463-F910-22726A64E5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53E3F02C-E59C-3EC3-E112-CD35E7B607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9B6F-F04E-4F9E-86D5-9FFAE639029A}" type="slidenum">
              <a:rPr lang="uk-UA" smtClean="0"/>
              <a:t>‹№›</a:t>
            </a:fld>
            <a:endParaRPr lang="uk-UA"/>
          </a:p>
        </p:txBody>
      </p:sp>
    </p:spTree>
    <p:extLst>
      <p:ext uri="{BB962C8B-B14F-4D97-AF65-F5344CB8AC3E}">
        <p14:creationId xmlns:p14="http://schemas.microsoft.com/office/powerpoint/2010/main" val="1741807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3B9FA96D-BA5F-548C-393B-1F46F7B46F89}"/>
              </a:ext>
            </a:extLst>
          </p:cNvPr>
          <p:cNvPicPr>
            <a:picLocks noChangeAspect="1"/>
          </p:cNvPicPr>
          <p:nvPr/>
        </p:nvPicPr>
        <p:blipFill>
          <a:blip r:embed="rId2"/>
          <a:stretch>
            <a:fillRect/>
          </a:stretch>
        </p:blipFill>
        <p:spPr>
          <a:xfrm>
            <a:off x="2407101" y="1464229"/>
            <a:ext cx="6545706" cy="3165453"/>
          </a:xfrm>
          <a:prstGeom prst="rect">
            <a:avLst/>
          </a:prstGeom>
        </p:spPr>
      </p:pic>
    </p:spTree>
    <p:extLst>
      <p:ext uri="{BB962C8B-B14F-4D97-AF65-F5344CB8AC3E}">
        <p14:creationId xmlns:p14="http://schemas.microsoft.com/office/powerpoint/2010/main" val="163775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720DFB-046C-B29A-3E64-F4A217D69E97}"/>
              </a:ext>
            </a:extLst>
          </p:cNvPr>
          <p:cNvSpPr txBox="1"/>
          <p:nvPr/>
        </p:nvSpPr>
        <p:spPr>
          <a:xfrm>
            <a:off x="258098" y="15406"/>
            <a:ext cx="11864339" cy="1754326"/>
          </a:xfrm>
          <a:prstGeom prst="rect">
            <a:avLst/>
          </a:prstGeom>
          <a:noFill/>
        </p:spPr>
        <p:txBody>
          <a:bodyPr wrap="square">
            <a:spAutoFit/>
          </a:bodyPr>
          <a:lstStyle/>
          <a:p>
            <a:r>
              <a:rPr lang="uk-UA" dirty="0"/>
              <a:t>У Німеччині було багато опонентів нацистської партії. Однією з таких груп була Комуністична партія. Гітлер використовував свою владу для залякування членів Комуністичної партії, проте Конституція Німеччини захищала права громадян на формування політичних партій. Коли ж у 1933 р. було </a:t>
            </a:r>
            <a:r>
              <a:rPr lang="uk-UA" dirty="0" err="1"/>
              <a:t>підпалено</a:t>
            </a:r>
            <a:r>
              <a:rPr lang="uk-UA" dirty="0"/>
              <a:t> будівлю Рейхстагу, Гітлер скористався цією можливістю: він звинуватив членів Комуністичної партії в підпалі й закликав до заходів щодо відновлення громадського порядку та захисту населення, закликаючи президента застосувати статтю 48. Це стаття, у якій визначено:</a:t>
            </a:r>
          </a:p>
        </p:txBody>
      </p:sp>
      <p:pic>
        <p:nvPicPr>
          <p:cNvPr id="7" name="Рисунок 6">
            <a:extLst>
              <a:ext uri="{FF2B5EF4-FFF2-40B4-BE49-F238E27FC236}">
                <a16:creationId xmlns:a16="http://schemas.microsoft.com/office/drawing/2014/main" id="{89FD516A-F259-5838-B20E-98A39045ADAD}"/>
              </a:ext>
            </a:extLst>
          </p:cNvPr>
          <p:cNvPicPr>
            <a:picLocks noChangeAspect="1"/>
          </p:cNvPicPr>
          <p:nvPr/>
        </p:nvPicPr>
        <p:blipFill>
          <a:blip r:embed="rId2"/>
          <a:stretch>
            <a:fillRect/>
          </a:stretch>
        </p:blipFill>
        <p:spPr>
          <a:xfrm>
            <a:off x="3101913" y="1560269"/>
            <a:ext cx="5439534" cy="1409897"/>
          </a:xfrm>
          <a:prstGeom prst="rect">
            <a:avLst/>
          </a:prstGeom>
        </p:spPr>
      </p:pic>
      <p:sp>
        <p:nvSpPr>
          <p:cNvPr id="9" name="TextBox 8">
            <a:extLst>
              <a:ext uri="{FF2B5EF4-FFF2-40B4-BE49-F238E27FC236}">
                <a16:creationId xmlns:a16="http://schemas.microsoft.com/office/drawing/2014/main" id="{9FC4BBA4-9EFE-B68F-3DDD-8DEF7C2AC32C}"/>
              </a:ext>
            </a:extLst>
          </p:cNvPr>
          <p:cNvSpPr txBox="1"/>
          <p:nvPr/>
        </p:nvSpPr>
        <p:spPr>
          <a:xfrm>
            <a:off x="0" y="2970166"/>
            <a:ext cx="5627716" cy="3693319"/>
          </a:xfrm>
          <a:prstGeom prst="rect">
            <a:avLst/>
          </a:prstGeom>
          <a:noFill/>
        </p:spPr>
        <p:txBody>
          <a:bodyPr wrap="square">
            <a:spAutoFit/>
          </a:bodyPr>
          <a:lstStyle/>
          <a:p>
            <a:r>
              <a:rPr lang="uk-UA" dirty="0"/>
              <a:t>Цей захід був введений у дію, і наслідком стало зупинення реалізації громадянських прав багатьох людей у Німеччині. У рамках цього плану Гітлера багато членів Комуністичної партії були заарештовані та ув’язнені як загроза суспільству, що врешті спричинило ослаблення влади Комуністичної партії в парламенті. Без достатньої опозиції в парламенті нацисти змогли прийняти закони, якими ще більше зміцнили свою владу, а саме: «Акт про надання повноважень», який призупинив дію Конституції, та «Закон проти заснування партій», який забороняв усі політичні партії, крім НСДАП.63 Так почалося тоталітарне правління Гітлера. </a:t>
            </a:r>
          </a:p>
        </p:txBody>
      </p:sp>
      <p:pic>
        <p:nvPicPr>
          <p:cNvPr id="11" name="Рисунок 10">
            <a:extLst>
              <a:ext uri="{FF2B5EF4-FFF2-40B4-BE49-F238E27FC236}">
                <a16:creationId xmlns:a16="http://schemas.microsoft.com/office/drawing/2014/main" id="{74992E8B-2244-D883-265F-9144D22815A6}"/>
              </a:ext>
            </a:extLst>
          </p:cNvPr>
          <p:cNvPicPr>
            <a:picLocks noChangeAspect="1"/>
          </p:cNvPicPr>
          <p:nvPr/>
        </p:nvPicPr>
        <p:blipFill>
          <a:blip r:embed="rId3"/>
          <a:stretch>
            <a:fillRect/>
          </a:stretch>
        </p:blipFill>
        <p:spPr>
          <a:xfrm>
            <a:off x="5900595" y="3302139"/>
            <a:ext cx="5744377" cy="1514686"/>
          </a:xfrm>
          <a:prstGeom prst="rect">
            <a:avLst/>
          </a:prstGeom>
        </p:spPr>
      </p:pic>
    </p:spTree>
    <p:extLst>
      <p:ext uri="{BB962C8B-B14F-4D97-AF65-F5344CB8AC3E}">
        <p14:creationId xmlns:p14="http://schemas.microsoft.com/office/powerpoint/2010/main" val="347093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268CAF-84F4-2611-DA27-DFAA4260D941}"/>
              </a:ext>
            </a:extLst>
          </p:cNvPr>
          <p:cNvSpPr txBox="1"/>
          <p:nvPr/>
        </p:nvSpPr>
        <p:spPr>
          <a:xfrm>
            <a:off x="66501" y="81520"/>
            <a:ext cx="11986953" cy="4801314"/>
          </a:xfrm>
          <a:prstGeom prst="rect">
            <a:avLst/>
          </a:prstGeom>
          <a:noFill/>
        </p:spPr>
        <p:txBody>
          <a:bodyPr wrap="square">
            <a:spAutoFit/>
          </a:bodyPr>
          <a:lstStyle/>
          <a:p>
            <a:r>
              <a:rPr lang="uk-UA" dirty="0"/>
              <a:t>Тоталітарна держава − крайня форма авторитаризму. Радянський Союз сталінського періоду та нацистська Німеччина за правління Гітлера − класичні приклади тоталітарних держав. У тоталітарній країні державний апарат повністю або </a:t>
            </a:r>
            <a:r>
              <a:rPr lang="uk-UA" dirty="0" err="1"/>
              <a:t>тотально</a:t>
            </a:r>
            <a:r>
              <a:rPr lang="uk-UA" dirty="0"/>
              <a:t> контролює всі сфери життя суспільства. Панує одна ідеологія та одна політична партія, громадські організації заборонені, у більшості випадків приватна власність і підприємництво повністю заборонені (як у Радянському Союзі), а всі гілки влади підпорядковані лідерові партії. Поділ влади абсолютно неприпустимий для тоталітарних політичних режимів. Конституції, прийняті в таких державах, можуть містити спеціальні статті, що декларують «верховенство права», але це лише паперове гасло, яке не втілюється в реальність. У тоталітарному режимі індивіди та суспільство служать лише державі, а будь-який критик чи опозиція можуть бути покарані смертю, конфіскацією майна або засланням. Уряд зазвичай уживає заходів, щоб позбавити людей їхніх громадянських свобод, тому вони не можуть протестувати проти системи. Осіб, які критикують уряд чи опонують йому, як правило, уважають зрадниками своєї країни і зазвичай повністю ізолюють від суспільства. Уряд приймає рішення про забезпечення житлом і роботою, відмовляє в основних правах, таких як свобода слова. Особи, які виступають проти уряду, можуть бути відправлені в трудові табори або навіть страчені. Уряд також контролює інформацію, яку громадськість отримує через державне телебачення та радіо. У країні, де Інтернет недоступний людям, майже неможливо отримати зовнішні новини. У сучасному Китаї існують елементи тоталітарного правління із системою, заснованою на концепції «великого лідера», однопартійного (комуністичного) правління та єдиної комуністичної ідеології й обмежених громадянських свобод. Проте у сучасному Китаї наявні також елементи приватної власності та ринкової конкуренції.</a:t>
            </a:r>
          </a:p>
        </p:txBody>
      </p:sp>
    </p:spTree>
    <p:extLst>
      <p:ext uri="{BB962C8B-B14F-4D97-AF65-F5344CB8AC3E}">
        <p14:creationId xmlns:p14="http://schemas.microsoft.com/office/powerpoint/2010/main" val="270226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3CAC538-35CE-46E2-18CB-D04E7E479B7F}"/>
              </a:ext>
            </a:extLst>
          </p:cNvPr>
          <p:cNvPicPr>
            <a:picLocks noChangeAspect="1"/>
          </p:cNvPicPr>
          <p:nvPr/>
        </p:nvPicPr>
        <p:blipFill>
          <a:blip r:embed="rId2"/>
          <a:stretch>
            <a:fillRect/>
          </a:stretch>
        </p:blipFill>
        <p:spPr>
          <a:xfrm>
            <a:off x="3984823" y="0"/>
            <a:ext cx="3696137" cy="1143208"/>
          </a:xfrm>
          <a:prstGeom prst="rect">
            <a:avLst/>
          </a:prstGeom>
        </p:spPr>
      </p:pic>
      <p:sp>
        <p:nvSpPr>
          <p:cNvPr id="7" name="TextBox 6">
            <a:extLst>
              <a:ext uri="{FF2B5EF4-FFF2-40B4-BE49-F238E27FC236}">
                <a16:creationId xmlns:a16="http://schemas.microsoft.com/office/drawing/2014/main" id="{264D5B36-625C-E1AC-F19F-D08893AD1AAC}"/>
              </a:ext>
            </a:extLst>
          </p:cNvPr>
          <p:cNvSpPr txBox="1"/>
          <p:nvPr/>
        </p:nvSpPr>
        <p:spPr>
          <a:xfrm>
            <a:off x="0" y="1017904"/>
            <a:ext cx="11396748" cy="5355312"/>
          </a:xfrm>
          <a:prstGeom prst="rect">
            <a:avLst/>
          </a:prstGeom>
          <a:noFill/>
        </p:spPr>
        <p:txBody>
          <a:bodyPr wrap="square">
            <a:spAutoFit/>
          </a:bodyPr>
          <a:lstStyle/>
          <a:p>
            <a:r>
              <a:rPr lang="uk-UA" dirty="0"/>
              <a:t>Протягом усієї історії України було багато спроб запровадити конституційну систему врядування. Так, сучасні вчені вказують на </a:t>
            </a:r>
            <a:r>
              <a:rPr lang="uk-UA" dirty="0" err="1"/>
              <a:t>нявність</a:t>
            </a:r>
            <a:r>
              <a:rPr lang="uk-UA" dirty="0"/>
              <a:t> деяких рис конституціоналізму за часів Київської Русі. Конституція Пилипа Орлика </a:t>
            </a:r>
            <a:r>
              <a:rPr lang="en-US" dirty="0"/>
              <a:t>XVIII </a:t>
            </a:r>
            <a:r>
              <a:rPr lang="uk-UA" dirty="0"/>
              <a:t>ст. також примітна тим, що розділяла державну владу в Україні на законодавчі повноваження, надані Раді, виконавчі повноваження, що належали гетьману, та судові повноваження Генерального суду. Проте, впродовж тривалої історії перебування під владою Росії, Польщі та інших країн переважна більшість людей в Україні була позбавлена основних політичних, соціальних і економічних прав у рамках жорсткої класової системи, що складалася з правлячої аристократії й маси селян. У період відродження української держави (1917-1920 рр.), існували конституційні та правові акти, пропонувалися зародки демократичних реформи. Так, у чотирьох проголошених універсалах Центральної Ради України було визначено формування декількох владних інституцій, окреслено напрями демократизації суспільного життя шляхом проголошення суверенітету народу України. Разом із тим коли ви читаєте текст Універсалів, то можете помітити розбіжності між цінностями, вираженими в документах, та реаліями. Наприклад, Перший Універсал проголосив автономію України в складі Росії та закликав до формування Всеукраїнської асамблеї, обраної рівним, прямим і таємним голосуванням. Крім того, він проголосив, що українські громади повинні співпрацювати на демократичних засадах з іншими народами, щоб побудувати автономію України. Поряд із цим цей самий Універсал також констатував, що Тимчасовий уряд Росії не згоден вести переговори стосовно автономії України та «відмовився </a:t>
            </a:r>
            <a:r>
              <a:rPr lang="uk-UA" dirty="0" err="1"/>
              <a:t>відда</a:t>
            </a:r>
            <a:r>
              <a:rPr lang="ru-RU" dirty="0" err="1"/>
              <a:t>ти</a:t>
            </a:r>
            <a:r>
              <a:rPr lang="ru-RU" dirty="0"/>
              <a:t> </a:t>
            </a:r>
            <a:r>
              <a:rPr lang="ru-RU" dirty="0" err="1"/>
              <a:t>гроші</a:t>
            </a:r>
            <a:r>
              <a:rPr lang="ru-RU" dirty="0"/>
              <a:t>, </a:t>
            </a:r>
            <a:r>
              <a:rPr lang="ru-RU" dirty="0" err="1"/>
              <a:t>зібрані</a:t>
            </a:r>
            <a:r>
              <a:rPr lang="ru-RU" dirty="0"/>
              <a:t> на </a:t>
            </a:r>
            <a:r>
              <a:rPr lang="ru-RU" dirty="0" err="1"/>
              <a:t>українській</a:t>
            </a:r>
            <a:r>
              <a:rPr lang="ru-RU" dirty="0"/>
              <a:t> </a:t>
            </a:r>
            <a:r>
              <a:rPr lang="ru-RU" dirty="0" err="1"/>
              <a:t>землі</a:t>
            </a:r>
            <a:r>
              <a:rPr lang="ru-RU" dirty="0"/>
              <a:t>, для </a:t>
            </a:r>
            <a:r>
              <a:rPr lang="ru-RU" dirty="0" err="1"/>
              <a:t>використання</a:t>
            </a:r>
            <a:r>
              <a:rPr lang="ru-RU" dirty="0"/>
              <a:t> на </a:t>
            </a:r>
            <a:r>
              <a:rPr lang="ru-RU" dirty="0" err="1"/>
              <a:t>школи</a:t>
            </a:r>
            <a:r>
              <a:rPr lang="ru-RU" dirty="0"/>
              <a:t>, </a:t>
            </a:r>
            <a:r>
              <a:rPr lang="ru-RU" dirty="0" err="1"/>
              <a:t>освіту</a:t>
            </a:r>
            <a:r>
              <a:rPr lang="ru-RU" dirty="0"/>
              <a:t> та </a:t>
            </a:r>
            <a:r>
              <a:rPr lang="ru-RU" dirty="0" err="1"/>
              <a:t>організації</a:t>
            </a:r>
            <a:r>
              <a:rPr lang="ru-RU" dirty="0"/>
              <a:t> в </a:t>
            </a:r>
            <a:r>
              <a:rPr lang="ru-RU" dirty="0" err="1"/>
              <a:t>Україні</a:t>
            </a:r>
            <a:r>
              <a:rPr lang="ru-RU" dirty="0"/>
              <a:t>». </a:t>
            </a:r>
            <a:r>
              <a:rPr lang="ru-RU" dirty="0" err="1"/>
              <a:t>Які</a:t>
            </a:r>
            <a:r>
              <a:rPr lang="ru-RU" dirty="0"/>
              <a:t> </a:t>
            </a:r>
            <a:r>
              <a:rPr lang="ru-RU" dirty="0" err="1"/>
              <a:t>припущення</a:t>
            </a:r>
            <a:r>
              <a:rPr lang="ru-RU" dirty="0"/>
              <a:t> </a:t>
            </a:r>
            <a:r>
              <a:rPr lang="ru-RU" dirty="0" err="1"/>
              <a:t>можна</a:t>
            </a:r>
            <a:r>
              <a:rPr lang="ru-RU" dirty="0"/>
              <a:t> </a:t>
            </a:r>
            <a:r>
              <a:rPr lang="ru-RU" dirty="0" err="1"/>
              <a:t>зробити</a:t>
            </a:r>
            <a:r>
              <a:rPr lang="ru-RU" dirty="0"/>
              <a:t>, з </a:t>
            </a:r>
            <a:r>
              <a:rPr lang="ru-RU" dirty="0" err="1"/>
              <a:t>огляду</a:t>
            </a:r>
            <a:r>
              <a:rPr lang="ru-RU" dirty="0"/>
              <a:t> на </a:t>
            </a:r>
            <a:r>
              <a:rPr lang="ru-RU" dirty="0" err="1"/>
              <a:t>цю</a:t>
            </a:r>
            <a:r>
              <a:rPr lang="ru-RU" dirty="0"/>
              <a:t> </a:t>
            </a:r>
            <a:r>
              <a:rPr lang="ru-RU" dirty="0" err="1"/>
              <a:t>інформацію</a:t>
            </a:r>
            <a:r>
              <a:rPr lang="ru-RU" dirty="0"/>
              <a:t>, </a:t>
            </a:r>
            <a:r>
              <a:rPr lang="ru-RU" dirty="0" err="1"/>
              <a:t>щодо</a:t>
            </a:r>
            <a:r>
              <a:rPr lang="ru-RU" dirty="0"/>
              <a:t> </a:t>
            </a:r>
            <a:r>
              <a:rPr lang="ru-RU" dirty="0" err="1"/>
              <a:t>автономії</a:t>
            </a:r>
            <a:r>
              <a:rPr lang="ru-RU" dirty="0"/>
              <a:t> </a:t>
            </a:r>
            <a:r>
              <a:rPr lang="ru-RU" dirty="0" err="1"/>
              <a:t>України</a:t>
            </a:r>
            <a:r>
              <a:rPr lang="ru-RU" dirty="0"/>
              <a:t> в той час та </a:t>
            </a:r>
            <a:r>
              <a:rPr lang="ru-RU" dirty="0" err="1"/>
              <a:t>щодо</a:t>
            </a:r>
            <a:r>
              <a:rPr lang="ru-RU" dirty="0"/>
              <a:t> </a:t>
            </a:r>
            <a:r>
              <a:rPr lang="ru-RU" dirty="0" err="1"/>
              <a:t>справжнього</a:t>
            </a:r>
            <a:r>
              <a:rPr lang="ru-RU" dirty="0"/>
              <a:t> характеру </a:t>
            </a:r>
            <a:r>
              <a:rPr lang="ru-RU" dirty="0" err="1"/>
              <a:t>демократичних</a:t>
            </a:r>
            <a:r>
              <a:rPr lang="ru-RU" dirty="0"/>
              <a:t> реформ у </a:t>
            </a:r>
            <a:r>
              <a:rPr lang="ru-RU" dirty="0" err="1"/>
              <a:t>країні</a:t>
            </a:r>
            <a:r>
              <a:rPr lang="ru-RU" dirty="0"/>
              <a:t>? </a:t>
            </a:r>
            <a:r>
              <a:rPr lang="ru-RU" dirty="0" err="1"/>
              <a:t>Четвертим</a:t>
            </a:r>
            <a:r>
              <a:rPr lang="ru-RU" dirty="0"/>
              <a:t> </a:t>
            </a:r>
            <a:r>
              <a:rPr lang="ru-RU" dirty="0" err="1"/>
              <a:t>Універсалом</a:t>
            </a:r>
            <a:r>
              <a:rPr lang="ru-RU" dirty="0"/>
              <a:t> 1918 р. </a:t>
            </a:r>
            <a:r>
              <a:rPr lang="ru-RU" dirty="0" err="1"/>
              <a:t>була</a:t>
            </a:r>
            <a:r>
              <a:rPr lang="ru-RU" dirty="0"/>
              <a:t> </a:t>
            </a:r>
            <a:r>
              <a:rPr lang="ru-RU" dirty="0" err="1"/>
              <a:t>проголошена</a:t>
            </a:r>
            <a:r>
              <a:rPr lang="ru-RU" dirty="0"/>
              <a:t> </a:t>
            </a:r>
            <a:r>
              <a:rPr lang="ru-RU" dirty="0" err="1"/>
              <a:t>повна</a:t>
            </a:r>
            <a:r>
              <a:rPr lang="ru-RU" dirty="0"/>
              <a:t> </a:t>
            </a:r>
            <a:r>
              <a:rPr lang="ru-RU" dirty="0" err="1"/>
              <a:t>незалежність</a:t>
            </a:r>
            <a:r>
              <a:rPr lang="ru-RU" dirty="0"/>
              <a:t> </a:t>
            </a:r>
            <a:r>
              <a:rPr lang="ru-RU" dirty="0" err="1"/>
              <a:t>України</a:t>
            </a:r>
            <a:r>
              <a:rPr lang="ru-RU" dirty="0"/>
              <a:t>. </a:t>
            </a:r>
            <a:endParaRPr lang="uk-UA" dirty="0"/>
          </a:p>
        </p:txBody>
      </p:sp>
    </p:spTree>
    <p:extLst>
      <p:ext uri="{BB962C8B-B14F-4D97-AF65-F5344CB8AC3E}">
        <p14:creationId xmlns:p14="http://schemas.microsoft.com/office/powerpoint/2010/main" val="171193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4C9DE6-F1E2-CBFA-8805-CD8F8F4F5502}"/>
              </a:ext>
            </a:extLst>
          </p:cNvPr>
          <p:cNvSpPr txBox="1"/>
          <p:nvPr/>
        </p:nvSpPr>
        <p:spPr>
          <a:xfrm>
            <a:off x="1479666" y="155093"/>
            <a:ext cx="10349344" cy="369332"/>
          </a:xfrm>
          <a:prstGeom prst="rect">
            <a:avLst/>
          </a:prstGeom>
          <a:noFill/>
        </p:spPr>
        <p:txBody>
          <a:bodyPr wrap="square">
            <a:spAutoFit/>
          </a:bodyPr>
          <a:lstStyle/>
          <a:p>
            <a:r>
              <a:rPr lang="ru-RU" dirty="0" err="1"/>
              <a:t>Четвертий</a:t>
            </a:r>
            <a:r>
              <a:rPr lang="ru-RU" dirty="0"/>
              <a:t> </a:t>
            </a:r>
            <a:r>
              <a:rPr lang="ru-RU" dirty="0" err="1"/>
              <a:t>Універсал</a:t>
            </a:r>
            <a:r>
              <a:rPr lang="ru-RU" dirty="0"/>
              <a:t> мав на </a:t>
            </a:r>
            <a:r>
              <a:rPr lang="ru-RU" dirty="0" err="1"/>
              <a:t>меті</a:t>
            </a:r>
            <a:r>
              <a:rPr lang="ru-RU" dirty="0"/>
              <a:t> </a:t>
            </a:r>
            <a:r>
              <a:rPr lang="ru-RU" dirty="0" err="1"/>
              <a:t>забезпечити</a:t>
            </a:r>
            <a:r>
              <a:rPr lang="ru-RU" dirty="0"/>
              <a:t> </a:t>
            </a:r>
            <a:r>
              <a:rPr lang="ru-RU" dirty="0" err="1"/>
              <a:t>добробут</a:t>
            </a:r>
            <a:r>
              <a:rPr lang="ru-RU" dirty="0"/>
              <a:t> людей, </a:t>
            </a:r>
            <a:r>
              <a:rPr lang="ru-RU" dirty="0" err="1"/>
              <a:t>закріпивши</a:t>
            </a:r>
            <a:r>
              <a:rPr lang="ru-RU" dirty="0"/>
              <a:t> </a:t>
            </a:r>
            <a:r>
              <a:rPr lang="ru-RU" dirty="0" err="1"/>
              <a:t>таке</a:t>
            </a:r>
            <a:r>
              <a:rPr lang="ru-RU" dirty="0"/>
              <a:t> </a:t>
            </a:r>
            <a:r>
              <a:rPr lang="ru-RU" dirty="0" err="1"/>
              <a:t>положення</a:t>
            </a:r>
            <a:r>
              <a:rPr lang="ru-RU" dirty="0"/>
              <a:t>: </a:t>
            </a:r>
            <a:endParaRPr lang="uk-UA" dirty="0"/>
          </a:p>
        </p:txBody>
      </p:sp>
      <p:pic>
        <p:nvPicPr>
          <p:cNvPr id="7" name="Рисунок 6">
            <a:extLst>
              <a:ext uri="{FF2B5EF4-FFF2-40B4-BE49-F238E27FC236}">
                <a16:creationId xmlns:a16="http://schemas.microsoft.com/office/drawing/2014/main" id="{5C7C2198-E712-EB15-58B8-8AF53B9349F2}"/>
              </a:ext>
            </a:extLst>
          </p:cNvPr>
          <p:cNvPicPr>
            <a:picLocks noChangeAspect="1"/>
          </p:cNvPicPr>
          <p:nvPr/>
        </p:nvPicPr>
        <p:blipFill>
          <a:blip r:embed="rId2"/>
          <a:stretch>
            <a:fillRect/>
          </a:stretch>
        </p:blipFill>
        <p:spPr>
          <a:xfrm>
            <a:off x="9110718" y="524425"/>
            <a:ext cx="2915057" cy="3762900"/>
          </a:xfrm>
          <a:prstGeom prst="rect">
            <a:avLst/>
          </a:prstGeom>
        </p:spPr>
      </p:pic>
      <p:pic>
        <p:nvPicPr>
          <p:cNvPr id="9" name="Рисунок 8">
            <a:extLst>
              <a:ext uri="{FF2B5EF4-FFF2-40B4-BE49-F238E27FC236}">
                <a16:creationId xmlns:a16="http://schemas.microsoft.com/office/drawing/2014/main" id="{5386F5D3-564E-2CFE-F439-3FB19057CAA4}"/>
              </a:ext>
            </a:extLst>
          </p:cNvPr>
          <p:cNvPicPr>
            <a:picLocks noChangeAspect="1"/>
          </p:cNvPicPr>
          <p:nvPr/>
        </p:nvPicPr>
        <p:blipFill>
          <a:blip r:embed="rId3"/>
          <a:stretch>
            <a:fillRect/>
          </a:stretch>
        </p:blipFill>
        <p:spPr>
          <a:xfrm>
            <a:off x="2027718" y="730302"/>
            <a:ext cx="5925377" cy="1324160"/>
          </a:xfrm>
          <a:prstGeom prst="rect">
            <a:avLst/>
          </a:prstGeom>
        </p:spPr>
      </p:pic>
      <p:sp>
        <p:nvSpPr>
          <p:cNvPr id="11" name="TextBox 10">
            <a:extLst>
              <a:ext uri="{FF2B5EF4-FFF2-40B4-BE49-F238E27FC236}">
                <a16:creationId xmlns:a16="http://schemas.microsoft.com/office/drawing/2014/main" id="{197E4A21-5596-0FF1-DF4F-C7149A8D8B46}"/>
              </a:ext>
            </a:extLst>
          </p:cNvPr>
          <p:cNvSpPr txBox="1"/>
          <p:nvPr/>
        </p:nvSpPr>
        <p:spPr>
          <a:xfrm>
            <a:off x="556953" y="2640598"/>
            <a:ext cx="7323511" cy="2031325"/>
          </a:xfrm>
          <a:prstGeom prst="rect">
            <a:avLst/>
          </a:prstGeom>
          <a:noFill/>
        </p:spPr>
        <p:txBody>
          <a:bodyPr wrap="square">
            <a:spAutoFit/>
          </a:bodyPr>
          <a:lstStyle/>
          <a:p>
            <a:r>
              <a:rPr lang="ru-RU" dirty="0"/>
              <a:t>З </a:t>
            </a:r>
            <a:r>
              <a:rPr lang="ru-RU" dirty="0" err="1"/>
              <a:t>цих</a:t>
            </a:r>
            <a:r>
              <a:rPr lang="ru-RU" dirty="0"/>
              <a:t> </a:t>
            </a:r>
            <a:r>
              <a:rPr lang="ru-RU" dirty="0" err="1"/>
              <a:t>положень</a:t>
            </a:r>
            <a:r>
              <a:rPr lang="ru-RU" dirty="0"/>
              <a:t> видно, </a:t>
            </a:r>
            <a:r>
              <a:rPr lang="ru-RU" dirty="0" err="1"/>
              <a:t>що</a:t>
            </a:r>
            <a:r>
              <a:rPr lang="ru-RU" dirty="0"/>
              <a:t> метою </a:t>
            </a:r>
            <a:r>
              <a:rPr lang="ru-RU" dirty="0" err="1"/>
              <a:t>було</a:t>
            </a:r>
            <a:r>
              <a:rPr lang="ru-RU" dirty="0"/>
              <a:t> </a:t>
            </a:r>
            <a:r>
              <a:rPr lang="ru-RU" dirty="0" err="1"/>
              <a:t>створення</a:t>
            </a:r>
            <a:r>
              <a:rPr lang="ru-RU" dirty="0"/>
              <a:t> </a:t>
            </a:r>
            <a:r>
              <a:rPr lang="ru-RU" dirty="0" err="1"/>
              <a:t>держави</a:t>
            </a:r>
            <a:r>
              <a:rPr lang="ru-RU" dirty="0"/>
              <a:t>, яка б </a:t>
            </a:r>
            <a:r>
              <a:rPr lang="ru-RU" dirty="0" err="1"/>
              <a:t>гарантувала</a:t>
            </a:r>
            <a:r>
              <a:rPr lang="ru-RU" dirty="0"/>
              <a:t> </a:t>
            </a:r>
            <a:r>
              <a:rPr lang="ru-RU" dirty="0" err="1"/>
              <a:t>рівні</a:t>
            </a:r>
            <a:r>
              <a:rPr lang="ru-RU" dirty="0"/>
              <a:t> права для </a:t>
            </a:r>
            <a:r>
              <a:rPr lang="ru-RU" dirty="0" err="1"/>
              <a:t>всіх</a:t>
            </a:r>
            <a:r>
              <a:rPr lang="ru-RU" dirty="0"/>
              <a:t> та </a:t>
            </a:r>
            <a:r>
              <a:rPr lang="ru-RU" dirty="0" err="1"/>
              <a:t>захист</a:t>
            </a:r>
            <a:r>
              <a:rPr lang="ru-RU" dirty="0"/>
              <a:t> </a:t>
            </a:r>
            <a:r>
              <a:rPr lang="ru-RU" dirty="0" err="1"/>
              <a:t>простих</a:t>
            </a:r>
            <a:r>
              <a:rPr lang="ru-RU" dirty="0"/>
              <a:t> людей. </a:t>
            </a:r>
            <a:r>
              <a:rPr lang="ru-RU" dirty="0" err="1"/>
              <a:t>Однак</a:t>
            </a:r>
            <a:r>
              <a:rPr lang="ru-RU" dirty="0"/>
              <a:t> </a:t>
            </a:r>
            <a:r>
              <a:rPr lang="ru-RU" dirty="0" err="1"/>
              <a:t>ці</a:t>
            </a:r>
            <a:r>
              <a:rPr lang="ru-RU" dirty="0"/>
              <a:t> </a:t>
            </a:r>
            <a:r>
              <a:rPr lang="ru-RU" dirty="0" err="1"/>
              <a:t>плани</a:t>
            </a:r>
            <a:r>
              <a:rPr lang="ru-RU" dirty="0"/>
              <a:t> не </a:t>
            </a:r>
            <a:r>
              <a:rPr lang="ru-RU" dirty="0" err="1"/>
              <a:t>вдалося</a:t>
            </a:r>
            <a:r>
              <a:rPr lang="ru-RU" dirty="0"/>
              <a:t> </a:t>
            </a:r>
            <a:r>
              <a:rPr lang="ru-RU" dirty="0" err="1"/>
              <a:t>реалізувати</a:t>
            </a:r>
            <a:r>
              <a:rPr lang="ru-RU" dirty="0"/>
              <a:t> через </a:t>
            </a:r>
            <a:r>
              <a:rPr lang="ru-RU" dirty="0" err="1"/>
              <a:t>припинення</a:t>
            </a:r>
            <a:r>
              <a:rPr lang="ru-RU" dirty="0"/>
              <a:t> </a:t>
            </a:r>
            <a:r>
              <a:rPr lang="ru-RU" dirty="0" err="1"/>
              <a:t>діяльності</a:t>
            </a:r>
            <a:r>
              <a:rPr lang="ru-RU" dirty="0"/>
              <a:t> </a:t>
            </a:r>
            <a:r>
              <a:rPr lang="ru-RU" dirty="0" err="1"/>
              <a:t>Центральної</a:t>
            </a:r>
            <a:r>
              <a:rPr lang="ru-RU" dirty="0"/>
              <a:t> Ради </a:t>
            </a:r>
            <a:r>
              <a:rPr lang="ru-RU" dirty="0" err="1"/>
              <a:t>України</a:t>
            </a:r>
            <a:r>
              <a:rPr lang="ru-RU" dirty="0"/>
              <a:t> 29 </a:t>
            </a:r>
            <a:r>
              <a:rPr lang="ru-RU" dirty="0" err="1"/>
              <a:t>квітня</a:t>
            </a:r>
            <a:r>
              <a:rPr lang="ru-RU" dirty="0"/>
              <a:t> 1918 р. </a:t>
            </a:r>
            <a:r>
              <a:rPr lang="ru-RU" dirty="0" err="1"/>
              <a:t>внаслідок</a:t>
            </a:r>
            <a:r>
              <a:rPr lang="ru-RU" dirty="0"/>
              <a:t> приходу до </a:t>
            </a:r>
            <a:r>
              <a:rPr lang="ru-RU" dirty="0" err="1"/>
              <a:t>влади</a:t>
            </a:r>
            <a:r>
              <a:rPr lang="ru-RU" dirty="0"/>
              <a:t> Павла </a:t>
            </a:r>
            <a:r>
              <a:rPr lang="ru-RU" dirty="0" err="1"/>
              <a:t>Скоропадського</a:t>
            </a:r>
            <a:r>
              <a:rPr lang="ru-RU" dirty="0"/>
              <a:t>. З того часу й аж до </a:t>
            </a:r>
            <a:r>
              <a:rPr lang="ru-RU" dirty="0" err="1"/>
              <a:t>проголошення</a:t>
            </a:r>
            <a:r>
              <a:rPr lang="ru-RU" dirty="0"/>
              <a:t> </a:t>
            </a:r>
            <a:r>
              <a:rPr lang="ru-RU" dirty="0" err="1"/>
              <a:t>державної</a:t>
            </a:r>
            <a:r>
              <a:rPr lang="ru-RU" dirty="0"/>
              <a:t> </a:t>
            </a:r>
            <a:r>
              <a:rPr lang="ru-RU" dirty="0" err="1"/>
              <a:t>незалежності</a:t>
            </a:r>
            <a:r>
              <a:rPr lang="ru-RU" dirty="0"/>
              <a:t> </a:t>
            </a:r>
            <a:r>
              <a:rPr lang="ru-RU" dirty="0" err="1"/>
              <a:t>Україна</a:t>
            </a:r>
            <a:r>
              <a:rPr lang="ru-RU" dirty="0"/>
              <a:t> </a:t>
            </a:r>
            <a:r>
              <a:rPr lang="ru-RU" dirty="0" err="1"/>
              <a:t>керувалася</a:t>
            </a:r>
            <a:r>
              <a:rPr lang="ru-RU" dirty="0"/>
              <a:t> </a:t>
            </a:r>
            <a:r>
              <a:rPr lang="ru-RU" dirty="0" err="1"/>
              <a:t>радянськими</a:t>
            </a:r>
            <a:r>
              <a:rPr lang="ru-RU" dirty="0"/>
              <a:t> </a:t>
            </a:r>
            <a:r>
              <a:rPr lang="ru-RU" dirty="0" err="1"/>
              <a:t>конституціями</a:t>
            </a:r>
            <a:r>
              <a:rPr lang="ru-RU" dirty="0"/>
              <a:t> </a:t>
            </a:r>
            <a:r>
              <a:rPr lang="ru-RU" dirty="0" err="1"/>
              <a:t>України</a:t>
            </a:r>
            <a:r>
              <a:rPr lang="ru-RU" dirty="0"/>
              <a:t> (1919, 1929, 1937, 1978 </a:t>
            </a:r>
            <a:r>
              <a:rPr lang="ru-RU" dirty="0" err="1"/>
              <a:t>років</a:t>
            </a:r>
            <a:r>
              <a:rPr lang="ru-RU" dirty="0"/>
              <a:t>).</a:t>
            </a:r>
            <a:endParaRPr lang="uk-UA" dirty="0"/>
          </a:p>
        </p:txBody>
      </p:sp>
    </p:spTree>
    <p:extLst>
      <p:ext uri="{BB962C8B-B14F-4D97-AF65-F5344CB8AC3E}">
        <p14:creationId xmlns:p14="http://schemas.microsoft.com/office/powerpoint/2010/main" val="418672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AE0203E-8010-EEE8-415D-9FBF8539A957}"/>
              </a:ext>
            </a:extLst>
          </p:cNvPr>
          <p:cNvPicPr>
            <a:picLocks noChangeAspect="1"/>
          </p:cNvPicPr>
          <p:nvPr/>
        </p:nvPicPr>
        <p:blipFill>
          <a:blip r:embed="rId2"/>
          <a:stretch>
            <a:fillRect/>
          </a:stretch>
        </p:blipFill>
        <p:spPr>
          <a:xfrm>
            <a:off x="6885563" y="73579"/>
            <a:ext cx="5034655" cy="3625585"/>
          </a:xfrm>
          <a:prstGeom prst="rect">
            <a:avLst/>
          </a:prstGeom>
        </p:spPr>
      </p:pic>
      <p:sp>
        <p:nvSpPr>
          <p:cNvPr id="7" name="TextBox 6">
            <a:extLst>
              <a:ext uri="{FF2B5EF4-FFF2-40B4-BE49-F238E27FC236}">
                <a16:creationId xmlns:a16="http://schemas.microsoft.com/office/drawing/2014/main" id="{147E93E1-CD7E-6E3A-078C-B6E709A87D99}"/>
              </a:ext>
            </a:extLst>
          </p:cNvPr>
          <p:cNvSpPr txBox="1"/>
          <p:nvPr/>
        </p:nvSpPr>
        <p:spPr>
          <a:xfrm>
            <a:off x="380307" y="133385"/>
            <a:ext cx="6303126" cy="4801314"/>
          </a:xfrm>
          <a:prstGeom prst="rect">
            <a:avLst/>
          </a:prstGeom>
          <a:noFill/>
        </p:spPr>
        <p:txBody>
          <a:bodyPr wrap="square">
            <a:spAutoFit/>
          </a:bodyPr>
          <a:lstStyle/>
          <a:p>
            <a:r>
              <a:rPr lang="ru-RU" dirty="0" err="1"/>
              <a:t>Радянські</a:t>
            </a:r>
            <a:r>
              <a:rPr lang="ru-RU" dirty="0"/>
              <a:t> </a:t>
            </a:r>
            <a:r>
              <a:rPr lang="ru-RU" dirty="0" err="1"/>
              <a:t>конституції</a:t>
            </a:r>
            <a:r>
              <a:rPr lang="ru-RU" dirty="0"/>
              <a:t> проголосили </a:t>
            </a:r>
            <a:r>
              <a:rPr lang="ru-RU" dirty="0" err="1"/>
              <a:t>суверенітет</a:t>
            </a:r>
            <a:r>
              <a:rPr lang="ru-RU" dirty="0"/>
              <a:t> народу разом </a:t>
            </a:r>
            <a:r>
              <a:rPr lang="ru-RU" dirty="0" err="1"/>
              <a:t>із</a:t>
            </a:r>
            <a:r>
              <a:rPr lang="ru-RU" dirty="0"/>
              <a:t> широким колом </a:t>
            </a:r>
            <a:r>
              <a:rPr lang="ru-RU" dirty="0" err="1"/>
              <a:t>демократичних</a:t>
            </a:r>
            <a:r>
              <a:rPr lang="ru-RU" dirty="0"/>
              <a:t> прав і свобод. </a:t>
            </a:r>
            <a:r>
              <a:rPr lang="ru-RU" dirty="0" err="1"/>
              <a:t>Наприклад</a:t>
            </a:r>
            <a:r>
              <a:rPr lang="ru-RU" dirty="0"/>
              <a:t>, </a:t>
            </a:r>
            <a:r>
              <a:rPr lang="ru-RU" dirty="0" err="1"/>
              <a:t>Конституція</a:t>
            </a:r>
            <a:r>
              <a:rPr lang="ru-RU" dirty="0"/>
              <a:t> 1937 р. </a:t>
            </a:r>
            <a:r>
              <a:rPr lang="ru-RU" dirty="0" err="1"/>
              <a:t>містила</a:t>
            </a:r>
            <a:r>
              <a:rPr lang="ru-RU" dirty="0"/>
              <a:t> </a:t>
            </a:r>
            <a:r>
              <a:rPr lang="ru-RU" dirty="0" err="1"/>
              <a:t>багато</a:t>
            </a:r>
            <a:r>
              <a:rPr lang="ru-RU" dirty="0"/>
              <a:t> </a:t>
            </a:r>
            <a:r>
              <a:rPr lang="ru-RU" dirty="0" err="1"/>
              <a:t>гарантій</a:t>
            </a:r>
            <a:r>
              <a:rPr lang="ru-RU" dirty="0"/>
              <a:t>, таких як </a:t>
            </a:r>
            <a:r>
              <a:rPr lang="ru-RU" dirty="0" err="1"/>
              <a:t>загальне</a:t>
            </a:r>
            <a:r>
              <a:rPr lang="ru-RU" dirty="0"/>
              <a:t> </a:t>
            </a:r>
            <a:r>
              <a:rPr lang="ru-RU" dirty="0" err="1"/>
              <a:t>виборче</a:t>
            </a:r>
            <a:r>
              <a:rPr lang="ru-RU" dirty="0"/>
              <a:t> право та </a:t>
            </a:r>
            <a:r>
              <a:rPr lang="ru-RU" dirty="0" err="1"/>
              <a:t>прямі</a:t>
            </a:r>
            <a:r>
              <a:rPr lang="ru-RU" dirty="0"/>
              <a:t> </a:t>
            </a:r>
            <a:r>
              <a:rPr lang="ru-RU" dirty="0" err="1"/>
              <a:t>вибори</a:t>
            </a:r>
            <a:r>
              <a:rPr lang="ru-RU" dirty="0"/>
              <a:t> до </a:t>
            </a:r>
            <a:r>
              <a:rPr lang="ru-RU" dirty="0" err="1"/>
              <a:t>всіх</a:t>
            </a:r>
            <a:r>
              <a:rPr lang="ru-RU" dirty="0"/>
              <a:t> </a:t>
            </a:r>
            <a:r>
              <a:rPr lang="ru-RU" dirty="0" err="1"/>
              <a:t>органів</a:t>
            </a:r>
            <a:r>
              <a:rPr lang="ru-RU" dirty="0"/>
              <a:t> </a:t>
            </a:r>
            <a:r>
              <a:rPr lang="ru-RU" dirty="0" err="1"/>
              <a:t>влади</a:t>
            </a:r>
            <a:r>
              <a:rPr lang="ru-RU" dirty="0"/>
              <a:t>. </a:t>
            </a:r>
            <a:r>
              <a:rPr lang="ru-RU" dirty="0" err="1"/>
              <a:t>Інші</a:t>
            </a:r>
            <a:r>
              <a:rPr lang="ru-RU" dirty="0"/>
              <a:t> </a:t>
            </a:r>
            <a:r>
              <a:rPr lang="ru-RU" dirty="0" err="1"/>
              <a:t>колективні</a:t>
            </a:r>
            <a:r>
              <a:rPr lang="ru-RU" dirty="0"/>
              <a:t> </a:t>
            </a:r>
            <a:r>
              <a:rPr lang="ru-RU" dirty="0" err="1"/>
              <a:t>соціальні</a:t>
            </a:r>
            <a:r>
              <a:rPr lang="ru-RU" dirty="0"/>
              <a:t> та </a:t>
            </a:r>
            <a:r>
              <a:rPr lang="ru-RU" dirty="0" err="1"/>
              <a:t>економічні</a:t>
            </a:r>
            <a:r>
              <a:rPr lang="ru-RU" dirty="0"/>
              <a:t> права включали в себе право на роботу, </a:t>
            </a:r>
            <a:r>
              <a:rPr lang="ru-RU" dirty="0" err="1"/>
              <a:t>відпочинок</a:t>
            </a:r>
            <a:r>
              <a:rPr lang="ru-RU" dirty="0"/>
              <a:t> та </a:t>
            </a:r>
            <a:r>
              <a:rPr lang="ru-RU" dirty="0" err="1"/>
              <a:t>дозвілля</a:t>
            </a:r>
            <a:r>
              <a:rPr lang="ru-RU" dirty="0"/>
              <a:t>, </a:t>
            </a:r>
            <a:r>
              <a:rPr lang="ru-RU" dirty="0" err="1"/>
              <a:t>охорону</a:t>
            </a:r>
            <a:r>
              <a:rPr lang="ru-RU" dirty="0"/>
              <a:t> </a:t>
            </a:r>
            <a:r>
              <a:rPr lang="ru-RU" dirty="0" err="1"/>
              <a:t>здоров’я</a:t>
            </a:r>
            <a:r>
              <a:rPr lang="ru-RU" dirty="0"/>
              <a:t>, догляд за людьми </a:t>
            </a:r>
            <a:r>
              <a:rPr lang="ru-RU" dirty="0" err="1"/>
              <a:t>похилого</a:t>
            </a:r>
            <a:r>
              <a:rPr lang="ru-RU" dirty="0"/>
              <a:t> </a:t>
            </a:r>
            <a:r>
              <a:rPr lang="ru-RU" dirty="0" err="1"/>
              <a:t>віку</a:t>
            </a:r>
            <a:r>
              <a:rPr lang="ru-RU" dirty="0"/>
              <a:t> і </a:t>
            </a:r>
            <a:r>
              <a:rPr lang="ru-RU" dirty="0" err="1"/>
              <a:t>хворими</a:t>
            </a:r>
            <a:r>
              <a:rPr lang="ru-RU" dirty="0"/>
              <a:t>, </a:t>
            </a:r>
            <a:r>
              <a:rPr lang="ru-RU" dirty="0" err="1"/>
              <a:t>житло</a:t>
            </a:r>
            <a:r>
              <a:rPr lang="ru-RU" dirty="0"/>
              <a:t>, </a:t>
            </a:r>
            <a:r>
              <a:rPr lang="ru-RU" dirty="0" err="1"/>
              <a:t>освіту</a:t>
            </a:r>
            <a:r>
              <a:rPr lang="ru-RU" dirty="0"/>
              <a:t> та </a:t>
            </a:r>
            <a:r>
              <a:rPr lang="ru-RU" dirty="0" err="1"/>
              <a:t>культурні</a:t>
            </a:r>
            <a:r>
              <a:rPr lang="ru-RU" dirty="0"/>
              <a:t> права. </a:t>
            </a:r>
            <a:r>
              <a:rPr lang="ru-RU" dirty="0" err="1"/>
              <a:t>Проте</a:t>
            </a:r>
            <a:r>
              <a:rPr lang="ru-RU" dirty="0"/>
              <a:t> </a:t>
            </a:r>
            <a:r>
              <a:rPr lang="ru-RU" dirty="0" err="1"/>
              <a:t>задеклароване</a:t>
            </a:r>
            <a:r>
              <a:rPr lang="ru-RU" dirty="0"/>
              <a:t> </a:t>
            </a:r>
            <a:r>
              <a:rPr lang="ru-RU" dirty="0" err="1"/>
              <a:t>Конституцією</a:t>
            </a:r>
            <a:r>
              <a:rPr lang="ru-RU" dirty="0"/>
              <a:t> аж </a:t>
            </a:r>
            <a:r>
              <a:rPr lang="ru-RU" dirty="0" err="1"/>
              <a:t>ніяк</a:t>
            </a:r>
            <a:r>
              <a:rPr lang="ru-RU" dirty="0"/>
              <a:t> не </a:t>
            </a:r>
            <a:r>
              <a:rPr lang="ru-RU" dirty="0" err="1"/>
              <a:t>збігалося</a:t>
            </a:r>
            <a:r>
              <a:rPr lang="ru-RU" dirty="0"/>
              <a:t> </a:t>
            </a:r>
            <a:r>
              <a:rPr lang="ru-RU" dirty="0" err="1"/>
              <a:t>із</a:t>
            </a:r>
            <a:r>
              <a:rPr lang="ru-RU" dirty="0"/>
              <a:t> </a:t>
            </a:r>
            <a:r>
              <a:rPr lang="ru-RU" dirty="0" err="1"/>
              <a:t>прийнятими</a:t>
            </a:r>
            <a:r>
              <a:rPr lang="ru-RU" dirty="0"/>
              <a:t> на </a:t>
            </a:r>
            <a:r>
              <a:rPr lang="ru-RU" dirty="0" err="1"/>
              <a:t>її</a:t>
            </a:r>
            <a:r>
              <a:rPr lang="ru-RU" dirty="0"/>
              <a:t> </a:t>
            </a:r>
            <a:r>
              <a:rPr lang="ru-RU" dirty="0" err="1"/>
              <a:t>основі</a:t>
            </a:r>
            <a:r>
              <a:rPr lang="ru-RU" dirty="0"/>
              <a:t> законами та </a:t>
            </a:r>
            <a:r>
              <a:rPr lang="ru-RU" dirty="0" err="1"/>
              <a:t>фактичними</a:t>
            </a:r>
            <a:r>
              <a:rPr lang="ru-RU" dirty="0"/>
              <a:t> </a:t>
            </a:r>
            <a:r>
              <a:rPr lang="ru-RU" dirty="0" err="1"/>
              <a:t>діями</a:t>
            </a:r>
            <a:r>
              <a:rPr lang="ru-RU" dirty="0"/>
              <a:t> уряду. </a:t>
            </a:r>
            <a:r>
              <a:rPr lang="ru-RU" dirty="0" err="1"/>
              <a:t>Порівняння</a:t>
            </a:r>
            <a:r>
              <a:rPr lang="ru-RU" dirty="0"/>
              <a:t> </a:t>
            </a:r>
            <a:r>
              <a:rPr lang="ru-RU" dirty="0" err="1"/>
              <a:t>положень</a:t>
            </a:r>
            <a:r>
              <a:rPr lang="ru-RU" dirty="0"/>
              <a:t> </a:t>
            </a:r>
            <a:r>
              <a:rPr lang="ru-RU" dirty="0" err="1"/>
              <a:t>конституцій</a:t>
            </a:r>
            <a:r>
              <a:rPr lang="ru-RU" dirty="0"/>
              <a:t> </a:t>
            </a:r>
            <a:r>
              <a:rPr lang="ru-RU" dirty="0" err="1"/>
              <a:t>Радянського</a:t>
            </a:r>
            <a:r>
              <a:rPr lang="ru-RU" dirty="0"/>
              <a:t> Союзу з </a:t>
            </a:r>
            <a:r>
              <a:rPr lang="ru-RU" dirty="0" err="1"/>
              <a:t>реальністю</a:t>
            </a:r>
            <a:r>
              <a:rPr lang="ru-RU" dirty="0"/>
              <a:t> того </a:t>
            </a:r>
            <a:r>
              <a:rPr lang="ru-RU" dirty="0" err="1"/>
              <a:t>періоду</a:t>
            </a:r>
            <a:r>
              <a:rPr lang="ru-RU" dirty="0"/>
              <a:t> </a:t>
            </a:r>
            <a:r>
              <a:rPr lang="ru-RU" dirty="0" err="1"/>
              <a:t>дає</a:t>
            </a:r>
            <a:r>
              <a:rPr lang="ru-RU" dirty="0"/>
              <a:t> </a:t>
            </a:r>
            <a:r>
              <a:rPr lang="ru-RU" dirty="0" err="1"/>
              <a:t>змогу</a:t>
            </a:r>
            <a:r>
              <a:rPr lang="ru-RU" dirty="0"/>
              <a:t> </a:t>
            </a:r>
            <a:r>
              <a:rPr lang="ru-RU" dirty="0" err="1"/>
              <a:t>оцінити</a:t>
            </a:r>
            <a:r>
              <a:rPr lang="ru-RU" dirty="0"/>
              <a:t> стан </a:t>
            </a:r>
            <a:r>
              <a:rPr lang="ru-RU" dirty="0" err="1"/>
              <a:t>демократії</a:t>
            </a:r>
            <a:r>
              <a:rPr lang="ru-RU" dirty="0"/>
              <a:t> в той час. Так, </a:t>
            </a:r>
            <a:r>
              <a:rPr lang="ru-RU" dirty="0" err="1"/>
              <a:t>стаття</a:t>
            </a:r>
            <a:r>
              <a:rPr lang="ru-RU" dirty="0"/>
              <a:t> 125 </a:t>
            </a:r>
            <a:r>
              <a:rPr lang="ru-RU" dirty="0" err="1"/>
              <a:t>Конституції</a:t>
            </a:r>
            <a:r>
              <a:rPr lang="ru-RU" dirty="0"/>
              <a:t> 1937 р. </a:t>
            </a:r>
            <a:r>
              <a:rPr lang="ru-RU" dirty="0" err="1"/>
              <a:t>гарантувала</a:t>
            </a:r>
            <a:r>
              <a:rPr lang="ru-RU" dirty="0"/>
              <a:t> свободу слова, </a:t>
            </a:r>
            <a:r>
              <a:rPr lang="ru-RU" dirty="0" err="1"/>
              <a:t>преси</a:t>
            </a:r>
            <a:r>
              <a:rPr lang="ru-RU" dirty="0"/>
              <a:t> та </a:t>
            </a:r>
            <a:r>
              <a:rPr lang="ru-RU" dirty="0" err="1"/>
              <a:t>зборів</a:t>
            </a:r>
            <a:r>
              <a:rPr lang="ru-RU" dirty="0"/>
              <a:t>. </a:t>
            </a:r>
            <a:r>
              <a:rPr lang="ru-RU" dirty="0" err="1"/>
              <a:t>Проте</a:t>
            </a:r>
            <a:r>
              <a:rPr lang="ru-RU" dirty="0"/>
              <a:t> в </a:t>
            </a:r>
            <a:r>
              <a:rPr lang="ru-RU" dirty="0" err="1"/>
              <a:t>період</a:t>
            </a:r>
            <a:r>
              <a:rPr lang="ru-RU" dirty="0"/>
              <a:t> 1934- 1940 р. </a:t>
            </a:r>
            <a:r>
              <a:rPr lang="ru-RU" dirty="0" err="1"/>
              <a:t>відбулася</a:t>
            </a:r>
            <a:r>
              <a:rPr lang="ru-RU" dirty="0"/>
              <a:t> </a:t>
            </a:r>
            <a:r>
              <a:rPr lang="ru-RU" dirty="0" err="1"/>
              <a:t>хвиля</a:t>
            </a:r>
            <a:r>
              <a:rPr lang="ru-RU" dirty="0"/>
              <a:t> </a:t>
            </a:r>
            <a:r>
              <a:rPr lang="ru-RU" dirty="0" err="1"/>
              <a:t>репресій</a:t>
            </a:r>
            <a:r>
              <a:rPr lang="ru-RU" dirty="0"/>
              <a:t>, </a:t>
            </a:r>
            <a:r>
              <a:rPr lang="ru-RU" dirty="0" err="1"/>
              <a:t>що</a:t>
            </a:r>
            <a:r>
              <a:rPr lang="ru-RU" dirty="0"/>
              <a:t> одержала </a:t>
            </a:r>
            <a:r>
              <a:rPr lang="ru-RU" dirty="0" err="1"/>
              <a:t>назву</a:t>
            </a:r>
            <a:r>
              <a:rPr lang="ru-RU" dirty="0"/>
              <a:t> «Велика чистка», коли </a:t>
            </a:r>
            <a:r>
              <a:rPr lang="ru-RU" dirty="0" err="1"/>
              <a:t>багато</a:t>
            </a:r>
            <a:r>
              <a:rPr lang="ru-RU" dirty="0"/>
              <a:t> людей, </a:t>
            </a:r>
            <a:r>
              <a:rPr lang="ru-RU" dirty="0" err="1"/>
              <a:t>які</a:t>
            </a:r>
            <a:r>
              <a:rPr lang="ru-RU" dirty="0"/>
              <a:t> </a:t>
            </a:r>
            <a:r>
              <a:rPr lang="ru-RU" dirty="0" err="1"/>
              <a:t>висловили</a:t>
            </a:r>
            <a:r>
              <a:rPr lang="ru-RU" dirty="0"/>
              <a:t> думки, </a:t>
            </a:r>
            <a:r>
              <a:rPr lang="ru-RU" dirty="0" err="1"/>
              <a:t>що</a:t>
            </a:r>
            <a:r>
              <a:rPr lang="ru-RU" dirty="0"/>
              <a:t> </a:t>
            </a:r>
            <a:r>
              <a:rPr lang="ru-RU" dirty="0" err="1"/>
              <a:t>йшли</a:t>
            </a:r>
            <a:r>
              <a:rPr lang="ru-RU" dirty="0"/>
              <a:t> </a:t>
            </a:r>
            <a:r>
              <a:rPr lang="ru-RU" dirty="0" err="1"/>
              <a:t>хоча</a:t>
            </a:r>
            <a:r>
              <a:rPr lang="ru-RU" dirty="0"/>
              <a:t> б у </a:t>
            </a:r>
            <a:r>
              <a:rPr lang="ru-RU" dirty="0" err="1"/>
              <a:t>чомусь</a:t>
            </a:r>
            <a:r>
              <a:rPr lang="ru-RU" dirty="0"/>
              <a:t> </a:t>
            </a:r>
            <a:r>
              <a:rPr lang="ru-RU" dirty="0" err="1"/>
              <a:t>урозріз</a:t>
            </a:r>
            <a:r>
              <a:rPr lang="ru-RU" dirty="0"/>
              <a:t> </a:t>
            </a:r>
            <a:r>
              <a:rPr lang="ru-RU" dirty="0" err="1"/>
              <a:t>із</a:t>
            </a:r>
            <a:r>
              <a:rPr lang="ru-RU" dirty="0"/>
              <a:t> </a:t>
            </a:r>
            <a:r>
              <a:rPr lang="ru-RU" dirty="0" err="1"/>
              <a:t>політикою</a:t>
            </a:r>
            <a:r>
              <a:rPr lang="ru-RU" dirty="0"/>
              <a:t> </a:t>
            </a:r>
            <a:r>
              <a:rPr lang="ru-RU" dirty="0" err="1"/>
              <a:t>партії</a:t>
            </a:r>
            <a:r>
              <a:rPr lang="ru-RU" dirty="0"/>
              <a:t>, були </a:t>
            </a:r>
            <a:r>
              <a:rPr lang="ru-RU" dirty="0" err="1"/>
              <a:t>заарештовані</a:t>
            </a:r>
            <a:r>
              <a:rPr lang="ru-RU" dirty="0"/>
              <a:t>, </a:t>
            </a:r>
            <a:r>
              <a:rPr lang="ru-RU" dirty="0" err="1"/>
              <a:t>ув’язнені</a:t>
            </a:r>
            <a:r>
              <a:rPr lang="ru-RU" dirty="0"/>
              <a:t> і </a:t>
            </a:r>
            <a:r>
              <a:rPr lang="ru-RU" dirty="0" err="1"/>
              <a:t>навіть</a:t>
            </a:r>
            <a:r>
              <a:rPr lang="ru-RU" dirty="0"/>
              <a:t> </a:t>
            </a:r>
            <a:r>
              <a:rPr lang="ru-RU" dirty="0" err="1"/>
              <a:t>фізично</a:t>
            </a:r>
            <a:r>
              <a:rPr lang="ru-RU" dirty="0"/>
              <a:t> </a:t>
            </a:r>
            <a:r>
              <a:rPr lang="ru-RU" dirty="0" err="1"/>
              <a:t>знищені</a:t>
            </a:r>
            <a:r>
              <a:rPr lang="ru-RU" dirty="0"/>
              <a:t>.</a:t>
            </a:r>
            <a:endParaRPr lang="uk-UA" dirty="0"/>
          </a:p>
        </p:txBody>
      </p:sp>
    </p:spTree>
    <p:extLst>
      <p:ext uri="{BB962C8B-B14F-4D97-AF65-F5344CB8AC3E}">
        <p14:creationId xmlns:p14="http://schemas.microsoft.com/office/powerpoint/2010/main" val="1207840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7DADA45-7F79-1E01-90E4-7788A09ED5B3}"/>
              </a:ext>
            </a:extLst>
          </p:cNvPr>
          <p:cNvPicPr>
            <a:picLocks noChangeAspect="1"/>
          </p:cNvPicPr>
          <p:nvPr/>
        </p:nvPicPr>
        <p:blipFill>
          <a:blip r:embed="rId2"/>
          <a:stretch>
            <a:fillRect/>
          </a:stretch>
        </p:blipFill>
        <p:spPr>
          <a:xfrm>
            <a:off x="392611" y="189966"/>
            <a:ext cx="2362530" cy="3934374"/>
          </a:xfrm>
          <a:prstGeom prst="rect">
            <a:avLst/>
          </a:prstGeom>
        </p:spPr>
      </p:pic>
      <p:sp>
        <p:nvSpPr>
          <p:cNvPr id="7" name="TextBox 6">
            <a:extLst>
              <a:ext uri="{FF2B5EF4-FFF2-40B4-BE49-F238E27FC236}">
                <a16:creationId xmlns:a16="http://schemas.microsoft.com/office/drawing/2014/main" id="{E31B743E-3F2A-0CE5-B9B7-E2F451022CF4}"/>
              </a:ext>
            </a:extLst>
          </p:cNvPr>
          <p:cNvSpPr txBox="1"/>
          <p:nvPr/>
        </p:nvSpPr>
        <p:spPr>
          <a:xfrm>
            <a:off x="2755140" y="189966"/>
            <a:ext cx="9436859" cy="2308324"/>
          </a:xfrm>
          <a:prstGeom prst="rect">
            <a:avLst/>
          </a:prstGeom>
          <a:noFill/>
        </p:spPr>
        <p:txBody>
          <a:bodyPr wrap="square">
            <a:spAutoFit/>
          </a:bodyPr>
          <a:lstStyle/>
          <a:p>
            <a:r>
              <a:rPr lang="uk-UA" dirty="0"/>
              <a:t>Доля Олександра </a:t>
            </a:r>
            <a:r>
              <a:rPr lang="uk-UA" dirty="0" err="1"/>
              <a:t>Шумського</a:t>
            </a:r>
            <a:r>
              <a:rPr lang="uk-UA" dirty="0"/>
              <a:t> є одним із таких сумних прикладів. </a:t>
            </a:r>
            <a:r>
              <a:rPr lang="uk-UA" dirty="0" err="1"/>
              <a:t>Шумський</a:t>
            </a:r>
            <a:r>
              <a:rPr lang="uk-UA" dirty="0"/>
              <a:t> був наркомом освіти в 1924−1927 р. та активно працював над упровадженням політики «українізації». Він виступав за залучення та призначення українців на керівні посади в уряді, а в 1925 р. він навіть відкрито протестував проти призначення, зробленого Сталіним, обстоюючи кандидатуру від української сторони. У лютому 1927 р. </a:t>
            </a:r>
            <a:r>
              <a:rPr lang="uk-UA" dirty="0" err="1"/>
              <a:t>Шумського</a:t>
            </a:r>
            <a:r>
              <a:rPr lang="uk-UA" dirty="0"/>
              <a:t> звільнили від усіх обов’язків і звинуватили в «національному ухилі». У травні 1933 р. він був заарештований і звинувачений у керівництві антипартійним контрреволюційним рухом. Справа </a:t>
            </a:r>
            <a:r>
              <a:rPr lang="uk-UA" dirty="0" err="1"/>
              <a:t>Шумського</a:t>
            </a:r>
            <a:r>
              <a:rPr lang="uk-UA" dirty="0"/>
              <a:t> була лише однією з безлічі подібних справ під час Великої чистки, що становила собою</a:t>
            </a:r>
          </a:p>
        </p:txBody>
      </p:sp>
      <p:pic>
        <p:nvPicPr>
          <p:cNvPr id="9" name="Рисунок 8">
            <a:extLst>
              <a:ext uri="{FF2B5EF4-FFF2-40B4-BE49-F238E27FC236}">
                <a16:creationId xmlns:a16="http://schemas.microsoft.com/office/drawing/2014/main" id="{1D8A53BB-E61A-EE4F-ADF7-88557CAB73A0}"/>
              </a:ext>
            </a:extLst>
          </p:cNvPr>
          <p:cNvPicPr>
            <a:picLocks noChangeAspect="1"/>
          </p:cNvPicPr>
          <p:nvPr/>
        </p:nvPicPr>
        <p:blipFill>
          <a:blip r:embed="rId3"/>
          <a:stretch>
            <a:fillRect/>
          </a:stretch>
        </p:blipFill>
        <p:spPr>
          <a:xfrm>
            <a:off x="4541684" y="2594113"/>
            <a:ext cx="5087060" cy="905001"/>
          </a:xfrm>
          <a:prstGeom prst="rect">
            <a:avLst/>
          </a:prstGeom>
        </p:spPr>
      </p:pic>
    </p:spTree>
    <p:extLst>
      <p:ext uri="{BB962C8B-B14F-4D97-AF65-F5344CB8AC3E}">
        <p14:creationId xmlns:p14="http://schemas.microsoft.com/office/powerpoint/2010/main" val="422833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EE129B1-886F-E176-EF7B-B214AC757027}"/>
              </a:ext>
            </a:extLst>
          </p:cNvPr>
          <p:cNvPicPr>
            <a:picLocks noChangeAspect="1"/>
          </p:cNvPicPr>
          <p:nvPr/>
        </p:nvPicPr>
        <p:blipFill>
          <a:blip r:embed="rId2"/>
          <a:stretch>
            <a:fillRect/>
          </a:stretch>
        </p:blipFill>
        <p:spPr>
          <a:xfrm>
            <a:off x="3919233" y="150354"/>
            <a:ext cx="4353533" cy="771633"/>
          </a:xfrm>
          <a:prstGeom prst="rect">
            <a:avLst/>
          </a:prstGeom>
        </p:spPr>
      </p:pic>
      <p:sp>
        <p:nvSpPr>
          <p:cNvPr id="7" name="TextBox 6">
            <a:extLst>
              <a:ext uri="{FF2B5EF4-FFF2-40B4-BE49-F238E27FC236}">
                <a16:creationId xmlns:a16="http://schemas.microsoft.com/office/drawing/2014/main" id="{80B86F43-7897-2D72-E573-F32724195E46}"/>
              </a:ext>
            </a:extLst>
          </p:cNvPr>
          <p:cNvSpPr txBox="1"/>
          <p:nvPr/>
        </p:nvSpPr>
        <p:spPr>
          <a:xfrm>
            <a:off x="80701" y="1125417"/>
            <a:ext cx="12030595" cy="3970318"/>
          </a:xfrm>
          <a:prstGeom prst="rect">
            <a:avLst/>
          </a:prstGeom>
          <a:noFill/>
        </p:spPr>
        <p:txBody>
          <a:bodyPr wrap="square">
            <a:spAutoFit/>
          </a:bodyPr>
          <a:lstStyle/>
          <a:p>
            <a:r>
              <a:rPr lang="uk-UA" dirty="0"/>
              <a:t>Унаслідок розпаду СРСР Україна знову здобула незалежність, і розпочалася нова ера в українській історії. 24 серпня 1991 р. стало Днем Незалежності України. Але що це означає для розвитку демократичної держави України? У цьому підручнику ви багато читали про принципи демократії й про те, як ліберальна демократія розвивалася та впроваджувалася в різних історичних умовах. Настав час застосувати ці ідеї для оцінки розвитку демократії в Україні. У всіх країнах, що переживають демократичні реформи, цей процес часто буває повільним і складним, нерідко зупиняється й починається знову. Це стосується й демократичного розвитку в Україні. Коли ви читатимете цей підрозділ, зверніть увагу на процес і чинники, які стимулювали та гальмували демократичні реформи. Конституційний процес в Україні після здобуття незалежності в 1991 р. відбувався в кілька етапів: створення конституційних комісій і робочих груп; підготовка кількох проектів Конституції України, що відображали позиції різних політичних пар тій і груп; укладення Конституційного договору між Верховною Радою України та Президентом України 1995 р. «Про основні принципи організації й функціонування державної влади та місцевого самоврядування до прийняття нової Конституції України»; підготовка нового проекту Конституції України; і нарешті - прийняття Конституції України Верховною Радою 28 червня 1996 р. Формування демократичних органів влади продовжилося у ХХІ ст. значними змінами в системі врядування та супроводжувалося тривалими періодами соціальних і політичних збурень.</a:t>
            </a:r>
          </a:p>
        </p:txBody>
      </p:sp>
    </p:spTree>
    <p:extLst>
      <p:ext uri="{BB962C8B-B14F-4D97-AF65-F5344CB8AC3E}">
        <p14:creationId xmlns:p14="http://schemas.microsoft.com/office/powerpoint/2010/main" val="53526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C40041-BA26-2BEC-678E-C1DA82FC4033}"/>
              </a:ext>
            </a:extLst>
          </p:cNvPr>
          <p:cNvSpPr txBox="1"/>
          <p:nvPr/>
        </p:nvSpPr>
        <p:spPr>
          <a:xfrm>
            <a:off x="89361" y="66884"/>
            <a:ext cx="12038907" cy="2585323"/>
          </a:xfrm>
          <a:prstGeom prst="rect">
            <a:avLst/>
          </a:prstGeom>
          <a:noFill/>
        </p:spPr>
        <p:txBody>
          <a:bodyPr wrap="square">
            <a:spAutoFit/>
          </a:bodyPr>
          <a:lstStyle/>
          <a:p>
            <a:r>
              <a:rPr lang="uk-UA" dirty="0"/>
              <a:t>У березні 1990 р. в Україні відбулися перші демократичні вибори за весь час панування радянської влади. Верховна Рада, обрана на цих виборах, продовжувала працювати до 1994 р., ставши останнім парламентом радянської епохи та першим – незалежної України. Комуністична партія України утримувала більшість у Верховній Раді («Група 239»), однак була активна група меншості зі 126 депутатів, що представляли демократичні сили. Це було важливо, оскільки давало можливість обговорювати у Верховній Раді питання демократичних реформ, які раніше були неможливі, тим самим кидаючи виклик радянському врядуванню. Засідання Верховної Ради постійно транслювалися на телебаченні й радіо, а обговорення між депутатами викликали великий інтерес серед громадян і продемонстрували живий зв’язок між кандидатами та їхніми виборцями. Це сприяло подальшій політизації суспільства, при цьому мільйони людей уважали себе учасниками цієї суспільно важливої дискусії.</a:t>
            </a:r>
          </a:p>
        </p:txBody>
      </p:sp>
      <p:sp>
        <p:nvSpPr>
          <p:cNvPr id="7" name="TextBox 6">
            <a:extLst>
              <a:ext uri="{FF2B5EF4-FFF2-40B4-BE49-F238E27FC236}">
                <a16:creationId xmlns:a16="http://schemas.microsoft.com/office/drawing/2014/main" id="{2654A120-ABE8-FCE1-9630-9AFCF8B65EFA}"/>
              </a:ext>
            </a:extLst>
          </p:cNvPr>
          <p:cNvSpPr txBox="1"/>
          <p:nvPr/>
        </p:nvSpPr>
        <p:spPr>
          <a:xfrm>
            <a:off x="63732" y="2516459"/>
            <a:ext cx="12064536" cy="3139321"/>
          </a:xfrm>
          <a:prstGeom prst="rect">
            <a:avLst/>
          </a:prstGeom>
          <a:noFill/>
        </p:spPr>
        <p:txBody>
          <a:bodyPr wrap="square">
            <a:spAutoFit/>
          </a:bodyPr>
          <a:lstStyle/>
          <a:p>
            <a:r>
              <a:rPr lang="ru-RU" dirty="0"/>
              <a:t>24 </a:t>
            </a:r>
            <a:r>
              <a:rPr lang="ru-RU" dirty="0" err="1"/>
              <a:t>серпня</a:t>
            </a:r>
            <a:r>
              <a:rPr lang="ru-RU" dirty="0"/>
              <a:t> 1991 р. парламент </a:t>
            </a:r>
            <a:r>
              <a:rPr lang="ru-RU" dirty="0" err="1"/>
              <a:t>ухвалив</a:t>
            </a:r>
            <a:r>
              <a:rPr lang="ru-RU" dirty="0"/>
              <a:t> Акт </a:t>
            </a:r>
            <a:r>
              <a:rPr lang="ru-RU" dirty="0" err="1"/>
              <a:t>проголошення</a:t>
            </a:r>
            <a:r>
              <a:rPr lang="ru-RU" dirty="0"/>
              <a:t> </a:t>
            </a:r>
            <a:r>
              <a:rPr lang="ru-RU" dirty="0" err="1"/>
              <a:t>незалежності</a:t>
            </a:r>
            <a:r>
              <a:rPr lang="ru-RU" dirty="0"/>
              <a:t> </a:t>
            </a:r>
            <a:r>
              <a:rPr lang="ru-RU" dirty="0" err="1"/>
              <a:t>України</a:t>
            </a:r>
            <a:r>
              <a:rPr lang="ru-RU" dirty="0"/>
              <a:t>, а 1 грудня того ж року </a:t>
            </a:r>
            <a:r>
              <a:rPr lang="ru-RU" dirty="0" err="1"/>
              <a:t>був</a:t>
            </a:r>
            <a:r>
              <a:rPr lang="ru-RU" dirty="0"/>
              <a:t> проведений </a:t>
            </a:r>
            <a:r>
              <a:rPr lang="ru-RU" dirty="0" err="1"/>
              <a:t>Всеукраїнський</a:t>
            </a:r>
            <a:r>
              <a:rPr lang="ru-RU" dirty="0"/>
              <a:t> референдум </a:t>
            </a:r>
            <a:r>
              <a:rPr lang="ru-RU" dirty="0" err="1"/>
              <a:t>щодо</a:t>
            </a:r>
            <a:r>
              <a:rPr lang="ru-RU" dirty="0"/>
              <a:t> </a:t>
            </a:r>
            <a:r>
              <a:rPr lang="ru-RU" dirty="0" err="1"/>
              <a:t>підтвердження</a:t>
            </a:r>
            <a:r>
              <a:rPr lang="ru-RU" dirty="0"/>
              <a:t> Акта </a:t>
            </a:r>
            <a:r>
              <a:rPr lang="ru-RU" dirty="0" err="1"/>
              <a:t>проголошення</a:t>
            </a:r>
            <a:r>
              <a:rPr lang="ru-RU" dirty="0"/>
              <a:t> </a:t>
            </a:r>
            <a:r>
              <a:rPr lang="ru-RU" dirty="0" err="1"/>
              <a:t>незалежності</a:t>
            </a:r>
            <a:r>
              <a:rPr lang="ru-RU" dirty="0"/>
              <a:t> </a:t>
            </a:r>
            <a:r>
              <a:rPr lang="ru-RU" dirty="0" err="1"/>
              <a:t>України</a:t>
            </a:r>
            <a:r>
              <a:rPr lang="ru-RU" dirty="0"/>
              <a:t>. </a:t>
            </a:r>
            <a:r>
              <a:rPr lang="ru-RU" dirty="0" err="1"/>
              <a:t>Верховна</a:t>
            </a:r>
            <a:r>
              <a:rPr lang="ru-RU" dirty="0"/>
              <a:t> Рада на той час </a:t>
            </a:r>
            <a:r>
              <a:rPr lang="ru-RU" dirty="0" err="1"/>
              <a:t>ще</a:t>
            </a:r>
            <a:r>
              <a:rPr lang="ru-RU" dirty="0"/>
              <a:t> </a:t>
            </a:r>
            <a:r>
              <a:rPr lang="ru-RU" dirty="0" err="1"/>
              <a:t>Радянської</a:t>
            </a:r>
            <a:r>
              <a:rPr lang="ru-RU" dirty="0"/>
              <a:t> </a:t>
            </a:r>
            <a:r>
              <a:rPr lang="ru-RU" dirty="0" err="1"/>
              <a:t>України</a:t>
            </a:r>
            <a:r>
              <a:rPr lang="ru-RU" dirty="0"/>
              <a:t> затвердила </a:t>
            </a:r>
            <a:r>
              <a:rPr lang="ru-RU" dirty="0" err="1"/>
              <a:t>основні</a:t>
            </a:r>
            <a:r>
              <a:rPr lang="ru-RU" dirty="0"/>
              <a:t> </a:t>
            </a:r>
            <a:r>
              <a:rPr lang="ru-RU" dirty="0" err="1"/>
              <a:t>ідеї</a:t>
            </a:r>
            <a:r>
              <a:rPr lang="ru-RU" dirty="0"/>
              <a:t> </a:t>
            </a:r>
            <a:r>
              <a:rPr lang="ru-RU" dirty="0" err="1"/>
              <a:t>нової</a:t>
            </a:r>
            <a:r>
              <a:rPr lang="ru-RU" dirty="0"/>
              <a:t> </a:t>
            </a:r>
            <a:r>
              <a:rPr lang="ru-RU" dirty="0" err="1"/>
              <a:t>Конституції</a:t>
            </a:r>
            <a:r>
              <a:rPr lang="ru-RU" dirty="0"/>
              <a:t> та створила </a:t>
            </a:r>
            <a:r>
              <a:rPr lang="ru-RU" dirty="0" err="1"/>
              <a:t>комісію</a:t>
            </a:r>
            <a:r>
              <a:rPr lang="ru-RU" dirty="0"/>
              <a:t> з </a:t>
            </a:r>
            <a:r>
              <a:rPr lang="ru-RU" dirty="0" err="1"/>
              <a:t>розробки</a:t>
            </a:r>
            <a:r>
              <a:rPr lang="ru-RU" dirty="0"/>
              <a:t> </a:t>
            </a:r>
            <a:r>
              <a:rPr lang="ru-RU" dirty="0" err="1"/>
              <a:t>нової</a:t>
            </a:r>
            <a:r>
              <a:rPr lang="ru-RU" dirty="0"/>
              <a:t> </a:t>
            </a:r>
            <a:r>
              <a:rPr lang="ru-RU" dirty="0" err="1"/>
              <a:t>Конституції</a:t>
            </a:r>
            <a:r>
              <a:rPr lang="ru-RU" dirty="0"/>
              <a:t> для </a:t>
            </a:r>
            <a:r>
              <a:rPr lang="ru-RU" dirty="0" err="1"/>
              <a:t>Української</a:t>
            </a:r>
            <a:r>
              <a:rPr lang="ru-RU" dirty="0"/>
              <a:t> РСР, </a:t>
            </a:r>
            <a:r>
              <a:rPr lang="ru-RU" dirty="0" err="1"/>
              <a:t>але</a:t>
            </a:r>
            <a:r>
              <a:rPr lang="ru-RU" dirty="0"/>
              <a:t> </a:t>
            </a:r>
            <a:r>
              <a:rPr lang="ru-RU" dirty="0" err="1"/>
              <a:t>протягом</a:t>
            </a:r>
            <a:r>
              <a:rPr lang="ru-RU" dirty="0"/>
              <a:t> 1991- 1993 р. </a:t>
            </a:r>
            <a:r>
              <a:rPr lang="ru-RU" dirty="0" err="1"/>
              <a:t>конституційний</a:t>
            </a:r>
            <a:r>
              <a:rPr lang="ru-RU" dirty="0"/>
              <a:t> </a:t>
            </a:r>
            <a:r>
              <a:rPr lang="ru-RU" dirty="0" err="1"/>
              <a:t>процес</a:t>
            </a:r>
            <a:r>
              <a:rPr lang="ru-RU" dirty="0"/>
              <a:t> в </a:t>
            </a:r>
            <a:r>
              <a:rPr lang="ru-RU" dirty="0" err="1"/>
              <a:t>Україні</a:t>
            </a:r>
            <a:r>
              <a:rPr lang="ru-RU" dirty="0"/>
              <a:t> </a:t>
            </a:r>
            <a:r>
              <a:rPr lang="ru-RU" dirty="0" err="1"/>
              <a:t>був</a:t>
            </a:r>
            <a:r>
              <a:rPr lang="ru-RU" dirty="0"/>
              <a:t> </a:t>
            </a:r>
            <a:r>
              <a:rPr lang="ru-RU" dirty="0" err="1"/>
              <a:t>малопродуктивним</a:t>
            </a:r>
            <a:r>
              <a:rPr lang="ru-RU" dirty="0"/>
              <a:t> через </a:t>
            </a:r>
            <a:r>
              <a:rPr lang="ru-RU" dirty="0" err="1"/>
              <a:t>боротьбу</a:t>
            </a:r>
            <a:r>
              <a:rPr lang="ru-RU" dirty="0"/>
              <a:t> за </a:t>
            </a:r>
            <a:r>
              <a:rPr lang="ru-RU" dirty="0" err="1"/>
              <a:t>владу</a:t>
            </a:r>
            <a:r>
              <a:rPr lang="ru-RU" dirty="0"/>
              <a:t> </a:t>
            </a:r>
            <a:r>
              <a:rPr lang="ru-RU" dirty="0" err="1"/>
              <a:t>між</a:t>
            </a:r>
            <a:r>
              <a:rPr lang="ru-RU" dirty="0"/>
              <a:t> </a:t>
            </a:r>
            <a:r>
              <a:rPr lang="ru-RU" dirty="0" err="1"/>
              <a:t>різними</a:t>
            </a:r>
            <a:r>
              <a:rPr lang="ru-RU" dirty="0"/>
              <a:t> </a:t>
            </a:r>
            <a:r>
              <a:rPr lang="ru-RU" dirty="0" err="1"/>
              <a:t>групами</a:t>
            </a:r>
            <a:r>
              <a:rPr lang="ru-RU" dirty="0"/>
              <a:t> у </a:t>
            </a:r>
            <a:r>
              <a:rPr lang="ru-RU" dirty="0" err="1"/>
              <a:t>складі</a:t>
            </a:r>
            <a:r>
              <a:rPr lang="ru-RU" dirty="0"/>
              <a:t> уряду, а також через </a:t>
            </a:r>
            <a:r>
              <a:rPr lang="ru-RU" dirty="0" err="1"/>
              <a:t>спротив</a:t>
            </a:r>
            <a:r>
              <a:rPr lang="ru-RU" dirty="0"/>
              <a:t> </a:t>
            </a:r>
            <a:r>
              <a:rPr lang="ru-RU" dirty="0" err="1"/>
              <a:t>багатьох</a:t>
            </a:r>
            <a:r>
              <a:rPr lang="ru-RU" dirty="0"/>
              <a:t> </a:t>
            </a:r>
            <a:r>
              <a:rPr lang="ru-RU" dirty="0" err="1"/>
              <a:t>депутатів</a:t>
            </a:r>
            <a:r>
              <a:rPr lang="ru-RU" dirty="0"/>
              <a:t> </a:t>
            </a:r>
            <a:r>
              <a:rPr lang="ru-RU" dirty="0" err="1"/>
              <a:t>Верховної</a:t>
            </a:r>
            <a:r>
              <a:rPr lang="ru-RU" dirty="0"/>
              <a:t> Ради </a:t>
            </a:r>
            <a:r>
              <a:rPr lang="ru-RU" dirty="0" err="1"/>
              <a:t>змінам</a:t>
            </a:r>
            <a:r>
              <a:rPr lang="ru-RU" dirty="0"/>
              <a:t> у </a:t>
            </a:r>
            <a:r>
              <a:rPr lang="ru-RU" dirty="0" err="1"/>
              <a:t>напрямі</a:t>
            </a:r>
            <a:r>
              <a:rPr lang="ru-RU" dirty="0"/>
              <a:t> </a:t>
            </a:r>
            <a:r>
              <a:rPr lang="ru-RU" dirty="0" err="1"/>
              <a:t>демократичних</a:t>
            </a:r>
            <a:r>
              <a:rPr lang="ru-RU" dirty="0"/>
              <a:t> реформ. </a:t>
            </a:r>
            <a:r>
              <a:rPr lang="ru-RU" dirty="0" err="1"/>
              <a:t>Восени</a:t>
            </a:r>
            <a:r>
              <a:rPr lang="ru-RU" dirty="0"/>
              <a:t> 1994 р. на </a:t>
            </a:r>
            <a:r>
              <a:rPr lang="ru-RU" dirty="0" err="1"/>
              <a:t>позачергових</a:t>
            </a:r>
            <a:r>
              <a:rPr lang="ru-RU" dirty="0"/>
              <a:t> </a:t>
            </a:r>
            <a:r>
              <a:rPr lang="ru-RU" dirty="0" err="1"/>
              <a:t>виборах</a:t>
            </a:r>
            <a:r>
              <a:rPr lang="ru-RU" dirty="0"/>
              <a:t> </a:t>
            </a:r>
            <a:r>
              <a:rPr lang="ru-RU" dirty="0" err="1"/>
              <a:t>було</a:t>
            </a:r>
            <a:r>
              <a:rPr lang="ru-RU" dirty="0"/>
              <a:t> </a:t>
            </a:r>
            <a:r>
              <a:rPr lang="ru-RU" dirty="0" err="1"/>
              <a:t>обрано</a:t>
            </a:r>
            <a:r>
              <a:rPr lang="ru-RU" dirty="0"/>
              <a:t> </a:t>
            </a:r>
            <a:r>
              <a:rPr lang="ru-RU" dirty="0" err="1"/>
              <a:t>нову</a:t>
            </a:r>
            <a:r>
              <a:rPr lang="ru-RU" dirty="0"/>
              <a:t> </a:t>
            </a:r>
            <a:r>
              <a:rPr lang="ru-RU" dirty="0" err="1"/>
              <a:t>Верховну</a:t>
            </a:r>
            <a:r>
              <a:rPr lang="ru-RU" dirty="0"/>
              <a:t> Раду та Президента. Склад </a:t>
            </a:r>
            <a:r>
              <a:rPr lang="ru-RU" dirty="0" err="1"/>
              <a:t>нової</a:t>
            </a:r>
            <a:r>
              <a:rPr lang="ru-RU" dirty="0"/>
              <a:t> </a:t>
            </a:r>
            <a:r>
              <a:rPr lang="ru-RU" dirty="0" err="1"/>
              <a:t>Верховної</a:t>
            </a:r>
            <a:r>
              <a:rPr lang="ru-RU" dirty="0"/>
              <a:t> Ради </a:t>
            </a:r>
            <a:r>
              <a:rPr lang="ru-RU" dirty="0" err="1"/>
              <a:t>був</a:t>
            </a:r>
            <a:r>
              <a:rPr lang="ru-RU" dirty="0"/>
              <a:t> </a:t>
            </a:r>
            <a:r>
              <a:rPr lang="ru-RU" dirty="0" err="1"/>
              <a:t>подібним</a:t>
            </a:r>
            <a:r>
              <a:rPr lang="ru-RU" dirty="0"/>
              <a:t> </a:t>
            </a:r>
            <a:r>
              <a:rPr lang="ru-RU" dirty="0" err="1"/>
              <a:t>депутатів</a:t>
            </a:r>
            <a:r>
              <a:rPr lang="ru-RU" dirty="0"/>
              <a:t> </a:t>
            </a:r>
            <a:r>
              <a:rPr lang="ru-RU" dirty="0" err="1"/>
              <a:t>попередньої</a:t>
            </a:r>
            <a:r>
              <a:rPr lang="ru-RU" dirty="0"/>
              <a:t> </a:t>
            </a:r>
            <a:r>
              <a:rPr lang="ru-RU" dirty="0" err="1"/>
              <a:t>каденції</a:t>
            </a:r>
            <a:r>
              <a:rPr lang="ru-RU" dirty="0"/>
              <a:t>, </a:t>
            </a:r>
            <a:r>
              <a:rPr lang="ru-RU" dirty="0" err="1"/>
              <a:t>більшість</a:t>
            </a:r>
            <a:r>
              <a:rPr lang="ru-RU" dirty="0"/>
              <a:t> </a:t>
            </a:r>
            <a:r>
              <a:rPr lang="ru-RU" dirty="0" err="1"/>
              <a:t>була</a:t>
            </a:r>
            <a:r>
              <a:rPr lang="ru-RU" dirty="0"/>
              <a:t> представлена членами </a:t>
            </a:r>
            <a:r>
              <a:rPr lang="ru-RU" dirty="0" err="1"/>
              <a:t>Комуністичної</a:t>
            </a:r>
            <a:r>
              <a:rPr lang="ru-RU" dirty="0"/>
              <a:t> </a:t>
            </a:r>
            <a:r>
              <a:rPr lang="ru-RU" dirty="0" err="1"/>
              <a:t>партії</a:t>
            </a:r>
            <a:r>
              <a:rPr lang="ru-RU" dirty="0"/>
              <a:t>. У </a:t>
            </a:r>
            <a:r>
              <a:rPr lang="ru-RU" dirty="0" err="1"/>
              <a:t>цей</a:t>
            </a:r>
            <a:r>
              <a:rPr lang="ru-RU" dirty="0"/>
              <a:t> час </a:t>
            </a:r>
            <a:r>
              <a:rPr lang="ru-RU" dirty="0" err="1"/>
              <a:t>було</a:t>
            </a:r>
            <a:r>
              <a:rPr lang="ru-RU" dirty="0"/>
              <a:t> скликано </a:t>
            </a:r>
            <a:r>
              <a:rPr lang="ru-RU" dirty="0" err="1"/>
              <a:t>чергову</a:t>
            </a:r>
            <a:r>
              <a:rPr lang="ru-RU" dirty="0"/>
              <a:t> </a:t>
            </a:r>
            <a:r>
              <a:rPr lang="ru-RU" dirty="0" err="1"/>
              <a:t>конституційну</a:t>
            </a:r>
            <a:r>
              <a:rPr lang="ru-RU" dirty="0"/>
              <a:t> </a:t>
            </a:r>
            <a:r>
              <a:rPr lang="ru-RU" dirty="0" err="1"/>
              <a:t>комісію</a:t>
            </a:r>
            <a:r>
              <a:rPr lang="ru-RU" dirty="0"/>
              <a:t>, </a:t>
            </a:r>
            <a:r>
              <a:rPr lang="ru-RU" dirty="0" err="1"/>
              <a:t>очолювану</a:t>
            </a:r>
            <a:r>
              <a:rPr lang="ru-RU" dirty="0"/>
              <a:t> Президентом </a:t>
            </a:r>
            <a:r>
              <a:rPr lang="ru-RU" dirty="0" err="1"/>
              <a:t>держави</a:t>
            </a:r>
            <a:r>
              <a:rPr lang="ru-RU" dirty="0"/>
              <a:t> </a:t>
            </a:r>
            <a:r>
              <a:rPr lang="ru-RU" dirty="0" err="1"/>
              <a:t>Леонідом</a:t>
            </a:r>
            <a:r>
              <a:rPr lang="ru-RU" dirty="0"/>
              <a:t> Кучмою та </a:t>
            </a:r>
            <a:r>
              <a:rPr lang="ru-RU" dirty="0" err="1"/>
              <a:t>спікером</a:t>
            </a:r>
            <a:r>
              <a:rPr lang="ru-RU" dirty="0"/>
              <a:t> парламенту Олександром Морозом. Члени </a:t>
            </a:r>
            <a:r>
              <a:rPr lang="ru-RU" dirty="0" err="1"/>
              <a:t>Верховної</a:t>
            </a:r>
            <a:r>
              <a:rPr lang="ru-RU" dirty="0"/>
              <a:t> Ради, </a:t>
            </a:r>
            <a:r>
              <a:rPr lang="ru-RU" dirty="0" err="1"/>
              <a:t>які</a:t>
            </a:r>
            <a:r>
              <a:rPr lang="ru-RU" dirty="0"/>
              <a:t> представляли </a:t>
            </a:r>
            <a:r>
              <a:rPr lang="ru-RU" dirty="0" err="1"/>
              <a:t>ліві</a:t>
            </a:r>
            <a:r>
              <a:rPr lang="ru-RU" dirty="0"/>
              <a:t> сили, </a:t>
            </a:r>
            <a:r>
              <a:rPr lang="ru-RU" dirty="0" err="1"/>
              <a:t>зайняли</a:t>
            </a:r>
            <a:r>
              <a:rPr lang="ru-RU" dirty="0"/>
              <a:t> </a:t>
            </a:r>
            <a:r>
              <a:rPr lang="ru-RU" dirty="0" err="1"/>
              <a:t>політичну</a:t>
            </a:r>
            <a:r>
              <a:rPr lang="ru-RU" dirty="0"/>
              <a:t> </a:t>
            </a:r>
            <a:r>
              <a:rPr lang="ru-RU" dirty="0" err="1"/>
              <a:t>позицію</a:t>
            </a:r>
            <a:r>
              <a:rPr lang="ru-RU" dirty="0"/>
              <a:t> </a:t>
            </a:r>
            <a:r>
              <a:rPr lang="ru-RU" dirty="0" err="1"/>
              <a:t>проти</a:t>
            </a:r>
            <a:r>
              <a:rPr lang="ru-RU" dirty="0"/>
              <a:t> </a:t>
            </a:r>
            <a:r>
              <a:rPr lang="ru-RU" dirty="0" err="1"/>
              <a:t>прийняття</a:t>
            </a:r>
            <a:r>
              <a:rPr lang="ru-RU" dirty="0"/>
              <a:t> </a:t>
            </a:r>
            <a:r>
              <a:rPr lang="ru-RU" dirty="0" err="1"/>
              <a:t>нової</a:t>
            </a:r>
            <a:r>
              <a:rPr lang="ru-RU" dirty="0"/>
              <a:t> </a:t>
            </a:r>
            <a:r>
              <a:rPr lang="ru-RU" dirty="0" err="1"/>
              <a:t>Конституції</a:t>
            </a:r>
            <a:r>
              <a:rPr lang="ru-RU" dirty="0"/>
              <a:t>. Були також </a:t>
            </a:r>
            <a:r>
              <a:rPr lang="ru-RU" dirty="0" err="1"/>
              <a:t>суперечності</a:t>
            </a:r>
            <a:r>
              <a:rPr lang="ru-RU" dirty="0"/>
              <a:t> </a:t>
            </a:r>
            <a:r>
              <a:rPr lang="ru-RU" dirty="0" err="1"/>
              <a:t>між</a:t>
            </a:r>
            <a:r>
              <a:rPr lang="ru-RU" dirty="0"/>
              <a:t> Президентом і </a:t>
            </a:r>
            <a:r>
              <a:rPr lang="ru-RU" dirty="0" err="1"/>
              <a:t>комуністичною</a:t>
            </a:r>
            <a:r>
              <a:rPr lang="ru-RU" dirty="0"/>
              <a:t> </a:t>
            </a:r>
            <a:r>
              <a:rPr lang="ru-RU" dirty="0" err="1"/>
              <a:t>більшістю</a:t>
            </a:r>
            <a:r>
              <a:rPr lang="ru-RU" dirty="0"/>
              <a:t> в </a:t>
            </a:r>
            <a:r>
              <a:rPr lang="ru-RU" dirty="0" err="1"/>
              <a:t>парламенті</a:t>
            </a:r>
            <a:r>
              <a:rPr lang="ru-RU" dirty="0"/>
              <a:t>, коли </a:t>
            </a:r>
            <a:r>
              <a:rPr lang="ru-RU" dirty="0" err="1"/>
              <a:t>кожна</a:t>
            </a:r>
            <a:r>
              <a:rPr lang="ru-RU" dirty="0"/>
              <a:t> сторона </a:t>
            </a:r>
            <a:r>
              <a:rPr lang="ru-RU" dirty="0" err="1"/>
              <a:t>воліла</a:t>
            </a:r>
            <a:r>
              <a:rPr lang="ru-RU" dirty="0"/>
              <a:t> </a:t>
            </a:r>
            <a:r>
              <a:rPr lang="ru-RU" dirty="0" err="1"/>
              <a:t>зосередити</a:t>
            </a:r>
            <a:r>
              <a:rPr lang="ru-RU" dirty="0"/>
              <a:t> </a:t>
            </a:r>
            <a:r>
              <a:rPr lang="ru-RU" dirty="0" err="1"/>
              <a:t>більше</a:t>
            </a:r>
            <a:r>
              <a:rPr lang="ru-RU" dirty="0"/>
              <a:t> </a:t>
            </a:r>
            <a:r>
              <a:rPr lang="ru-RU" dirty="0" err="1"/>
              <a:t>повноважень</a:t>
            </a:r>
            <a:r>
              <a:rPr lang="ru-RU" dirty="0"/>
              <a:t> у </a:t>
            </a:r>
            <a:r>
              <a:rPr lang="ru-RU" dirty="0" err="1"/>
              <a:t>своїх</a:t>
            </a:r>
            <a:r>
              <a:rPr lang="ru-RU" dirty="0"/>
              <a:t> руках. </a:t>
            </a:r>
            <a:endParaRPr lang="uk-UA" dirty="0"/>
          </a:p>
        </p:txBody>
      </p:sp>
    </p:spTree>
    <p:extLst>
      <p:ext uri="{BB962C8B-B14F-4D97-AF65-F5344CB8AC3E}">
        <p14:creationId xmlns:p14="http://schemas.microsoft.com/office/powerpoint/2010/main" val="10408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87B6F3-0D9E-B99C-C009-4CBEAB135278}"/>
              </a:ext>
            </a:extLst>
          </p:cNvPr>
          <p:cNvSpPr txBox="1"/>
          <p:nvPr/>
        </p:nvSpPr>
        <p:spPr>
          <a:xfrm>
            <a:off x="0" y="158600"/>
            <a:ext cx="12266815" cy="4524315"/>
          </a:xfrm>
          <a:prstGeom prst="rect">
            <a:avLst/>
          </a:prstGeom>
          <a:noFill/>
        </p:spPr>
        <p:txBody>
          <a:bodyPr wrap="square">
            <a:spAutoFit/>
          </a:bodyPr>
          <a:lstStyle/>
          <a:p>
            <a:r>
              <a:rPr lang="ru-RU" dirty="0" err="1"/>
              <a:t>Це</a:t>
            </a:r>
            <a:r>
              <a:rPr lang="ru-RU" dirty="0"/>
              <a:t> </a:t>
            </a:r>
            <a:r>
              <a:rPr lang="ru-RU" dirty="0" err="1"/>
              <a:t>ще</a:t>
            </a:r>
            <a:r>
              <a:rPr lang="ru-RU" dirty="0"/>
              <a:t> </a:t>
            </a:r>
            <a:r>
              <a:rPr lang="ru-RU" dirty="0" err="1"/>
              <a:t>більше</a:t>
            </a:r>
            <a:r>
              <a:rPr lang="ru-RU" dirty="0"/>
              <a:t> </a:t>
            </a:r>
            <a:r>
              <a:rPr lang="ru-RU" dirty="0" err="1"/>
              <a:t>відтягувало</a:t>
            </a:r>
            <a:r>
              <a:rPr lang="ru-RU" dirty="0"/>
              <a:t> </a:t>
            </a:r>
            <a:r>
              <a:rPr lang="ru-RU" dirty="0" err="1"/>
              <a:t>прийняття</a:t>
            </a:r>
            <a:r>
              <a:rPr lang="ru-RU" dirty="0"/>
              <a:t> </a:t>
            </a:r>
            <a:r>
              <a:rPr lang="ru-RU" dirty="0" err="1"/>
              <a:t>нової</a:t>
            </a:r>
            <a:r>
              <a:rPr lang="ru-RU" dirty="0"/>
              <a:t> </a:t>
            </a:r>
            <a:r>
              <a:rPr lang="ru-RU" dirty="0" err="1"/>
              <a:t>Конституції</a:t>
            </a:r>
            <a:r>
              <a:rPr lang="ru-RU" dirty="0"/>
              <a:t>. </a:t>
            </a:r>
            <a:r>
              <a:rPr lang="ru-RU" dirty="0" err="1"/>
              <a:t>Нарешті</a:t>
            </a:r>
            <a:r>
              <a:rPr lang="ru-RU" dirty="0"/>
              <a:t>, 18 травня 1995 р. </a:t>
            </a:r>
            <a:r>
              <a:rPr lang="ru-RU" dirty="0" err="1"/>
              <a:t>було</a:t>
            </a:r>
            <a:r>
              <a:rPr lang="ru-RU" dirty="0"/>
              <a:t> </a:t>
            </a:r>
            <a:r>
              <a:rPr lang="ru-RU" dirty="0" err="1"/>
              <a:t>укладено</a:t>
            </a:r>
            <a:r>
              <a:rPr lang="ru-RU" dirty="0"/>
              <a:t> </a:t>
            </a:r>
            <a:r>
              <a:rPr lang="ru-RU" dirty="0" err="1"/>
              <a:t>Конституційний</a:t>
            </a:r>
            <a:r>
              <a:rPr lang="ru-RU" dirty="0"/>
              <a:t> </a:t>
            </a:r>
            <a:r>
              <a:rPr lang="ru-RU" dirty="0" err="1"/>
              <a:t>договір</a:t>
            </a:r>
            <a:r>
              <a:rPr lang="ru-RU" dirty="0"/>
              <a:t> </a:t>
            </a:r>
            <a:r>
              <a:rPr lang="ru-RU" dirty="0" err="1"/>
              <a:t>між</a:t>
            </a:r>
            <a:r>
              <a:rPr lang="ru-RU" dirty="0"/>
              <a:t> Верховною Радою й Президентом </a:t>
            </a:r>
            <a:r>
              <a:rPr lang="ru-RU" dirty="0" err="1"/>
              <a:t>України</a:t>
            </a:r>
            <a:r>
              <a:rPr lang="ru-RU" dirty="0"/>
              <a:t> «Про </a:t>
            </a:r>
            <a:r>
              <a:rPr lang="ru-RU" dirty="0" err="1"/>
              <a:t>основні</a:t>
            </a:r>
            <a:r>
              <a:rPr lang="ru-RU" dirty="0"/>
              <a:t> засади </a:t>
            </a:r>
            <a:r>
              <a:rPr lang="ru-RU" dirty="0" err="1"/>
              <a:t>організації</a:t>
            </a:r>
            <a:r>
              <a:rPr lang="ru-RU" dirty="0"/>
              <a:t> та </a:t>
            </a:r>
            <a:r>
              <a:rPr lang="ru-RU" dirty="0" err="1"/>
              <a:t>функціонування</a:t>
            </a:r>
            <a:r>
              <a:rPr lang="ru-RU" dirty="0"/>
              <a:t> </a:t>
            </a:r>
            <a:r>
              <a:rPr lang="ru-RU" dirty="0" err="1"/>
              <a:t>державної</a:t>
            </a:r>
            <a:r>
              <a:rPr lang="ru-RU" dirty="0"/>
              <a:t> </a:t>
            </a:r>
            <a:r>
              <a:rPr lang="ru-RU" dirty="0" err="1"/>
              <a:t>влади</a:t>
            </a:r>
            <a:r>
              <a:rPr lang="ru-RU" dirty="0"/>
              <a:t> і </a:t>
            </a:r>
            <a:r>
              <a:rPr lang="ru-RU" dirty="0" err="1"/>
              <a:t>місцевого</a:t>
            </a:r>
            <a:r>
              <a:rPr lang="ru-RU" dirty="0"/>
              <a:t> </a:t>
            </a:r>
            <a:r>
              <a:rPr lang="ru-RU" dirty="0" err="1"/>
              <a:t>самоврядування</a:t>
            </a:r>
            <a:r>
              <a:rPr lang="ru-RU" dirty="0"/>
              <a:t> в </a:t>
            </a:r>
            <a:r>
              <a:rPr lang="ru-RU" dirty="0" err="1"/>
              <a:t>Україні</a:t>
            </a:r>
            <a:r>
              <a:rPr lang="ru-RU" dirty="0"/>
              <a:t> на </a:t>
            </a:r>
            <a:r>
              <a:rPr lang="ru-RU" dirty="0" err="1"/>
              <a:t>період</a:t>
            </a:r>
            <a:r>
              <a:rPr lang="ru-RU" dirty="0"/>
              <a:t> до </a:t>
            </a:r>
            <a:r>
              <a:rPr lang="ru-RU" dirty="0" err="1"/>
              <a:t>прийняття</a:t>
            </a:r>
            <a:r>
              <a:rPr lang="ru-RU" dirty="0"/>
              <a:t> </a:t>
            </a:r>
            <a:r>
              <a:rPr lang="ru-RU" dirty="0" err="1"/>
              <a:t>нової</a:t>
            </a:r>
            <a:r>
              <a:rPr lang="ru-RU" dirty="0"/>
              <a:t> </a:t>
            </a:r>
            <a:r>
              <a:rPr lang="ru-RU" dirty="0" err="1"/>
              <a:t>Конституції</a:t>
            </a:r>
            <a:r>
              <a:rPr lang="ru-RU" dirty="0"/>
              <a:t> </a:t>
            </a:r>
            <a:r>
              <a:rPr lang="ru-RU" dirty="0" err="1"/>
              <a:t>України</a:t>
            </a:r>
            <a:r>
              <a:rPr lang="ru-RU" dirty="0"/>
              <a:t>». </a:t>
            </a:r>
            <a:r>
              <a:rPr lang="ru-RU" dirty="0" err="1"/>
              <a:t>Хоча</a:t>
            </a:r>
            <a:r>
              <a:rPr lang="ru-RU" dirty="0"/>
              <a:t> </a:t>
            </a:r>
            <a:r>
              <a:rPr lang="ru-RU" dirty="0" err="1"/>
              <a:t>Конституційний</a:t>
            </a:r>
            <a:r>
              <a:rPr lang="ru-RU" dirty="0"/>
              <a:t> </a:t>
            </a:r>
            <a:r>
              <a:rPr lang="ru-RU" dirty="0" err="1"/>
              <a:t>договір</a:t>
            </a:r>
            <a:r>
              <a:rPr lang="ru-RU" dirty="0"/>
              <a:t> мав </a:t>
            </a:r>
            <a:r>
              <a:rPr lang="ru-RU" dirty="0" err="1"/>
              <a:t>діяти</a:t>
            </a:r>
            <a:r>
              <a:rPr lang="ru-RU" dirty="0"/>
              <a:t> </a:t>
            </a:r>
            <a:r>
              <a:rPr lang="ru-RU" dirty="0" err="1"/>
              <a:t>лише</a:t>
            </a:r>
            <a:r>
              <a:rPr lang="ru-RU" dirty="0"/>
              <a:t> </a:t>
            </a:r>
            <a:r>
              <a:rPr lang="ru-RU" dirty="0" err="1"/>
              <a:t>рік</a:t>
            </a:r>
            <a:r>
              <a:rPr lang="ru-RU" dirty="0"/>
              <a:t>, у </a:t>
            </a:r>
            <a:r>
              <a:rPr lang="ru-RU" dirty="0" err="1"/>
              <a:t>результаті</a:t>
            </a:r>
            <a:r>
              <a:rPr lang="ru-RU" dirty="0"/>
              <a:t> </a:t>
            </a:r>
            <a:r>
              <a:rPr lang="ru-RU" dirty="0" err="1"/>
              <a:t>підписання</a:t>
            </a:r>
            <a:r>
              <a:rPr lang="ru-RU" dirty="0"/>
              <a:t> </a:t>
            </a:r>
            <a:r>
              <a:rPr lang="ru-RU" dirty="0" err="1"/>
              <a:t>цього</a:t>
            </a:r>
            <a:r>
              <a:rPr lang="ru-RU" dirty="0"/>
              <a:t> документа та </a:t>
            </a:r>
            <a:r>
              <a:rPr lang="ru-RU" dirty="0" err="1"/>
              <a:t>внаслідок</a:t>
            </a:r>
            <a:r>
              <a:rPr lang="ru-RU" dirty="0"/>
              <a:t> </a:t>
            </a:r>
            <a:r>
              <a:rPr lang="ru-RU" dirty="0" err="1"/>
              <a:t>політичного</a:t>
            </a:r>
            <a:r>
              <a:rPr lang="ru-RU" dirty="0"/>
              <a:t> </a:t>
            </a:r>
            <a:r>
              <a:rPr lang="ru-RU" dirty="0" err="1"/>
              <a:t>впливу</a:t>
            </a:r>
            <a:r>
              <a:rPr lang="ru-RU" dirty="0"/>
              <a:t> Президента глава </a:t>
            </a:r>
            <a:r>
              <a:rPr lang="ru-RU" dirty="0" err="1"/>
              <a:t>держави</a:t>
            </a:r>
            <a:r>
              <a:rPr lang="ru-RU" dirty="0"/>
              <a:t> </a:t>
            </a:r>
            <a:r>
              <a:rPr lang="ru-RU" dirty="0" err="1"/>
              <a:t>отримав</a:t>
            </a:r>
            <a:r>
              <a:rPr lang="ru-RU" dirty="0"/>
              <a:t> </a:t>
            </a:r>
            <a:r>
              <a:rPr lang="ru-RU" dirty="0" err="1"/>
              <a:t>ширші</a:t>
            </a:r>
            <a:r>
              <a:rPr lang="ru-RU" dirty="0"/>
              <a:t> </a:t>
            </a:r>
            <a:r>
              <a:rPr lang="ru-RU" dirty="0" err="1"/>
              <a:t>повноваження</a:t>
            </a:r>
            <a:r>
              <a:rPr lang="ru-RU" dirty="0"/>
              <a:t>. </a:t>
            </a:r>
            <a:r>
              <a:rPr lang="ru-RU" dirty="0" err="1"/>
              <a:t>Конституційний</a:t>
            </a:r>
            <a:r>
              <a:rPr lang="ru-RU" dirty="0"/>
              <a:t> </a:t>
            </a:r>
            <a:r>
              <a:rPr lang="ru-RU" dirty="0" err="1"/>
              <a:t>період</a:t>
            </a:r>
            <a:r>
              <a:rPr lang="ru-RU" dirty="0"/>
              <a:t> </a:t>
            </a:r>
            <a:r>
              <a:rPr lang="ru-RU" dirty="0" err="1"/>
              <a:t>наближався</a:t>
            </a:r>
            <a:r>
              <a:rPr lang="ru-RU" dirty="0"/>
              <a:t> до </a:t>
            </a:r>
            <a:r>
              <a:rPr lang="ru-RU" dirty="0" err="1"/>
              <a:t>завершення</a:t>
            </a:r>
            <a:r>
              <a:rPr lang="ru-RU" dirty="0"/>
              <a:t>, а </a:t>
            </a:r>
            <a:r>
              <a:rPr lang="ru-RU" dirty="0" err="1"/>
              <a:t>рішення</a:t>
            </a:r>
            <a:r>
              <a:rPr lang="ru-RU" dirty="0"/>
              <a:t> про </a:t>
            </a:r>
            <a:r>
              <a:rPr lang="ru-RU" dirty="0" err="1"/>
              <a:t>нову</a:t>
            </a:r>
            <a:r>
              <a:rPr lang="ru-RU" dirty="0"/>
              <a:t> </a:t>
            </a:r>
            <a:r>
              <a:rPr lang="ru-RU" dirty="0" err="1"/>
              <a:t>Конституцію</a:t>
            </a:r>
            <a:r>
              <a:rPr lang="ru-RU" dirty="0"/>
              <a:t> все </a:t>
            </a:r>
            <a:r>
              <a:rPr lang="ru-RU" dirty="0" err="1"/>
              <a:t>ще</a:t>
            </a:r>
            <a:r>
              <a:rPr lang="ru-RU" dirty="0"/>
              <a:t> не </a:t>
            </a:r>
            <a:r>
              <a:rPr lang="ru-RU" dirty="0" err="1"/>
              <a:t>було</a:t>
            </a:r>
            <a:r>
              <a:rPr lang="ru-RU" dirty="0"/>
              <a:t> </a:t>
            </a:r>
            <a:r>
              <a:rPr lang="ru-RU" dirty="0" err="1"/>
              <a:t>прийняте</a:t>
            </a:r>
            <a:r>
              <a:rPr lang="ru-RU" dirty="0"/>
              <a:t>. У </a:t>
            </a:r>
            <a:r>
              <a:rPr lang="ru-RU" dirty="0" err="1"/>
              <a:t>цей</a:t>
            </a:r>
            <a:r>
              <a:rPr lang="ru-RU" dirty="0"/>
              <a:t> час Президент </a:t>
            </a:r>
            <a:r>
              <a:rPr lang="ru-RU" dirty="0" err="1"/>
              <a:t>погрожував</a:t>
            </a:r>
            <a:r>
              <a:rPr lang="ru-RU" dirty="0"/>
              <a:t> </a:t>
            </a:r>
            <a:r>
              <a:rPr lang="ru-RU" dirty="0" err="1"/>
              <a:t>розпустити</a:t>
            </a:r>
            <a:r>
              <a:rPr lang="ru-RU" dirty="0"/>
              <a:t> </a:t>
            </a:r>
            <a:r>
              <a:rPr lang="ru-RU" dirty="0" err="1"/>
              <a:t>Верховну</a:t>
            </a:r>
            <a:r>
              <a:rPr lang="ru-RU" dirty="0"/>
              <a:t> Раду, </a:t>
            </a:r>
            <a:r>
              <a:rPr lang="ru-RU" dirty="0" err="1"/>
              <a:t>адже</a:t>
            </a:r>
            <a:r>
              <a:rPr lang="ru-RU" dirty="0"/>
              <a:t> </a:t>
            </a:r>
            <a:r>
              <a:rPr lang="ru-RU" dirty="0" err="1"/>
              <a:t>він</a:t>
            </a:r>
            <a:r>
              <a:rPr lang="ru-RU" dirty="0"/>
              <a:t> мав </a:t>
            </a:r>
            <a:r>
              <a:rPr lang="ru-RU" dirty="0" err="1"/>
              <a:t>такі</a:t>
            </a:r>
            <a:r>
              <a:rPr lang="ru-RU" dirty="0"/>
              <a:t> </a:t>
            </a:r>
            <a:r>
              <a:rPr lang="ru-RU" dirty="0" err="1"/>
              <a:t>повноваження</a:t>
            </a:r>
            <a:r>
              <a:rPr lang="ru-RU" dirty="0"/>
              <a:t>. </a:t>
            </a:r>
          </a:p>
          <a:p>
            <a:r>
              <a:rPr lang="ru-RU" dirty="0" err="1"/>
              <a:t>Щоб</a:t>
            </a:r>
            <a:r>
              <a:rPr lang="ru-RU" dirty="0"/>
              <a:t> </a:t>
            </a:r>
            <a:r>
              <a:rPr lang="ru-RU" dirty="0" err="1"/>
              <a:t>уникнути</a:t>
            </a:r>
            <a:r>
              <a:rPr lang="ru-RU" dirty="0"/>
              <a:t> такого </a:t>
            </a:r>
            <a:r>
              <a:rPr lang="ru-RU" dirty="0" err="1"/>
              <a:t>розвитку</a:t>
            </a:r>
            <a:r>
              <a:rPr lang="ru-RU" dirty="0"/>
              <a:t> </a:t>
            </a:r>
            <a:r>
              <a:rPr lang="ru-RU" dirty="0" err="1"/>
              <a:t>подій</a:t>
            </a:r>
            <a:r>
              <a:rPr lang="ru-RU" dirty="0"/>
              <a:t>, 11 травня 1996 р. </a:t>
            </a:r>
            <a:r>
              <a:rPr lang="ru-RU" dirty="0" err="1"/>
              <a:t>Верховна</a:t>
            </a:r>
            <a:r>
              <a:rPr lang="ru-RU" dirty="0"/>
              <a:t> Рада </a:t>
            </a:r>
            <a:r>
              <a:rPr lang="ru-RU" dirty="0" err="1"/>
              <a:t>підготувала</a:t>
            </a:r>
            <a:r>
              <a:rPr lang="ru-RU" dirty="0"/>
              <a:t> проект </a:t>
            </a:r>
            <a:r>
              <a:rPr lang="ru-RU" dirty="0" err="1"/>
              <a:t>Конституції</a:t>
            </a:r>
            <a:r>
              <a:rPr lang="ru-RU" dirty="0"/>
              <a:t>; </a:t>
            </a:r>
            <a:r>
              <a:rPr lang="ru-RU" dirty="0" err="1"/>
              <a:t>він</a:t>
            </a:r>
            <a:r>
              <a:rPr lang="ru-RU" dirty="0"/>
              <a:t> </a:t>
            </a:r>
            <a:r>
              <a:rPr lang="ru-RU" dirty="0" err="1"/>
              <a:t>був</a:t>
            </a:r>
            <a:r>
              <a:rPr lang="ru-RU" dirty="0"/>
              <a:t> </a:t>
            </a:r>
            <a:r>
              <a:rPr lang="ru-RU" dirty="0" err="1"/>
              <a:t>схвалений</a:t>
            </a:r>
            <a:r>
              <a:rPr lang="ru-RU" dirty="0"/>
              <a:t> у </a:t>
            </a:r>
            <a:r>
              <a:rPr lang="ru-RU" dirty="0" err="1"/>
              <a:t>першому</a:t>
            </a:r>
            <a:r>
              <a:rPr lang="ru-RU" dirty="0"/>
              <a:t> </a:t>
            </a:r>
            <a:r>
              <a:rPr lang="ru-RU" dirty="0" err="1"/>
              <a:t>читанні</a:t>
            </a:r>
            <a:r>
              <a:rPr lang="ru-RU" dirty="0"/>
              <a:t> 28 травня 1996 р. </a:t>
            </a:r>
            <a:r>
              <a:rPr lang="ru-RU" dirty="0" err="1"/>
              <a:t>Утім</a:t>
            </a:r>
            <a:r>
              <a:rPr lang="ru-RU" dirty="0"/>
              <a:t> друге </a:t>
            </a:r>
            <a:r>
              <a:rPr lang="ru-RU" dirty="0" err="1"/>
              <a:t>читання</a:t>
            </a:r>
            <a:r>
              <a:rPr lang="ru-RU" dirty="0"/>
              <a:t> 19 червня 1996 р. проект не </a:t>
            </a:r>
            <a:r>
              <a:rPr lang="ru-RU" dirty="0" err="1"/>
              <a:t>пройшов</a:t>
            </a:r>
            <a:r>
              <a:rPr lang="ru-RU" dirty="0"/>
              <a:t>. </a:t>
            </a:r>
            <a:r>
              <a:rPr lang="ru-RU" dirty="0" err="1"/>
              <a:t>Незважаючи</a:t>
            </a:r>
            <a:r>
              <a:rPr lang="ru-RU" dirty="0"/>
              <a:t> на те, </a:t>
            </a:r>
            <a:r>
              <a:rPr lang="ru-RU" dirty="0" err="1"/>
              <a:t>що</a:t>
            </a:r>
            <a:r>
              <a:rPr lang="ru-RU" dirty="0"/>
              <a:t> </a:t>
            </a:r>
            <a:r>
              <a:rPr lang="ru-RU" dirty="0" err="1"/>
              <a:t>Верховна</a:t>
            </a:r>
            <a:r>
              <a:rPr lang="ru-RU" dirty="0"/>
              <a:t> Рада </a:t>
            </a:r>
            <a:r>
              <a:rPr lang="ru-RU" dirty="0" err="1"/>
              <a:t>була</a:t>
            </a:r>
            <a:r>
              <a:rPr lang="ru-RU" dirty="0"/>
              <a:t> </a:t>
            </a:r>
            <a:r>
              <a:rPr lang="ru-RU" dirty="0" err="1"/>
              <a:t>одностайна</a:t>
            </a:r>
            <a:r>
              <a:rPr lang="ru-RU" dirty="0"/>
              <a:t> в </a:t>
            </a:r>
            <a:r>
              <a:rPr lang="ru-RU" dirty="0" err="1"/>
              <a:t>основних</a:t>
            </a:r>
            <a:r>
              <a:rPr lang="ru-RU" dirty="0"/>
              <a:t> </a:t>
            </a:r>
            <a:r>
              <a:rPr lang="ru-RU" dirty="0" err="1"/>
              <a:t>питаннях</a:t>
            </a:r>
            <a:r>
              <a:rPr lang="ru-RU" dirty="0"/>
              <a:t> </a:t>
            </a:r>
            <a:r>
              <a:rPr lang="ru-RU" dirty="0" err="1"/>
              <a:t>щодо</a:t>
            </a:r>
            <a:r>
              <a:rPr lang="ru-RU" dirty="0"/>
              <a:t> прав </a:t>
            </a:r>
            <a:r>
              <a:rPr lang="ru-RU" dirty="0" err="1"/>
              <a:t>людини</a:t>
            </a:r>
            <a:r>
              <a:rPr lang="ru-RU" dirty="0"/>
              <a:t>, </a:t>
            </a:r>
            <a:r>
              <a:rPr lang="ru-RU" dirty="0" err="1"/>
              <a:t>існувало</a:t>
            </a:r>
            <a:r>
              <a:rPr lang="ru-RU" dirty="0"/>
              <a:t> </a:t>
            </a:r>
            <a:r>
              <a:rPr lang="ru-RU" dirty="0" err="1"/>
              <a:t>безліч</a:t>
            </a:r>
            <a:r>
              <a:rPr lang="ru-RU" dirty="0"/>
              <a:t> </a:t>
            </a:r>
            <a:r>
              <a:rPr lang="ru-RU" dirty="0" err="1"/>
              <a:t>розбіжностей</a:t>
            </a:r>
            <a:r>
              <a:rPr lang="ru-RU" dirty="0"/>
              <a:t>. </a:t>
            </a:r>
            <a:r>
              <a:rPr lang="ru-RU" dirty="0" err="1"/>
              <a:t>Найбільш</a:t>
            </a:r>
            <a:r>
              <a:rPr lang="ru-RU" dirty="0"/>
              <a:t> </a:t>
            </a:r>
            <a:r>
              <a:rPr lang="ru-RU" dirty="0" err="1"/>
              <a:t>суперечливими</a:t>
            </a:r>
            <a:r>
              <a:rPr lang="ru-RU" dirty="0"/>
              <a:t> були </a:t>
            </a:r>
            <a:r>
              <a:rPr lang="ru-RU" dirty="0" err="1"/>
              <a:t>такі</a:t>
            </a:r>
            <a:r>
              <a:rPr lang="ru-RU" dirty="0"/>
              <a:t> </a:t>
            </a:r>
            <a:r>
              <a:rPr lang="ru-RU" dirty="0" err="1"/>
              <a:t>пункти</a:t>
            </a:r>
            <a:r>
              <a:rPr lang="ru-RU" dirty="0"/>
              <a:t>: </a:t>
            </a:r>
          </a:p>
          <a:p>
            <a:r>
              <a:rPr lang="ru-RU" dirty="0"/>
              <a:t>● </a:t>
            </a:r>
            <a:r>
              <a:rPr lang="ru-RU" dirty="0" err="1"/>
              <a:t>розподіл</a:t>
            </a:r>
            <a:r>
              <a:rPr lang="ru-RU" dirty="0"/>
              <a:t> </a:t>
            </a:r>
            <a:r>
              <a:rPr lang="ru-RU" dirty="0" err="1"/>
              <a:t>повноважень</a:t>
            </a:r>
            <a:r>
              <a:rPr lang="ru-RU" dirty="0"/>
              <a:t> </a:t>
            </a:r>
            <a:r>
              <a:rPr lang="ru-RU" dirty="0" err="1"/>
              <a:t>між</a:t>
            </a:r>
            <a:r>
              <a:rPr lang="ru-RU" dirty="0"/>
              <a:t> Верховною Радою та Президентом; </a:t>
            </a:r>
          </a:p>
          <a:p>
            <a:r>
              <a:rPr lang="ru-RU" dirty="0"/>
              <a:t>● </a:t>
            </a:r>
            <a:r>
              <a:rPr lang="ru-RU" dirty="0" err="1"/>
              <a:t>питання</a:t>
            </a:r>
            <a:r>
              <a:rPr lang="ru-RU" dirty="0"/>
              <a:t> </a:t>
            </a:r>
            <a:r>
              <a:rPr lang="ru-RU" dirty="0" err="1"/>
              <a:t>приватної</a:t>
            </a:r>
            <a:r>
              <a:rPr lang="ru-RU" dirty="0"/>
              <a:t> </a:t>
            </a:r>
            <a:r>
              <a:rPr lang="ru-RU" dirty="0" err="1"/>
              <a:t>власності</a:t>
            </a:r>
            <a:r>
              <a:rPr lang="ru-RU" dirty="0"/>
              <a:t>; </a:t>
            </a:r>
          </a:p>
          <a:p>
            <a:r>
              <a:rPr lang="ru-RU" dirty="0"/>
              <a:t>● </a:t>
            </a:r>
            <a:r>
              <a:rPr lang="ru-RU" dirty="0" err="1"/>
              <a:t>державні</a:t>
            </a:r>
            <a:r>
              <a:rPr lang="ru-RU" dirty="0"/>
              <a:t> </a:t>
            </a:r>
            <a:r>
              <a:rPr lang="ru-RU" dirty="0" err="1"/>
              <a:t>символи</a:t>
            </a:r>
            <a:r>
              <a:rPr lang="ru-RU" dirty="0"/>
              <a:t>; </a:t>
            </a:r>
          </a:p>
          <a:p>
            <a:r>
              <a:rPr lang="ru-RU" dirty="0"/>
              <a:t>● статус </a:t>
            </a:r>
            <a:r>
              <a:rPr lang="ru-RU" dirty="0" err="1"/>
              <a:t>російської</a:t>
            </a:r>
            <a:r>
              <a:rPr lang="ru-RU" dirty="0"/>
              <a:t> </a:t>
            </a:r>
            <a:r>
              <a:rPr lang="ru-RU" dirty="0" err="1"/>
              <a:t>мови</a:t>
            </a:r>
            <a:r>
              <a:rPr lang="ru-RU" dirty="0"/>
              <a:t>;</a:t>
            </a:r>
          </a:p>
          <a:p>
            <a:r>
              <a:rPr lang="ru-RU" dirty="0"/>
              <a:t>● </a:t>
            </a:r>
            <a:r>
              <a:rPr lang="ru-RU" dirty="0" err="1"/>
              <a:t>єдине</a:t>
            </a:r>
            <a:r>
              <a:rPr lang="ru-RU" dirty="0"/>
              <a:t>/</a:t>
            </a:r>
            <a:r>
              <a:rPr lang="ru-RU" dirty="0" err="1"/>
              <a:t>подвійне</a:t>
            </a:r>
            <a:r>
              <a:rPr lang="ru-RU" dirty="0"/>
              <a:t> </a:t>
            </a:r>
            <a:r>
              <a:rPr lang="ru-RU" dirty="0" err="1"/>
              <a:t>громадянство</a:t>
            </a:r>
            <a:r>
              <a:rPr lang="ru-RU" dirty="0"/>
              <a:t>;</a:t>
            </a:r>
          </a:p>
          <a:p>
            <a:r>
              <a:rPr lang="ru-RU" dirty="0"/>
              <a:t> ● </a:t>
            </a:r>
            <a:r>
              <a:rPr lang="ru-RU" dirty="0" err="1"/>
              <a:t>автономний</a:t>
            </a:r>
            <a:r>
              <a:rPr lang="ru-RU" dirty="0"/>
              <a:t> статус </a:t>
            </a:r>
            <a:r>
              <a:rPr lang="ru-RU" dirty="0" err="1"/>
              <a:t>Криму</a:t>
            </a:r>
            <a:r>
              <a:rPr lang="ru-RU" dirty="0"/>
              <a:t>.</a:t>
            </a:r>
            <a:endParaRPr lang="uk-UA" dirty="0"/>
          </a:p>
        </p:txBody>
      </p:sp>
      <p:sp>
        <p:nvSpPr>
          <p:cNvPr id="7" name="TextBox 6">
            <a:extLst>
              <a:ext uri="{FF2B5EF4-FFF2-40B4-BE49-F238E27FC236}">
                <a16:creationId xmlns:a16="http://schemas.microsoft.com/office/drawing/2014/main" id="{9D997421-EDB3-764A-39DC-D8E970BE224A}"/>
              </a:ext>
            </a:extLst>
          </p:cNvPr>
          <p:cNvSpPr txBox="1"/>
          <p:nvPr/>
        </p:nvSpPr>
        <p:spPr>
          <a:xfrm>
            <a:off x="91440" y="4608035"/>
            <a:ext cx="11637817" cy="1477328"/>
          </a:xfrm>
          <a:prstGeom prst="rect">
            <a:avLst/>
          </a:prstGeom>
          <a:noFill/>
        </p:spPr>
        <p:txBody>
          <a:bodyPr wrap="square">
            <a:spAutoFit/>
          </a:bodyPr>
          <a:lstStyle/>
          <a:p>
            <a:r>
              <a:rPr lang="ru-RU" dirty="0" err="1"/>
              <a:t>Це</a:t>
            </a:r>
            <a:r>
              <a:rPr lang="ru-RU" dirty="0"/>
              <a:t> </a:t>
            </a:r>
            <a:r>
              <a:rPr lang="ru-RU" dirty="0" err="1"/>
              <a:t>спровокувало</a:t>
            </a:r>
            <a:r>
              <a:rPr lang="ru-RU" dirty="0"/>
              <a:t> </a:t>
            </a:r>
            <a:r>
              <a:rPr lang="ru-RU" dirty="0" err="1"/>
              <a:t>нову</a:t>
            </a:r>
            <a:r>
              <a:rPr lang="ru-RU" dirty="0"/>
              <a:t> кризу, </a:t>
            </a:r>
            <a:r>
              <a:rPr lang="ru-RU" dirty="0" err="1"/>
              <a:t>оскільки</a:t>
            </a:r>
            <a:r>
              <a:rPr lang="ru-RU" dirty="0"/>
              <a:t> </a:t>
            </a:r>
            <a:r>
              <a:rPr lang="ru-RU" dirty="0" err="1"/>
              <a:t>термін</a:t>
            </a:r>
            <a:r>
              <a:rPr lang="ru-RU" dirty="0"/>
              <a:t> </a:t>
            </a:r>
            <a:r>
              <a:rPr lang="ru-RU" dirty="0" err="1"/>
              <a:t>дії</a:t>
            </a:r>
            <a:r>
              <a:rPr lang="ru-RU" dirty="0"/>
              <a:t> </a:t>
            </a:r>
            <a:r>
              <a:rPr lang="ru-RU" dirty="0" err="1"/>
              <a:t>Конституційного</a:t>
            </a:r>
            <a:r>
              <a:rPr lang="ru-RU" dirty="0"/>
              <a:t> договору </a:t>
            </a:r>
            <a:r>
              <a:rPr lang="ru-RU" dirty="0" err="1"/>
              <a:t>сплив</a:t>
            </a:r>
            <a:r>
              <a:rPr lang="ru-RU" dirty="0"/>
              <a:t>. 6 червня 1996 р. Президент </a:t>
            </a:r>
            <a:r>
              <a:rPr lang="ru-RU" dirty="0" err="1"/>
              <a:t>України</a:t>
            </a:r>
            <a:r>
              <a:rPr lang="ru-RU" dirty="0"/>
              <a:t> </a:t>
            </a:r>
            <a:r>
              <a:rPr lang="ru-RU" dirty="0" err="1"/>
              <a:t>Леонід</a:t>
            </a:r>
            <a:r>
              <a:rPr lang="ru-RU" dirty="0"/>
              <a:t> Кучма </a:t>
            </a:r>
            <a:r>
              <a:rPr lang="ru-RU" dirty="0" err="1"/>
              <a:t>вирішив</a:t>
            </a:r>
            <a:r>
              <a:rPr lang="ru-RU" dirty="0"/>
              <a:t> провести </a:t>
            </a:r>
            <a:r>
              <a:rPr lang="ru-RU" dirty="0" err="1"/>
              <a:t>всеукраїнський</a:t>
            </a:r>
            <a:r>
              <a:rPr lang="ru-RU" dirty="0"/>
              <a:t> референдум </a:t>
            </a:r>
            <a:r>
              <a:rPr lang="ru-RU" dirty="0" err="1"/>
              <a:t>щодо</a:t>
            </a:r>
            <a:r>
              <a:rPr lang="ru-RU" dirty="0"/>
              <a:t> </a:t>
            </a:r>
            <a:r>
              <a:rPr lang="ru-RU" dirty="0" err="1"/>
              <a:t>затвердження</a:t>
            </a:r>
            <a:r>
              <a:rPr lang="ru-RU" dirty="0"/>
              <a:t> Основного Закону. У </a:t>
            </a:r>
            <a:r>
              <a:rPr lang="ru-RU" dirty="0" err="1"/>
              <a:t>відповідь</a:t>
            </a:r>
            <a:r>
              <a:rPr lang="ru-RU" dirty="0"/>
              <a:t> </a:t>
            </a:r>
            <a:r>
              <a:rPr lang="ru-RU" dirty="0" err="1"/>
              <a:t>більшість</a:t>
            </a:r>
            <a:r>
              <a:rPr lang="ru-RU" dirty="0"/>
              <a:t> </a:t>
            </a:r>
            <a:r>
              <a:rPr lang="ru-RU" dirty="0" err="1"/>
              <a:t>парламентаріїв</a:t>
            </a:r>
            <a:r>
              <a:rPr lang="ru-RU" dirty="0"/>
              <a:t> </a:t>
            </a:r>
            <a:r>
              <a:rPr lang="ru-RU" dirty="0" err="1"/>
              <a:t>розпочали</a:t>
            </a:r>
            <a:r>
              <a:rPr lang="ru-RU" dirty="0"/>
              <a:t> </a:t>
            </a:r>
            <a:r>
              <a:rPr lang="ru-RU" dirty="0" err="1"/>
              <a:t>засідання</a:t>
            </a:r>
            <a:r>
              <a:rPr lang="ru-RU" dirty="0"/>
              <a:t> 27 червня, яке </a:t>
            </a:r>
            <a:r>
              <a:rPr lang="ru-RU" dirty="0" err="1"/>
              <a:t>завершилося</a:t>
            </a:r>
            <a:r>
              <a:rPr lang="ru-RU" dirty="0"/>
              <a:t> </a:t>
            </a:r>
            <a:r>
              <a:rPr lang="ru-RU" dirty="0" err="1"/>
              <a:t>прийняттям</a:t>
            </a:r>
            <a:r>
              <a:rPr lang="ru-RU" dirty="0"/>
              <a:t> </a:t>
            </a:r>
            <a:r>
              <a:rPr lang="ru-RU" dirty="0" err="1"/>
              <a:t>Конституції</a:t>
            </a:r>
            <a:r>
              <a:rPr lang="ru-RU" dirty="0"/>
              <a:t> </a:t>
            </a:r>
            <a:r>
              <a:rPr lang="ru-RU" dirty="0" err="1"/>
              <a:t>України</a:t>
            </a:r>
            <a:r>
              <a:rPr lang="ru-RU" dirty="0"/>
              <a:t> 28 червня 1996 р. </a:t>
            </a:r>
            <a:r>
              <a:rPr lang="ru-RU" dirty="0" err="1"/>
              <a:t>Під</a:t>
            </a:r>
            <a:r>
              <a:rPr lang="ru-RU" dirty="0"/>
              <a:t> час «</a:t>
            </a:r>
            <a:r>
              <a:rPr lang="ru-RU" dirty="0" err="1"/>
              <a:t>конституційної</a:t>
            </a:r>
            <a:r>
              <a:rPr lang="ru-RU" dirty="0"/>
              <a:t> </a:t>
            </a:r>
            <a:r>
              <a:rPr lang="ru-RU" dirty="0" err="1"/>
              <a:t>ночі</a:t>
            </a:r>
            <a:r>
              <a:rPr lang="ru-RU" dirty="0"/>
              <a:t>» </a:t>
            </a:r>
            <a:r>
              <a:rPr lang="ru-RU" dirty="0" err="1"/>
              <a:t>депутати</a:t>
            </a:r>
            <a:r>
              <a:rPr lang="ru-RU" dirty="0"/>
              <a:t> </a:t>
            </a:r>
            <a:r>
              <a:rPr lang="ru-RU" dirty="0" err="1"/>
              <a:t>голосували</a:t>
            </a:r>
            <a:r>
              <a:rPr lang="ru-RU" dirty="0"/>
              <a:t> за </a:t>
            </a:r>
            <a:r>
              <a:rPr lang="ru-RU" dirty="0" err="1"/>
              <a:t>кожний</a:t>
            </a:r>
            <a:r>
              <a:rPr lang="ru-RU" dirty="0"/>
              <a:t> пункт </a:t>
            </a:r>
            <a:r>
              <a:rPr lang="ru-RU" dirty="0" err="1"/>
              <a:t>поіменно</a:t>
            </a:r>
            <a:r>
              <a:rPr lang="ru-RU" dirty="0"/>
              <a:t>. </a:t>
            </a:r>
            <a:r>
              <a:rPr lang="ru-RU" dirty="0" err="1"/>
              <a:t>Уранці</a:t>
            </a:r>
            <a:r>
              <a:rPr lang="ru-RU" dirty="0"/>
              <a:t> о 9:20 законопроект </a:t>
            </a:r>
            <a:r>
              <a:rPr lang="ru-RU" dirty="0" err="1"/>
              <a:t>підтримали</a:t>
            </a:r>
            <a:r>
              <a:rPr lang="ru-RU" dirty="0"/>
              <a:t> 315 </a:t>
            </a:r>
            <a:r>
              <a:rPr lang="ru-RU" dirty="0" err="1"/>
              <a:t>депутатів</a:t>
            </a:r>
            <a:r>
              <a:rPr lang="ru-RU" dirty="0"/>
              <a:t> (26 </a:t>
            </a:r>
            <a:r>
              <a:rPr lang="ru-RU" dirty="0" err="1"/>
              <a:t>проголосували</a:t>
            </a:r>
            <a:r>
              <a:rPr lang="ru-RU" dirty="0"/>
              <a:t> </a:t>
            </a:r>
            <a:r>
              <a:rPr lang="ru-RU" dirty="0" err="1"/>
              <a:t>проти</a:t>
            </a:r>
            <a:r>
              <a:rPr lang="ru-RU" dirty="0"/>
              <a:t> </a:t>
            </a:r>
            <a:r>
              <a:rPr lang="ru-RU" dirty="0" err="1"/>
              <a:t>нього</a:t>
            </a:r>
            <a:r>
              <a:rPr lang="ru-RU" dirty="0"/>
              <a:t>, 40 − не </a:t>
            </a:r>
            <a:r>
              <a:rPr lang="ru-RU" dirty="0" err="1"/>
              <a:t>голосували</a:t>
            </a:r>
            <a:r>
              <a:rPr lang="ru-RU" dirty="0"/>
              <a:t>, 12 − </a:t>
            </a:r>
            <a:r>
              <a:rPr lang="ru-RU" dirty="0" err="1"/>
              <a:t>утрималися</a:t>
            </a:r>
            <a:r>
              <a:rPr lang="ru-RU" dirty="0"/>
              <a:t>)</a:t>
            </a:r>
            <a:endParaRPr lang="uk-UA" dirty="0"/>
          </a:p>
        </p:txBody>
      </p:sp>
    </p:spTree>
    <p:extLst>
      <p:ext uri="{BB962C8B-B14F-4D97-AF65-F5344CB8AC3E}">
        <p14:creationId xmlns:p14="http://schemas.microsoft.com/office/powerpoint/2010/main" val="359739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C5654E-391A-C2E5-1A28-6B6BB1BB6CCB}"/>
              </a:ext>
            </a:extLst>
          </p:cNvPr>
          <p:cNvSpPr txBox="1"/>
          <p:nvPr/>
        </p:nvSpPr>
        <p:spPr>
          <a:xfrm>
            <a:off x="114300" y="110574"/>
            <a:ext cx="12077700" cy="646331"/>
          </a:xfrm>
          <a:prstGeom prst="rect">
            <a:avLst/>
          </a:prstGeom>
          <a:noFill/>
        </p:spPr>
        <p:txBody>
          <a:bodyPr wrap="square">
            <a:spAutoFit/>
          </a:bodyPr>
          <a:lstStyle/>
          <a:p>
            <a:r>
              <a:rPr lang="uk-UA" dirty="0"/>
              <a:t>Щоб досягти згоди та уникнути конституційної кризи, потрібні компроміси. Віктор Шишкін, який був депутатом Верховної Ради Української РСР, а потім незалежної України в 1990-1994 р., пояснює:</a:t>
            </a:r>
          </a:p>
        </p:txBody>
      </p:sp>
      <p:pic>
        <p:nvPicPr>
          <p:cNvPr id="7" name="Рисунок 6">
            <a:extLst>
              <a:ext uri="{FF2B5EF4-FFF2-40B4-BE49-F238E27FC236}">
                <a16:creationId xmlns:a16="http://schemas.microsoft.com/office/drawing/2014/main" id="{A074AA7C-76A7-57C2-DE03-2D512608B616}"/>
              </a:ext>
            </a:extLst>
          </p:cNvPr>
          <p:cNvPicPr>
            <a:picLocks noChangeAspect="1"/>
          </p:cNvPicPr>
          <p:nvPr/>
        </p:nvPicPr>
        <p:blipFill>
          <a:blip r:embed="rId2"/>
          <a:stretch>
            <a:fillRect/>
          </a:stretch>
        </p:blipFill>
        <p:spPr>
          <a:xfrm>
            <a:off x="3160102" y="756905"/>
            <a:ext cx="5439534" cy="1838582"/>
          </a:xfrm>
          <a:prstGeom prst="rect">
            <a:avLst/>
          </a:prstGeom>
        </p:spPr>
      </p:pic>
      <p:pic>
        <p:nvPicPr>
          <p:cNvPr id="9" name="Рисунок 8">
            <a:extLst>
              <a:ext uri="{FF2B5EF4-FFF2-40B4-BE49-F238E27FC236}">
                <a16:creationId xmlns:a16="http://schemas.microsoft.com/office/drawing/2014/main" id="{1CD75153-907C-9845-BC67-B6B4C7F40D72}"/>
              </a:ext>
            </a:extLst>
          </p:cNvPr>
          <p:cNvPicPr>
            <a:picLocks noChangeAspect="1"/>
          </p:cNvPicPr>
          <p:nvPr/>
        </p:nvPicPr>
        <p:blipFill>
          <a:blip r:embed="rId3"/>
          <a:stretch>
            <a:fillRect/>
          </a:stretch>
        </p:blipFill>
        <p:spPr>
          <a:xfrm>
            <a:off x="2936233" y="2752591"/>
            <a:ext cx="5887272" cy="3019846"/>
          </a:xfrm>
          <a:prstGeom prst="rect">
            <a:avLst/>
          </a:prstGeom>
        </p:spPr>
      </p:pic>
    </p:spTree>
    <p:extLst>
      <p:ext uri="{BB962C8B-B14F-4D97-AF65-F5344CB8AC3E}">
        <p14:creationId xmlns:p14="http://schemas.microsoft.com/office/powerpoint/2010/main" val="172769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621E524A-8EF9-62FE-D017-94722BFA5040}"/>
              </a:ext>
            </a:extLst>
          </p:cNvPr>
          <p:cNvPicPr>
            <a:picLocks noChangeAspect="1"/>
          </p:cNvPicPr>
          <p:nvPr/>
        </p:nvPicPr>
        <p:blipFill>
          <a:blip r:embed="rId2"/>
          <a:stretch>
            <a:fillRect/>
          </a:stretch>
        </p:blipFill>
        <p:spPr>
          <a:xfrm>
            <a:off x="8486051" y="942236"/>
            <a:ext cx="2934109" cy="4391638"/>
          </a:xfrm>
          <a:prstGeom prst="rect">
            <a:avLst/>
          </a:prstGeom>
        </p:spPr>
      </p:pic>
      <p:pic>
        <p:nvPicPr>
          <p:cNvPr id="9" name="Рисунок 8">
            <a:extLst>
              <a:ext uri="{FF2B5EF4-FFF2-40B4-BE49-F238E27FC236}">
                <a16:creationId xmlns:a16="http://schemas.microsoft.com/office/drawing/2014/main" id="{4EE03BDD-A535-5EE6-154F-34E81B1635EE}"/>
              </a:ext>
            </a:extLst>
          </p:cNvPr>
          <p:cNvPicPr>
            <a:picLocks noChangeAspect="1"/>
          </p:cNvPicPr>
          <p:nvPr/>
        </p:nvPicPr>
        <p:blipFill>
          <a:blip r:embed="rId3"/>
          <a:stretch>
            <a:fillRect/>
          </a:stretch>
        </p:blipFill>
        <p:spPr>
          <a:xfrm>
            <a:off x="1899296" y="3429000"/>
            <a:ext cx="6049219" cy="2010056"/>
          </a:xfrm>
          <a:prstGeom prst="rect">
            <a:avLst/>
          </a:prstGeom>
        </p:spPr>
      </p:pic>
      <p:sp>
        <p:nvSpPr>
          <p:cNvPr id="11" name="TextBox 10">
            <a:extLst>
              <a:ext uri="{FF2B5EF4-FFF2-40B4-BE49-F238E27FC236}">
                <a16:creationId xmlns:a16="http://schemas.microsoft.com/office/drawing/2014/main" id="{832F56BF-7937-6318-E969-B1CFCDC39C15}"/>
              </a:ext>
            </a:extLst>
          </p:cNvPr>
          <p:cNvSpPr txBox="1"/>
          <p:nvPr/>
        </p:nvSpPr>
        <p:spPr>
          <a:xfrm>
            <a:off x="870758" y="275733"/>
            <a:ext cx="6097384" cy="2862322"/>
          </a:xfrm>
          <a:prstGeom prst="rect">
            <a:avLst/>
          </a:prstGeom>
          <a:noFill/>
        </p:spPr>
        <p:txBody>
          <a:bodyPr wrap="square">
            <a:spAutoFit/>
          </a:bodyPr>
          <a:lstStyle/>
          <a:p>
            <a:pPr algn="just"/>
            <a:r>
              <a:rPr lang="uk-UA" b="1" dirty="0" err="1"/>
              <a:t>Айріс</a:t>
            </a:r>
            <a:r>
              <a:rPr lang="uk-UA" b="1" dirty="0"/>
              <a:t> </a:t>
            </a:r>
            <a:r>
              <a:rPr lang="uk-UA" b="1" dirty="0" err="1"/>
              <a:t>Меріон</a:t>
            </a:r>
            <a:r>
              <a:rPr lang="uk-UA" b="1" dirty="0"/>
              <a:t> </a:t>
            </a:r>
            <a:r>
              <a:rPr lang="uk-UA" b="1" dirty="0" err="1"/>
              <a:t>Янг</a:t>
            </a:r>
            <a:r>
              <a:rPr lang="uk-UA" b="1" dirty="0"/>
              <a:t> (1949–2006) була американським політичним теоретиком, феміністкою та </a:t>
            </a:r>
            <a:r>
              <a:rPr lang="uk-UA" b="1" dirty="0" err="1"/>
              <a:t>філософинею</a:t>
            </a:r>
            <a:r>
              <a:rPr lang="uk-UA" b="1" dirty="0"/>
              <a:t>, відомою своїми роботами з теорії соціальної справедливості, фемінізму та демократії</a:t>
            </a:r>
            <a:r>
              <a:rPr lang="uk-UA" b="1" i="0" dirty="0">
                <a:effectLst/>
                <a:latin typeface="Google Sans"/>
              </a:rPr>
              <a:t>. Її ключові дослідження стосувалися феномену гноблення, соціальної відповідальності, а також нормативного аналізу державної політики. </a:t>
            </a:r>
            <a:r>
              <a:rPr lang="uk-UA" b="1" i="0" dirty="0" err="1">
                <a:effectLst/>
                <a:latin typeface="Google Sans"/>
              </a:rPr>
              <a:t>Янг</a:t>
            </a:r>
            <a:r>
              <a:rPr lang="uk-UA" b="1" i="0" dirty="0">
                <a:effectLst/>
                <a:latin typeface="Google Sans"/>
              </a:rPr>
              <a:t> викладала в престижних університетах, зокрема в Чиказькому університеті, і залишила значний внесок у розвиток сучасної політичної та феміністської думки. </a:t>
            </a:r>
            <a:endParaRPr lang="uk-UA" b="1" dirty="0"/>
          </a:p>
        </p:txBody>
      </p:sp>
    </p:spTree>
    <p:extLst>
      <p:ext uri="{BB962C8B-B14F-4D97-AF65-F5344CB8AC3E}">
        <p14:creationId xmlns:p14="http://schemas.microsoft.com/office/powerpoint/2010/main" val="1649644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6C7335-52C9-E4CC-B51D-F8E4120829D6}"/>
              </a:ext>
            </a:extLst>
          </p:cNvPr>
          <p:cNvSpPr txBox="1"/>
          <p:nvPr/>
        </p:nvSpPr>
        <p:spPr>
          <a:xfrm>
            <a:off x="232756" y="144929"/>
            <a:ext cx="11959243" cy="3970318"/>
          </a:xfrm>
          <a:prstGeom prst="rect">
            <a:avLst/>
          </a:prstGeom>
          <a:noFill/>
        </p:spPr>
        <p:txBody>
          <a:bodyPr wrap="square">
            <a:spAutoFit/>
          </a:bodyPr>
          <a:lstStyle/>
          <a:p>
            <a:r>
              <a:rPr lang="ru-RU" dirty="0"/>
              <a:t>З 1996 р. </a:t>
            </a:r>
            <a:r>
              <a:rPr lang="ru-RU" dirty="0" err="1"/>
              <a:t>Конституція</a:t>
            </a:r>
            <a:r>
              <a:rPr lang="ru-RU" dirty="0"/>
              <a:t> </a:t>
            </a:r>
            <a:r>
              <a:rPr lang="ru-RU" dirty="0" err="1"/>
              <a:t>України</a:t>
            </a:r>
            <a:r>
              <a:rPr lang="ru-RU" dirty="0"/>
              <a:t> </a:t>
            </a:r>
            <a:r>
              <a:rPr lang="ru-RU" dirty="0" err="1"/>
              <a:t>зазнала</a:t>
            </a:r>
            <a:r>
              <a:rPr lang="ru-RU" dirty="0"/>
              <a:t> </a:t>
            </a:r>
            <a:r>
              <a:rPr lang="ru-RU" dirty="0" err="1"/>
              <a:t>ще</a:t>
            </a:r>
            <a:r>
              <a:rPr lang="ru-RU" dirty="0"/>
              <a:t> </a:t>
            </a:r>
            <a:r>
              <a:rPr lang="ru-RU" dirty="0" err="1"/>
              <a:t>більших</a:t>
            </a:r>
            <a:r>
              <a:rPr lang="ru-RU" dirty="0"/>
              <a:t> </a:t>
            </a:r>
            <a:r>
              <a:rPr lang="ru-RU" dirty="0" err="1"/>
              <a:t>змін</a:t>
            </a:r>
            <a:r>
              <a:rPr lang="ru-RU" dirty="0"/>
              <a:t>. </a:t>
            </a:r>
            <a:r>
              <a:rPr lang="ru-RU" dirty="0" err="1"/>
              <a:t>Деякі</a:t>
            </a:r>
            <a:r>
              <a:rPr lang="ru-RU" dirty="0"/>
              <a:t> </a:t>
            </a:r>
            <a:r>
              <a:rPr lang="ru-RU" dirty="0" err="1"/>
              <a:t>із</a:t>
            </a:r>
            <a:r>
              <a:rPr lang="ru-RU" dirty="0"/>
              <a:t> </a:t>
            </a:r>
            <a:r>
              <a:rPr lang="ru-RU" dirty="0" err="1"/>
              <a:t>цих</a:t>
            </a:r>
            <a:r>
              <a:rPr lang="ru-RU" dirty="0"/>
              <a:t> </a:t>
            </a:r>
            <a:r>
              <a:rPr lang="ru-RU" dirty="0" err="1"/>
              <a:t>змін</a:t>
            </a:r>
            <a:r>
              <a:rPr lang="ru-RU" dirty="0"/>
              <a:t> </a:t>
            </a:r>
            <a:r>
              <a:rPr lang="ru-RU" dirty="0" err="1"/>
              <a:t>трансформували</a:t>
            </a:r>
            <a:r>
              <a:rPr lang="ru-RU" dirty="0"/>
              <a:t> систему </a:t>
            </a:r>
            <a:r>
              <a:rPr lang="ru-RU" dirty="0" err="1"/>
              <a:t>врядування</a:t>
            </a:r>
            <a:r>
              <a:rPr lang="ru-RU" dirty="0"/>
              <a:t> та </a:t>
            </a:r>
            <a:r>
              <a:rPr lang="ru-RU" dirty="0" err="1"/>
              <a:t>поділу</a:t>
            </a:r>
            <a:r>
              <a:rPr lang="ru-RU" dirty="0"/>
              <a:t> </a:t>
            </a:r>
            <a:r>
              <a:rPr lang="ru-RU" dirty="0" err="1"/>
              <a:t>влади</a:t>
            </a:r>
            <a:r>
              <a:rPr lang="ru-RU" dirty="0"/>
              <a:t>. Коли </a:t>
            </a:r>
            <a:r>
              <a:rPr lang="ru-RU" dirty="0" err="1"/>
              <a:t>ви</a:t>
            </a:r>
            <a:r>
              <a:rPr lang="ru-RU" dirty="0"/>
              <a:t> </a:t>
            </a:r>
            <a:r>
              <a:rPr lang="ru-RU" dirty="0" err="1"/>
              <a:t>читатимете</a:t>
            </a:r>
            <a:r>
              <a:rPr lang="ru-RU" dirty="0"/>
              <a:t> про </a:t>
            </a:r>
            <a:r>
              <a:rPr lang="ru-RU" dirty="0" err="1"/>
              <a:t>ці</a:t>
            </a:r>
            <a:r>
              <a:rPr lang="ru-RU" dirty="0"/>
              <a:t> </a:t>
            </a:r>
            <a:r>
              <a:rPr lang="ru-RU" dirty="0" err="1"/>
              <a:t>зміни</a:t>
            </a:r>
            <a:r>
              <a:rPr lang="ru-RU" dirty="0"/>
              <a:t>, </a:t>
            </a:r>
            <a:r>
              <a:rPr lang="ru-RU" dirty="0" err="1"/>
              <a:t>поміркуйте</a:t>
            </a:r>
            <a:r>
              <a:rPr lang="ru-RU" dirty="0"/>
              <a:t>, </a:t>
            </a:r>
            <a:r>
              <a:rPr lang="ru-RU" dirty="0" err="1"/>
              <a:t>чи</a:t>
            </a:r>
            <a:r>
              <a:rPr lang="ru-RU" dirty="0"/>
              <a:t> </a:t>
            </a:r>
            <a:r>
              <a:rPr lang="ru-RU" dirty="0" err="1"/>
              <a:t>сприятимуть</a:t>
            </a:r>
            <a:r>
              <a:rPr lang="ru-RU" dirty="0"/>
              <a:t> вони тому, </a:t>
            </a:r>
            <a:r>
              <a:rPr lang="ru-RU" dirty="0" err="1"/>
              <a:t>щоб</a:t>
            </a:r>
            <a:r>
              <a:rPr lang="ru-RU" dirty="0"/>
              <a:t> </a:t>
            </a:r>
            <a:r>
              <a:rPr lang="ru-RU" dirty="0" err="1"/>
              <a:t>зробити</a:t>
            </a:r>
            <a:r>
              <a:rPr lang="ru-RU" dirty="0"/>
              <a:t> </a:t>
            </a:r>
            <a:r>
              <a:rPr lang="ru-RU" dirty="0" err="1"/>
              <a:t>Україну</a:t>
            </a:r>
            <a:r>
              <a:rPr lang="ru-RU" dirty="0"/>
              <a:t> </a:t>
            </a:r>
            <a:r>
              <a:rPr lang="ru-RU" dirty="0" err="1"/>
              <a:t>більш</a:t>
            </a:r>
            <a:r>
              <a:rPr lang="ru-RU" dirty="0"/>
              <a:t> демократичною. У 2004 р. в </a:t>
            </a:r>
            <a:r>
              <a:rPr lang="ru-RU" dirty="0" err="1"/>
              <a:t>часи</a:t>
            </a:r>
            <a:r>
              <a:rPr lang="ru-RU" dirty="0"/>
              <a:t> </a:t>
            </a:r>
            <a:r>
              <a:rPr lang="ru-RU" dirty="0" err="1"/>
              <a:t>Помаранчевої</a:t>
            </a:r>
            <a:r>
              <a:rPr lang="ru-RU" dirty="0"/>
              <a:t> </a:t>
            </a:r>
            <a:r>
              <a:rPr lang="ru-RU" dirty="0" err="1"/>
              <a:t>революції</a:t>
            </a:r>
            <a:r>
              <a:rPr lang="ru-RU" dirty="0"/>
              <a:t> </a:t>
            </a:r>
            <a:r>
              <a:rPr lang="ru-RU" dirty="0" err="1"/>
              <a:t>Конституція</a:t>
            </a:r>
            <a:r>
              <a:rPr lang="ru-RU" dirty="0"/>
              <a:t> </a:t>
            </a:r>
            <a:r>
              <a:rPr lang="ru-RU" dirty="0" err="1"/>
              <a:t>була</a:t>
            </a:r>
            <a:r>
              <a:rPr lang="ru-RU" dirty="0"/>
              <a:t> </a:t>
            </a:r>
            <a:r>
              <a:rPr lang="ru-RU" dirty="0" err="1"/>
              <a:t>змінена</a:t>
            </a:r>
            <a:r>
              <a:rPr lang="ru-RU" dirty="0"/>
              <a:t>, </a:t>
            </a:r>
            <a:r>
              <a:rPr lang="ru-RU" dirty="0" err="1"/>
              <a:t>щоб</a:t>
            </a:r>
            <a:r>
              <a:rPr lang="ru-RU" dirty="0"/>
              <a:t> </a:t>
            </a:r>
            <a:r>
              <a:rPr lang="ru-RU" dirty="0" err="1"/>
              <a:t>зменшити</a:t>
            </a:r>
            <a:r>
              <a:rPr lang="ru-RU" dirty="0"/>
              <a:t> роль Президента. Парламент, </a:t>
            </a:r>
            <a:r>
              <a:rPr lang="ru-RU" dirty="0" err="1"/>
              <a:t>під</a:t>
            </a:r>
            <a:r>
              <a:rPr lang="ru-RU" dirty="0"/>
              <a:t> </a:t>
            </a:r>
            <a:r>
              <a:rPr lang="ru-RU" dirty="0" err="1"/>
              <a:t>тиском</a:t>
            </a:r>
            <a:r>
              <a:rPr lang="ru-RU" dirty="0"/>
              <a:t> Президента </a:t>
            </a:r>
            <a:r>
              <a:rPr lang="ru-RU" dirty="0" err="1"/>
              <a:t>Леоніда</a:t>
            </a:r>
            <a:r>
              <a:rPr lang="ru-RU" dirty="0"/>
              <a:t> </a:t>
            </a:r>
            <a:r>
              <a:rPr lang="ru-RU" dirty="0" err="1"/>
              <a:t>Кучми</a:t>
            </a:r>
            <a:r>
              <a:rPr lang="ru-RU" dirty="0"/>
              <a:t>, </a:t>
            </a:r>
            <a:r>
              <a:rPr lang="ru-RU" dirty="0" err="1"/>
              <a:t>пішов</a:t>
            </a:r>
            <a:r>
              <a:rPr lang="ru-RU" dirty="0"/>
              <a:t> на </a:t>
            </a:r>
            <a:r>
              <a:rPr lang="ru-RU" dirty="0" err="1"/>
              <a:t>такі</a:t>
            </a:r>
            <a:r>
              <a:rPr lang="ru-RU" dirty="0"/>
              <a:t> </a:t>
            </a:r>
            <a:r>
              <a:rPr lang="ru-RU" dirty="0" err="1"/>
              <a:t>дії</a:t>
            </a:r>
            <a:r>
              <a:rPr lang="ru-RU" dirty="0"/>
              <a:t>, </a:t>
            </a:r>
            <a:r>
              <a:rPr lang="ru-RU" dirty="0" err="1"/>
              <a:t>щоб</a:t>
            </a:r>
            <a:r>
              <a:rPr lang="ru-RU" dirty="0"/>
              <a:t> </a:t>
            </a:r>
            <a:r>
              <a:rPr lang="ru-RU" dirty="0" err="1"/>
              <a:t>обмежити</a:t>
            </a:r>
            <a:r>
              <a:rPr lang="ru-RU" dirty="0"/>
              <a:t> </a:t>
            </a:r>
            <a:r>
              <a:rPr lang="ru-RU" dirty="0" err="1"/>
              <a:t>владу</a:t>
            </a:r>
            <a:r>
              <a:rPr lang="ru-RU" dirty="0"/>
              <a:t> </a:t>
            </a:r>
            <a:r>
              <a:rPr lang="ru-RU" dirty="0" err="1"/>
              <a:t>лідера</a:t>
            </a:r>
            <a:r>
              <a:rPr lang="ru-RU" dirty="0"/>
              <a:t> </a:t>
            </a:r>
            <a:r>
              <a:rPr lang="ru-RU" dirty="0" err="1"/>
              <a:t>опозиції</a:t>
            </a:r>
            <a:r>
              <a:rPr lang="ru-RU" dirty="0"/>
              <a:t> </a:t>
            </a:r>
            <a:r>
              <a:rPr lang="ru-RU" dirty="0" err="1"/>
              <a:t>Віктора</a:t>
            </a:r>
            <a:r>
              <a:rPr lang="ru-RU" dirty="0"/>
              <a:t> Ющенка, </a:t>
            </a:r>
            <a:r>
              <a:rPr lang="ru-RU" dirty="0" err="1"/>
              <a:t>який</a:t>
            </a:r>
            <a:r>
              <a:rPr lang="ru-RU" dirty="0"/>
              <a:t> мав </a:t>
            </a:r>
            <a:r>
              <a:rPr lang="ru-RU" dirty="0" err="1"/>
              <a:t>намір</a:t>
            </a:r>
            <a:r>
              <a:rPr lang="ru-RU" dirty="0"/>
              <a:t> </a:t>
            </a:r>
            <a:r>
              <a:rPr lang="ru-RU" dirty="0" err="1"/>
              <a:t>зайняти</a:t>
            </a:r>
            <a:r>
              <a:rPr lang="ru-RU" dirty="0"/>
              <a:t> посаду Президента </a:t>
            </a:r>
            <a:r>
              <a:rPr lang="ru-RU" dirty="0" err="1"/>
              <a:t>після</a:t>
            </a:r>
            <a:r>
              <a:rPr lang="ru-RU" dirty="0"/>
              <a:t> </a:t>
            </a:r>
            <a:r>
              <a:rPr lang="ru-RU" dirty="0" err="1"/>
              <a:t>суперечливих</a:t>
            </a:r>
            <a:r>
              <a:rPr lang="ru-RU" dirty="0"/>
              <a:t> </a:t>
            </a:r>
            <a:r>
              <a:rPr lang="ru-RU" dirty="0" err="1"/>
              <a:t>виборів</a:t>
            </a:r>
            <a:r>
              <a:rPr lang="ru-RU" dirty="0"/>
              <a:t> і </a:t>
            </a:r>
            <a:r>
              <a:rPr lang="ru-RU" dirty="0" err="1"/>
              <a:t>масових</a:t>
            </a:r>
            <a:r>
              <a:rPr lang="ru-RU" dirty="0"/>
              <a:t> </a:t>
            </a:r>
            <a:r>
              <a:rPr lang="ru-RU" dirty="0" err="1"/>
              <a:t>акцій</a:t>
            </a:r>
            <a:r>
              <a:rPr lang="ru-RU" dirty="0"/>
              <a:t> протесту. Таким чином, </a:t>
            </a:r>
            <a:r>
              <a:rPr lang="ru-RU" dirty="0" err="1"/>
              <a:t>конституційні</a:t>
            </a:r>
            <a:r>
              <a:rPr lang="ru-RU" dirty="0"/>
              <a:t> </a:t>
            </a:r>
            <a:r>
              <a:rPr lang="ru-RU" dirty="0" err="1"/>
              <a:t>зміни</a:t>
            </a:r>
            <a:r>
              <a:rPr lang="ru-RU" dirty="0"/>
              <a:t> 2004 р. </a:t>
            </a:r>
            <a:r>
              <a:rPr lang="ru-RU" dirty="0" err="1"/>
              <a:t>змінили</a:t>
            </a:r>
            <a:r>
              <a:rPr lang="ru-RU" dirty="0"/>
              <a:t> форму </a:t>
            </a:r>
            <a:r>
              <a:rPr lang="ru-RU" dirty="0" err="1"/>
              <a:t>правління</a:t>
            </a:r>
            <a:r>
              <a:rPr lang="ru-RU" dirty="0"/>
              <a:t> в </a:t>
            </a:r>
            <a:r>
              <a:rPr lang="ru-RU" dirty="0" err="1"/>
              <a:t>Україні</a:t>
            </a:r>
            <a:r>
              <a:rPr lang="ru-RU" dirty="0"/>
              <a:t> з </a:t>
            </a:r>
            <a:r>
              <a:rPr lang="ru-RU" dirty="0" err="1"/>
              <a:t>президентсько-парламентської</a:t>
            </a:r>
            <a:r>
              <a:rPr lang="ru-RU" dirty="0"/>
              <a:t>, </a:t>
            </a:r>
            <a:r>
              <a:rPr lang="ru-RU" dirty="0" err="1"/>
              <a:t>започаткованої</a:t>
            </a:r>
            <a:r>
              <a:rPr lang="ru-RU" dirty="0"/>
              <a:t> </a:t>
            </a:r>
            <a:r>
              <a:rPr lang="ru-RU" dirty="0" err="1"/>
              <a:t>Конституційним</a:t>
            </a:r>
            <a:r>
              <a:rPr lang="ru-RU" dirty="0"/>
              <a:t> договором 1995 р. та </a:t>
            </a:r>
            <a:r>
              <a:rPr lang="ru-RU" dirty="0" err="1"/>
              <a:t>Конституцією</a:t>
            </a:r>
            <a:r>
              <a:rPr lang="ru-RU" dirty="0"/>
              <a:t> 1996 р., на </a:t>
            </a:r>
            <a:r>
              <a:rPr lang="ru-RU" dirty="0" err="1"/>
              <a:t>парламентсько-президентську</a:t>
            </a:r>
            <a:r>
              <a:rPr lang="ru-RU" dirty="0"/>
              <a:t>. </a:t>
            </a:r>
            <a:r>
              <a:rPr lang="ru-RU" dirty="0" err="1"/>
              <a:t>Це</a:t>
            </a:r>
            <a:r>
              <a:rPr lang="ru-RU" dirty="0"/>
              <a:t> означало, </a:t>
            </a:r>
            <a:r>
              <a:rPr lang="ru-RU" dirty="0" err="1"/>
              <a:t>що</a:t>
            </a:r>
            <a:r>
              <a:rPr lang="ru-RU" dirty="0"/>
              <a:t> </a:t>
            </a:r>
            <a:r>
              <a:rPr lang="ru-RU" dirty="0" err="1"/>
              <a:t>парламентська</a:t>
            </a:r>
            <a:r>
              <a:rPr lang="ru-RU" dirty="0"/>
              <a:t> </a:t>
            </a:r>
            <a:r>
              <a:rPr lang="ru-RU" dirty="0" err="1"/>
              <a:t>коаліція</a:t>
            </a:r>
            <a:r>
              <a:rPr lang="ru-RU" dirty="0"/>
              <a:t>, а не Президент, мала </a:t>
            </a:r>
            <a:r>
              <a:rPr lang="ru-RU" dirty="0" err="1"/>
              <a:t>повноваження</a:t>
            </a:r>
            <a:r>
              <a:rPr lang="ru-RU" dirty="0"/>
              <a:t> </a:t>
            </a:r>
            <a:r>
              <a:rPr lang="ru-RU" dirty="0" err="1"/>
              <a:t>формувати</a:t>
            </a:r>
            <a:r>
              <a:rPr lang="ru-RU" dirty="0"/>
              <a:t> </a:t>
            </a:r>
            <a:r>
              <a:rPr lang="ru-RU" dirty="0" err="1"/>
              <a:t>Кабінет</a:t>
            </a:r>
            <a:r>
              <a:rPr lang="ru-RU" dirty="0"/>
              <a:t> </a:t>
            </a:r>
            <a:r>
              <a:rPr lang="ru-RU" dirty="0" err="1"/>
              <a:t>Міністрів</a:t>
            </a:r>
            <a:r>
              <a:rPr lang="ru-RU" dirty="0"/>
              <a:t>. </a:t>
            </a:r>
            <a:r>
              <a:rPr lang="ru-RU" dirty="0" err="1"/>
              <a:t>Якщо</a:t>
            </a:r>
            <a:r>
              <a:rPr lang="ru-RU" dirty="0"/>
              <a:t> </a:t>
            </a:r>
            <a:r>
              <a:rPr lang="ru-RU" dirty="0" err="1"/>
              <a:t>Верховна</a:t>
            </a:r>
            <a:r>
              <a:rPr lang="ru-RU" dirty="0"/>
              <a:t> Рада не могла </a:t>
            </a:r>
            <a:r>
              <a:rPr lang="ru-RU" dirty="0" err="1"/>
              <a:t>утворити</a:t>
            </a:r>
            <a:r>
              <a:rPr lang="ru-RU" dirty="0"/>
              <a:t> </a:t>
            </a:r>
            <a:r>
              <a:rPr lang="ru-RU" dirty="0" err="1"/>
              <a:t>коаліцію</a:t>
            </a:r>
            <a:r>
              <a:rPr lang="ru-RU" dirty="0"/>
              <a:t> </a:t>
            </a:r>
            <a:r>
              <a:rPr lang="ru-RU" dirty="0" err="1"/>
              <a:t>протягом</a:t>
            </a:r>
            <a:r>
              <a:rPr lang="ru-RU" dirty="0"/>
              <a:t> </a:t>
            </a:r>
            <a:r>
              <a:rPr lang="ru-RU" dirty="0" err="1"/>
              <a:t>терміну</a:t>
            </a:r>
            <a:r>
              <a:rPr lang="ru-RU" dirty="0"/>
              <a:t>, </a:t>
            </a:r>
            <a:r>
              <a:rPr lang="ru-RU" dirty="0" err="1"/>
              <a:t>установленого</a:t>
            </a:r>
            <a:r>
              <a:rPr lang="ru-RU" dirty="0"/>
              <a:t> </a:t>
            </a:r>
            <a:r>
              <a:rPr lang="ru-RU" dirty="0" err="1"/>
              <a:t>Конституцією</a:t>
            </a:r>
            <a:r>
              <a:rPr lang="ru-RU" dirty="0"/>
              <a:t>, </a:t>
            </a:r>
            <a:r>
              <a:rPr lang="ru-RU" dirty="0" err="1"/>
              <a:t>тоді</a:t>
            </a:r>
            <a:r>
              <a:rPr lang="ru-RU" dirty="0"/>
              <a:t> </a:t>
            </a:r>
            <a:r>
              <a:rPr lang="ru-RU" dirty="0" err="1"/>
              <a:t>вважалося</a:t>
            </a:r>
            <a:r>
              <a:rPr lang="ru-RU" dirty="0"/>
              <a:t>, </a:t>
            </a:r>
            <a:r>
              <a:rPr lang="ru-RU" dirty="0" err="1"/>
              <a:t>що</a:t>
            </a:r>
            <a:r>
              <a:rPr lang="ru-RU" dirty="0"/>
              <a:t> уряд не </a:t>
            </a:r>
            <a:r>
              <a:rPr lang="ru-RU" dirty="0" err="1"/>
              <a:t>був</a:t>
            </a:r>
            <a:r>
              <a:rPr lang="ru-RU" dirty="0"/>
              <a:t> </a:t>
            </a:r>
            <a:r>
              <a:rPr lang="ru-RU" dirty="0" err="1"/>
              <a:t>сформований</a:t>
            </a:r>
            <a:r>
              <a:rPr lang="ru-RU" dirty="0"/>
              <a:t> і Президент мав </a:t>
            </a:r>
            <a:r>
              <a:rPr lang="ru-RU" dirty="0" err="1"/>
              <a:t>підстави</a:t>
            </a:r>
            <a:r>
              <a:rPr lang="ru-RU" dirty="0"/>
              <a:t> для </a:t>
            </a:r>
            <a:r>
              <a:rPr lang="ru-RU" dirty="0" err="1"/>
              <a:t>дострокового</a:t>
            </a:r>
            <a:r>
              <a:rPr lang="ru-RU" dirty="0"/>
              <a:t> </a:t>
            </a:r>
            <a:r>
              <a:rPr lang="ru-RU" dirty="0" err="1"/>
              <a:t>припинення</a:t>
            </a:r>
            <a:r>
              <a:rPr lang="ru-RU" dirty="0"/>
              <a:t> </a:t>
            </a:r>
            <a:r>
              <a:rPr lang="ru-RU" dirty="0" err="1"/>
              <a:t>повноважень</a:t>
            </a:r>
            <a:r>
              <a:rPr lang="ru-RU" dirty="0"/>
              <a:t> парламенту. </a:t>
            </a:r>
            <a:r>
              <a:rPr lang="ru-RU" dirty="0" err="1"/>
              <a:t>Конституційні</a:t>
            </a:r>
            <a:r>
              <a:rPr lang="ru-RU" dirty="0"/>
              <a:t> </a:t>
            </a:r>
            <a:r>
              <a:rPr lang="ru-RU" dirty="0" err="1"/>
              <a:t>зміни</a:t>
            </a:r>
            <a:r>
              <a:rPr lang="ru-RU" dirty="0"/>
              <a:t> 2004 р. були </a:t>
            </a:r>
            <a:r>
              <a:rPr lang="ru-RU" dirty="0" err="1"/>
              <a:t>прийняті</a:t>
            </a:r>
            <a:r>
              <a:rPr lang="ru-RU" dirty="0"/>
              <a:t> парламентом без </a:t>
            </a:r>
            <a:r>
              <a:rPr lang="ru-RU" dirty="0" err="1"/>
              <a:t>належних</a:t>
            </a:r>
            <a:r>
              <a:rPr lang="ru-RU" dirty="0"/>
              <a:t> </a:t>
            </a:r>
            <a:r>
              <a:rPr lang="ru-RU" dirty="0" err="1"/>
              <a:t>консультацій</a:t>
            </a:r>
            <a:r>
              <a:rPr lang="ru-RU" dirty="0"/>
              <a:t> та </a:t>
            </a:r>
            <a:r>
              <a:rPr lang="ru-RU" dirty="0" err="1"/>
              <a:t>обговорень</a:t>
            </a:r>
            <a:r>
              <a:rPr lang="ru-RU" dirty="0"/>
              <a:t> </a:t>
            </a:r>
            <a:r>
              <a:rPr lang="ru-RU" dirty="0" err="1"/>
              <a:t>між</a:t>
            </a:r>
            <a:r>
              <a:rPr lang="ru-RU" dirty="0"/>
              <a:t> </a:t>
            </a:r>
            <a:r>
              <a:rPr lang="ru-RU" dirty="0" err="1"/>
              <a:t>політичними</a:t>
            </a:r>
            <a:r>
              <a:rPr lang="ru-RU" dirty="0"/>
              <a:t> силами, тому </a:t>
            </a:r>
            <a:r>
              <a:rPr lang="ru-RU" dirty="0" err="1"/>
              <a:t>їх</a:t>
            </a:r>
            <a:r>
              <a:rPr lang="ru-RU" dirty="0"/>
              <a:t> </a:t>
            </a:r>
            <a:r>
              <a:rPr lang="ru-RU" dirty="0" err="1"/>
              <a:t>критикували</a:t>
            </a:r>
            <a:r>
              <a:rPr lang="ru-RU" dirty="0"/>
              <a:t> </a:t>
            </a:r>
            <a:r>
              <a:rPr lang="ru-RU" dirty="0" err="1"/>
              <a:t>різні</a:t>
            </a:r>
            <a:r>
              <a:rPr lang="ru-RU" dirty="0"/>
              <a:t> </a:t>
            </a:r>
            <a:r>
              <a:rPr lang="ru-RU" dirty="0" err="1"/>
              <a:t>сторони</a:t>
            </a:r>
            <a:r>
              <a:rPr lang="ru-RU" dirty="0"/>
              <a:t> в </a:t>
            </a:r>
            <a:r>
              <a:rPr lang="ru-RU" dirty="0" err="1"/>
              <a:t>Україні</a:t>
            </a:r>
            <a:r>
              <a:rPr lang="ru-RU" dirty="0"/>
              <a:t>, а також </a:t>
            </a:r>
            <a:r>
              <a:rPr lang="ru-RU" dirty="0" err="1"/>
              <a:t>зовнішні</a:t>
            </a:r>
            <a:r>
              <a:rPr lang="ru-RU" dirty="0"/>
              <a:t> </a:t>
            </a:r>
            <a:r>
              <a:rPr lang="ru-RU" dirty="0" err="1"/>
              <a:t>інституції</a:t>
            </a:r>
            <a:r>
              <a:rPr lang="ru-RU" dirty="0"/>
              <a:t>, </a:t>
            </a:r>
            <a:r>
              <a:rPr lang="ru-RU" dirty="0" err="1"/>
              <a:t>такі</a:t>
            </a:r>
            <a:r>
              <a:rPr lang="ru-RU" dirty="0"/>
              <a:t> як Рада </a:t>
            </a:r>
            <a:r>
              <a:rPr lang="ru-RU" dirty="0" err="1"/>
              <a:t>Європи</a:t>
            </a:r>
            <a:r>
              <a:rPr lang="ru-RU" dirty="0"/>
              <a:t> та </a:t>
            </a:r>
            <a:r>
              <a:rPr lang="ru-RU" dirty="0" err="1"/>
              <a:t>Венеціанська</a:t>
            </a:r>
            <a:r>
              <a:rPr lang="ru-RU" dirty="0"/>
              <a:t> </a:t>
            </a:r>
            <a:r>
              <a:rPr lang="ru-RU" dirty="0" err="1"/>
              <a:t>комісія</a:t>
            </a:r>
            <a:r>
              <a:rPr lang="ru-RU" dirty="0"/>
              <a:t> (</a:t>
            </a:r>
            <a:r>
              <a:rPr lang="ru-RU" dirty="0" err="1"/>
              <a:t>дорадчий</a:t>
            </a:r>
            <a:r>
              <a:rPr lang="ru-RU" dirty="0"/>
              <a:t> орган Ради </a:t>
            </a:r>
            <a:r>
              <a:rPr lang="ru-RU" dirty="0" err="1"/>
              <a:t>Європи</a:t>
            </a:r>
            <a:r>
              <a:rPr lang="ru-RU" dirty="0"/>
              <a:t>, </a:t>
            </a:r>
            <a:r>
              <a:rPr lang="ru-RU" dirty="0" err="1"/>
              <a:t>що</a:t>
            </a:r>
            <a:r>
              <a:rPr lang="ru-RU" dirty="0"/>
              <a:t> </a:t>
            </a:r>
            <a:r>
              <a:rPr lang="ru-RU" dirty="0" err="1"/>
              <a:t>складається</a:t>
            </a:r>
            <a:r>
              <a:rPr lang="ru-RU" dirty="0"/>
              <a:t> з </a:t>
            </a:r>
            <a:r>
              <a:rPr lang="ru-RU" dirty="0" err="1"/>
              <a:t>незалежних</a:t>
            </a:r>
            <a:r>
              <a:rPr lang="ru-RU" dirty="0"/>
              <a:t> </a:t>
            </a:r>
            <a:r>
              <a:rPr lang="ru-RU" dirty="0" err="1"/>
              <a:t>фахівців</a:t>
            </a:r>
            <a:r>
              <a:rPr lang="ru-RU" dirty="0"/>
              <a:t> у </a:t>
            </a:r>
            <a:r>
              <a:rPr lang="ru-RU" dirty="0" err="1"/>
              <a:t>галузі</a:t>
            </a:r>
            <a:r>
              <a:rPr lang="ru-RU" dirty="0"/>
              <a:t> </a:t>
            </a:r>
            <a:r>
              <a:rPr lang="ru-RU" dirty="0" err="1"/>
              <a:t>конституційного</a:t>
            </a:r>
            <a:r>
              <a:rPr lang="ru-RU" dirty="0"/>
              <a:t> права). Критика </a:t>
            </a:r>
            <a:r>
              <a:rPr lang="ru-RU" dirty="0" err="1"/>
              <a:t>ґрунтувалася</a:t>
            </a:r>
            <a:r>
              <a:rPr lang="ru-RU" dirty="0"/>
              <a:t> на </a:t>
            </a:r>
            <a:r>
              <a:rPr lang="ru-RU" dirty="0" err="1"/>
              <a:t>статті</a:t>
            </a:r>
            <a:r>
              <a:rPr lang="ru-RU" dirty="0"/>
              <a:t> 159 </a:t>
            </a:r>
            <a:r>
              <a:rPr lang="ru-RU" dirty="0" err="1"/>
              <a:t>Конституції</a:t>
            </a:r>
            <a:r>
              <a:rPr lang="ru-RU" dirty="0"/>
              <a:t> </a:t>
            </a:r>
            <a:r>
              <a:rPr lang="ru-RU" dirty="0" err="1"/>
              <a:t>України</a:t>
            </a:r>
            <a:r>
              <a:rPr lang="ru-RU" dirty="0"/>
              <a:t> 1996 р., за </a:t>
            </a:r>
            <a:r>
              <a:rPr lang="ru-RU" dirty="0" err="1"/>
              <a:t>якою</a:t>
            </a:r>
            <a:endParaRPr lang="uk-UA" dirty="0"/>
          </a:p>
        </p:txBody>
      </p:sp>
      <p:pic>
        <p:nvPicPr>
          <p:cNvPr id="7" name="Рисунок 6">
            <a:extLst>
              <a:ext uri="{FF2B5EF4-FFF2-40B4-BE49-F238E27FC236}">
                <a16:creationId xmlns:a16="http://schemas.microsoft.com/office/drawing/2014/main" id="{F2F9EC3E-67AB-84C4-9575-A60C83334B03}"/>
              </a:ext>
            </a:extLst>
          </p:cNvPr>
          <p:cNvPicPr>
            <a:picLocks noChangeAspect="1"/>
          </p:cNvPicPr>
          <p:nvPr/>
        </p:nvPicPr>
        <p:blipFill>
          <a:blip r:embed="rId2"/>
          <a:stretch>
            <a:fillRect/>
          </a:stretch>
        </p:blipFill>
        <p:spPr>
          <a:xfrm>
            <a:off x="4170614" y="4005973"/>
            <a:ext cx="5496692" cy="990738"/>
          </a:xfrm>
          <a:prstGeom prst="rect">
            <a:avLst/>
          </a:prstGeom>
        </p:spPr>
      </p:pic>
    </p:spTree>
    <p:extLst>
      <p:ext uri="{BB962C8B-B14F-4D97-AF65-F5344CB8AC3E}">
        <p14:creationId xmlns:p14="http://schemas.microsoft.com/office/powerpoint/2010/main" val="2521397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07E695-8B0C-1650-EE26-E0060178DABD}"/>
              </a:ext>
            </a:extLst>
          </p:cNvPr>
          <p:cNvSpPr txBox="1"/>
          <p:nvPr/>
        </p:nvSpPr>
        <p:spPr>
          <a:xfrm>
            <a:off x="89361" y="152277"/>
            <a:ext cx="11997343" cy="1200329"/>
          </a:xfrm>
          <a:prstGeom prst="rect">
            <a:avLst/>
          </a:prstGeom>
          <a:noFill/>
        </p:spPr>
        <p:txBody>
          <a:bodyPr wrap="square">
            <a:spAutoFit/>
          </a:bodyPr>
          <a:lstStyle/>
          <a:p>
            <a:r>
              <a:rPr lang="ru-RU" dirty="0" err="1"/>
              <a:t>Однак</a:t>
            </a:r>
            <a:r>
              <a:rPr lang="ru-RU" dirty="0"/>
              <a:t> </a:t>
            </a:r>
            <a:r>
              <a:rPr lang="ru-RU" dirty="0" err="1"/>
              <a:t>зміни</a:t>
            </a:r>
            <a:r>
              <a:rPr lang="ru-RU" dirty="0"/>
              <a:t> до </a:t>
            </a:r>
            <a:r>
              <a:rPr lang="ru-RU" dirty="0" err="1"/>
              <a:t>Конституції</a:t>
            </a:r>
            <a:r>
              <a:rPr lang="ru-RU" dirty="0"/>
              <a:t> у 2004 р. були </a:t>
            </a:r>
            <a:r>
              <a:rPr lang="ru-RU" dirty="0" err="1"/>
              <a:t>внесені</a:t>
            </a:r>
            <a:r>
              <a:rPr lang="ru-RU" dirty="0"/>
              <a:t> без </a:t>
            </a:r>
            <a:r>
              <a:rPr lang="ru-RU" dirty="0" err="1"/>
              <a:t>висновку</a:t>
            </a:r>
            <a:r>
              <a:rPr lang="ru-RU" dirty="0"/>
              <a:t> </a:t>
            </a:r>
            <a:r>
              <a:rPr lang="ru-RU" dirty="0" err="1"/>
              <a:t>Конституційного</a:t>
            </a:r>
            <a:r>
              <a:rPr lang="ru-RU" dirty="0"/>
              <a:t> Суду. У </a:t>
            </a:r>
            <a:r>
              <a:rPr lang="ru-RU" dirty="0" err="1"/>
              <a:t>висновку</a:t>
            </a:r>
            <a:r>
              <a:rPr lang="ru-RU" dirty="0"/>
              <a:t> </a:t>
            </a:r>
            <a:r>
              <a:rPr lang="ru-RU" dirty="0" err="1"/>
              <a:t>від</a:t>
            </a:r>
            <a:r>
              <a:rPr lang="ru-RU" dirty="0"/>
              <a:t> грудня 2010 р., </a:t>
            </a:r>
            <a:r>
              <a:rPr lang="ru-RU" dirty="0" err="1"/>
              <a:t>Венеціанська</a:t>
            </a:r>
            <a:r>
              <a:rPr lang="ru-RU" dirty="0"/>
              <a:t> </a:t>
            </a:r>
            <a:r>
              <a:rPr lang="ru-RU" dirty="0" err="1"/>
              <a:t>комісія</a:t>
            </a:r>
            <a:r>
              <a:rPr lang="ru-RU" dirty="0"/>
              <a:t> </a:t>
            </a:r>
            <a:r>
              <a:rPr lang="ru-RU" dirty="0" err="1"/>
              <a:t>підкреслила</a:t>
            </a:r>
            <a:r>
              <a:rPr lang="ru-RU" dirty="0"/>
              <a:t>, </a:t>
            </a:r>
            <a:r>
              <a:rPr lang="ru-RU" dirty="0" err="1"/>
              <a:t>що</a:t>
            </a:r>
            <a:r>
              <a:rPr lang="ru-RU" dirty="0"/>
              <a:t> </a:t>
            </a:r>
            <a:r>
              <a:rPr lang="ru-RU" dirty="0" err="1"/>
              <a:t>Конституція</a:t>
            </a:r>
            <a:r>
              <a:rPr lang="ru-RU" dirty="0"/>
              <a:t> </a:t>
            </a:r>
            <a:r>
              <a:rPr lang="ru-RU" dirty="0" err="1"/>
              <a:t>України</a:t>
            </a:r>
            <a:r>
              <a:rPr lang="ru-RU" dirty="0"/>
              <a:t> − як </a:t>
            </a:r>
            <a:r>
              <a:rPr lang="ru-RU" dirty="0" err="1"/>
              <a:t>її</a:t>
            </a:r>
            <a:r>
              <a:rPr lang="ru-RU" dirty="0"/>
              <a:t> початкова </a:t>
            </a:r>
            <a:r>
              <a:rPr lang="ru-RU" dirty="0" err="1"/>
              <a:t>версія</a:t>
            </a:r>
            <a:r>
              <a:rPr lang="ru-RU" dirty="0"/>
              <a:t> 1996 р., так і </a:t>
            </a:r>
            <a:r>
              <a:rPr lang="ru-RU" dirty="0" err="1"/>
              <a:t>її</a:t>
            </a:r>
            <a:r>
              <a:rPr lang="ru-RU" dirty="0"/>
              <a:t> </a:t>
            </a:r>
            <a:r>
              <a:rPr lang="ru-RU" dirty="0" err="1"/>
              <a:t>версія</a:t>
            </a:r>
            <a:r>
              <a:rPr lang="ru-RU" dirty="0"/>
              <a:t> 2004 р. − </a:t>
            </a:r>
            <a:r>
              <a:rPr lang="ru-RU" dirty="0" err="1"/>
              <a:t>передбачає</a:t>
            </a:r>
            <a:r>
              <a:rPr lang="ru-RU" dirty="0"/>
              <a:t> </a:t>
            </a:r>
            <a:r>
              <a:rPr lang="ru-RU" dirty="0" err="1"/>
              <a:t>обов’язковий</a:t>
            </a:r>
            <a:r>
              <a:rPr lang="ru-RU" dirty="0"/>
              <a:t> </a:t>
            </a:r>
            <a:r>
              <a:rPr lang="ru-RU" dirty="0" err="1"/>
              <a:t>попередній</a:t>
            </a:r>
            <a:r>
              <a:rPr lang="ru-RU" dirty="0"/>
              <a:t> </a:t>
            </a:r>
            <a:r>
              <a:rPr lang="ru-RU" dirty="0" err="1"/>
              <a:t>розгляд</a:t>
            </a:r>
            <a:r>
              <a:rPr lang="ru-RU" dirty="0"/>
              <a:t> </a:t>
            </a:r>
            <a:r>
              <a:rPr lang="ru-RU" dirty="0" err="1"/>
              <a:t>Конституційним</a:t>
            </a:r>
            <a:r>
              <a:rPr lang="ru-RU" dirty="0"/>
              <a:t> Судом </a:t>
            </a:r>
            <a:r>
              <a:rPr lang="ru-RU" dirty="0" err="1"/>
              <a:t>України</a:t>
            </a:r>
            <a:r>
              <a:rPr lang="ru-RU" dirty="0"/>
              <a:t> будь-</a:t>
            </a:r>
            <a:r>
              <a:rPr lang="ru-RU" dirty="0" err="1"/>
              <a:t>якого</a:t>
            </a:r>
            <a:r>
              <a:rPr lang="ru-RU" dirty="0"/>
              <a:t> законопроекту про </a:t>
            </a:r>
            <a:r>
              <a:rPr lang="ru-RU" dirty="0" err="1"/>
              <a:t>зміни</a:t>
            </a:r>
            <a:r>
              <a:rPr lang="ru-RU" dirty="0"/>
              <a:t> до </a:t>
            </a:r>
            <a:r>
              <a:rPr lang="ru-RU" dirty="0" err="1"/>
              <a:t>Конституції</a:t>
            </a:r>
            <a:r>
              <a:rPr lang="ru-RU" dirty="0"/>
              <a:t>.</a:t>
            </a:r>
            <a:endParaRPr lang="uk-UA" dirty="0"/>
          </a:p>
        </p:txBody>
      </p:sp>
      <p:sp>
        <p:nvSpPr>
          <p:cNvPr id="7" name="TextBox 6">
            <a:extLst>
              <a:ext uri="{FF2B5EF4-FFF2-40B4-BE49-F238E27FC236}">
                <a16:creationId xmlns:a16="http://schemas.microsoft.com/office/drawing/2014/main" id="{D42A8C3E-39D5-4F14-3C1E-40CBB90B20EB}"/>
              </a:ext>
            </a:extLst>
          </p:cNvPr>
          <p:cNvSpPr txBox="1"/>
          <p:nvPr/>
        </p:nvSpPr>
        <p:spPr>
          <a:xfrm>
            <a:off x="285749" y="1352606"/>
            <a:ext cx="11604566" cy="1754326"/>
          </a:xfrm>
          <a:prstGeom prst="rect">
            <a:avLst/>
          </a:prstGeom>
          <a:noFill/>
        </p:spPr>
        <p:txBody>
          <a:bodyPr wrap="square">
            <a:spAutoFit/>
          </a:bodyPr>
          <a:lstStyle/>
          <a:p>
            <a:r>
              <a:rPr lang="uk-UA" dirty="0"/>
              <a:t>У 2010 р. Конституційний Суд України визнав зміни до Конституції 2004 р. неконституційними, та відновив дію Конституції 1996 р.. Аргументом на користь цього рішення було порушення конституційної процедури при розгляді та прийнятті поправок. Незважаючи на попередні критичні зауваження щодо прийняття поправок 2004 р., це рішення також зазнало критики. Дехто стверджував, що рішення було прийнято лише після відставки чотирьох суддів, які, можливо, були змушені залишити свої посади під тиском. Венеціанська комісія підготувала висновок на рішення Конституційного Суду, у якому вона наголосила, що</a:t>
            </a:r>
          </a:p>
        </p:txBody>
      </p:sp>
      <p:pic>
        <p:nvPicPr>
          <p:cNvPr id="9" name="Рисунок 8">
            <a:extLst>
              <a:ext uri="{FF2B5EF4-FFF2-40B4-BE49-F238E27FC236}">
                <a16:creationId xmlns:a16="http://schemas.microsoft.com/office/drawing/2014/main" id="{3A5E5CB2-F021-6166-51BA-278D49432E2C}"/>
              </a:ext>
            </a:extLst>
          </p:cNvPr>
          <p:cNvPicPr>
            <a:picLocks noChangeAspect="1"/>
          </p:cNvPicPr>
          <p:nvPr/>
        </p:nvPicPr>
        <p:blipFill>
          <a:blip r:embed="rId2"/>
          <a:stretch>
            <a:fillRect/>
          </a:stretch>
        </p:blipFill>
        <p:spPr>
          <a:xfrm>
            <a:off x="6412989" y="2965904"/>
            <a:ext cx="5268060" cy="1886213"/>
          </a:xfrm>
          <a:prstGeom prst="rect">
            <a:avLst/>
          </a:prstGeom>
        </p:spPr>
      </p:pic>
    </p:spTree>
    <p:extLst>
      <p:ext uri="{BB962C8B-B14F-4D97-AF65-F5344CB8AC3E}">
        <p14:creationId xmlns:p14="http://schemas.microsoft.com/office/powerpoint/2010/main" val="4230246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30B833-0BC4-BA13-B438-F199A0A865A7}"/>
              </a:ext>
            </a:extLst>
          </p:cNvPr>
          <p:cNvSpPr txBox="1"/>
          <p:nvPr/>
        </p:nvSpPr>
        <p:spPr>
          <a:xfrm>
            <a:off x="172490" y="63928"/>
            <a:ext cx="11465328" cy="3416320"/>
          </a:xfrm>
          <a:prstGeom prst="rect">
            <a:avLst/>
          </a:prstGeom>
          <a:noFill/>
        </p:spPr>
        <p:txBody>
          <a:bodyPr wrap="square">
            <a:spAutoFit/>
          </a:bodyPr>
          <a:lstStyle/>
          <a:p>
            <a:r>
              <a:rPr lang="uk-UA" dirty="0"/>
              <a:t>Зміни 2010 р. знову спричинили значний перерозподіл повноважень між гілками влади в Україні. Серед цих змін були такі. </a:t>
            </a:r>
          </a:p>
          <a:p>
            <a:r>
              <a:rPr lang="uk-UA" dirty="0"/>
              <a:t>● Строк повноважень народних депутатів України, депутатів обласних та інших місцевих рад було скорочено. </a:t>
            </a:r>
          </a:p>
          <a:p>
            <a:r>
              <a:rPr lang="uk-UA" dirty="0"/>
              <a:t>● Парламент утратив право формувати склад Кабінету Міністрів України, брати участь у призначенні голів Фонду державного майна, Антимонопольного комітету України, Служби безпеки України, Державного комітету телебачення і радіомовлення України. </a:t>
            </a:r>
          </a:p>
          <a:p>
            <a:r>
              <a:rPr lang="uk-UA" dirty="0"/>
              <a:t>● Повноваження Президента України були розширені, і йому було надано право призначати та звільняти Прем’єр-міністра України, інших членів Кабінету Міністрів України, керівників центральних органів виконавчої влади та керівників обласних і районних державних адміністрацій.</a:t>
            </a:r>
          </a:p>
          <a:p>
            <a:r>
              <a:rPr lang="uk-UA" dirty="0"/>
              <a:t>● Питання реорганізації та ліквідації центральних органів виконавчої влади були </a:t>
            </a:r>
            <a:r>
              <a:rPr lang="uk-UA" dirty="0" err="1"/>
              <a:t>віднсені</a:t>
            </a:r>
            <a:r>
              <a:rPr lang="uk-UA" dirty="0"/>
              <a:t> до сфери виключної компетенції Президента України, який також міг скасовувати акти Кабінету Міністрів та Ради Міністрів Автономної Республіки Крим в Україні.</a:t>
            </a:r>
          </a:p>
        </p:txBody>
      </p:sp>
      <p:sp>
        <p:nvSpPr>
          <p:cNvPr id="7" name="TextBox 6">
            <a:extLst>
              <a:ext uri="{FF2B5EF4-FFF2-40B4-BE49-F238E27FC236}">
                <a16:creationId xmlns:a16="http://schemas.microsoft.com/office/drawing/2014/main" id="{2B067EA4-5ED4-BCB1-D28E-E8A5FB36211A}"/>
              </a:ext>
            </a:extLst>
          </p:cNvPr>
          <p:cNvSpPr txBox="1"/>
          <p:nvPr/>
        </p:nvSpPr>
        <p:spPr>
          <a:xfrm>
            <a:off x="-1" y="3429000"/>
            <a:ext cx="11903825" cy="1477328"/>
          </a:xfrm>
          <a:prstGeom prst="rect">
            <a:avLst/>
          </a:prstGeom>
          <a:noFill/>
        </p:spPr>
        <p:txBody>
          <a:bodyPr wrap="square">
            <a:spAutoFit/>
          </a:bodyPr>
          <a:lstStyle/>
          <a:p>
            <a:r>
              <a:rPr lang="uk-UA" dirty="0"/>
              <a:t>У 2013 р. в Україні знову відбулися масові політичні та соціальні потрясіння. Восени 2013 р. Україна була готова підписати Угоду про асоціацію з ЄС, яку підтримала більшість українців. Тим не менш Президент Янукович несподівано відмовився від підписання Угоди, що дало критикам підстави заявляти, що він став на бік Росії замість того, щоб підтримати рішення, яке було б на благо українців. Як наслідок, у Києві вибухнули протести за участі значної кількості студентів</a:t>
            </a:r>
          </a:p>
        </p:txBody>
      </p:sp>
      <p:sp>
        <p:nvSpPr>
          <p:cNvPr id="9" name="TextBox 8">
            <a:extLst>
              <a:ext uri="{FF2B5EF4-FFF2-40B4-BE49-F238E27FC236}">
                <a16:creationId xmlns:a16="http://schemas.microsoft.com/office/drawing/2014/main" id="{E736C314-BFF5-D54A-9F5F-4E7D8C3A87B2}"/>
              </a:ext>
            </a:extLst>
          </p:cNvPr>
          <p:cNvSpPr txBox="1"/>
          <p:nvPr/>
        </p:nvSpPr>
        <p:spPr>
          <a:xfrm>
            <a:off x="172489" y="4906328"/>
            <a:ext cx="11639895" cy="1200329"/>
          </a:xfrm>
          <a:prstGeom prst="rect">
            <a:avLst/>
          </a:prstGeom>
          <a:noFill/>
        </p:spPr>
        <p:txBody>
          <a:bodyPr wrap="square">
            <a:spAutoFit/>
          </a:bodyPr>
          <a:lstStyle/>
          <a:p>
            <a:r>
              <a:rPr lang="ru-RU" dirty="0"/>
              <a:t>У 2016 р. </a:t>
            </a:r>
            <a:r>
              <a:rPr lang="ru-RU" dirty="0" err="1"/>
              <a:t>Конституція</a:t>
            </a:r>
            <a:r>
              <a:rPr lang="ru-RU" dirty="0"/>
              <a:t> </a:t>
            </a:r>
            <a:r>
              <a:rPr lang="ru-RU" dirty="0" err="1"/>
              <a:t>знову</a:t>
            </a:r>
            <a:r>
              <a:rPr lang="ru-RU" dirty="0"/>
              <a:t> </a:t>
            </a:r>
            <a:r>
              <a:rPr lang="ru-RU" dirty="0" err="1"/>
              <a:t>була</a:t>
            </a:r>
            <a:r>
              <a:rPr lang="ru-RU" dirty="0"/>
              <a:t> </a:t>
            </a:r>
            <a:r>
              <a:rPr lang="ru-RU" dirty="0" err="1"/>
              <a:t>змінена</a:t>
            </a:r>
            <a:r>
              <a:rPr lang="ru-RU" dirty="0"/>
              <a:t>, на </a:t>
            </a:r>
            <a:r>
              <a:rPr lang="ru-RU" dirty="0" err="1"/>
              <a:t>цей</a:t>
            </a:r>
            <a:r>
              <a:rPr lang="ru-RU" dirty="0"/>
              <a:t> раз з метою </a:t>
            </a:r>
            <a:r>
              <a:rPr lang="ru-RU" dirty="0" err="1"/>
              <a:t>реформування</a:t>
            </a:r>
            <a:r>
              <a:rPr lang="ru-RU" dirty="0"/>
              <a:t> </a:t>
            </a:r>
            <a:r>
              <a:rPr lang="ru-RU" dirty="0" err="1"/>
              <a:t>судової</a:t>
            </a:r>
            <a:r>
              <a:rPr lang="ru-RU" dirty="0"/>
              <a:t> </a:t>
            </a:r>
            <a:r>
              <a:rPr lang="ru-RU" dirty="0" err="1"/>
              <a:t>системи</a:t>
            </a:r>
            <a:r>
              <a:rPr lang="ru-RU" dirty="0"/>
              <a:t>. </a:t>
            </a:r>
            <a:r>
              <a:rPr lang="ru-RU" dirty="0" err="1"/>
              <a:t>Була</a:t>
            </a:r>
            <a:r>
              <a:rPr lang="ru-RU" dirty="0"/>
              <a:t> створена </a:t>
            </a:r>
            <a:r>
              <a:rPr lang="ru-RU" dirty="0" err="1"/>
              <a:t>Громадська</a:t>
            </a:r>
            <a:r>
              <a:rPr lang="ru-RU" dirty="0"/>
              <a:t> рада </a:t>
            </a:r>
            <a:r>
              <a:rPr lang="ru-RU" dirty="0" err="1"/>
              <a:t>доброчесності</a:t>
            </a:r>
            <a:r>
              <a:rPr lang="ru-RU" dirty="0"/>
              <a:t>, </a:t>
            </a:r>
            <a:r>
              <a:rPr lang="ru-RU" dirty="0" err="1"/>
              <a:t>що</a:t>
            </a:r>
            <a:r>
              <a:rPr lang="ru-RU" dirty="0"/>
              <a:t> мала </a:t>
            </a:r>
            <a:r>
              <a:rPr lang="ru-RU" dirty="0" err="1"/>
              <a:t>перевірити</a:t>
            </a:r>
            <a:r>
              <a:rPr lang="ru-RU" dirty="0"/>
              <a:t> </a:t>
            </a:r>
            <a:r>
              <a:rPr lang="ru-RU" dirty="0" err="1"/>
              <a:t>кандидатів</a:t>
            </a:r>
            <a:r>
              <a:rPr lang="ru-RU" dirty="0"/>
              <a:t> на посади </a:t>
            </a:r>
            <a:r>
              <a:rPr lang="ru-RU" dirty="0" err="1"/>
              <a:t>суддів</a:t>
            </a:r>
            <a:r>
              <a:rPr lang="ru-RU" dirty="0"/>
              <a:t> і </a:t>
            </a:r>
            <a:r>
              <a:rPr lang="ru-RU" dirty="0" err="1"/>
              <a:t>чинних</a:t>
            </a:r>
            <a:r>
              <a:rPr lang="ru-RU" dirty="0"/>
              <a:t> </a:t>
            </a:r>
            <a:r>
              <a:rPr lang="ru-RU" dirty="0" err="1"/>
              <a:t>суддів</a:t>
            </a:r>
            <a:r>
              <a:rPr lang="ru-RU" dirty="0"/>
              <a:t> на предмет </a:t>
            </a:r>
            <a:r>
              <a:rPr lang="ru-RU" dirty="0" err="1"/>
              <a:t>дотримання</a:t>
            </a:r>
            <a:r>
              <a:rPr lang="ru-RU" dirty="0"/>
              <a:t> ними </a:t>
            </a:r>
            <a:r>
              <a:rPr lang="ru-RU" dirty="0" err="1"/>
              <a:t>вимог</a:t>
            </a:r>
            <a:r>
              <a:rPr lang="ru-RU" dirty="0"/>
              <a:t> </a:t>
            </a:r>
            <a:r>
              <a:rPr lang="ru-RU" dirty="0" err="1"/>
              <a:t>професійної</a:t>
            </a:r>
            <a:r>
              <a:rPr lang="ru-RU" dirty="0"/>
              <a:t> </a:t>
            </a:r>
            <a:r>
              <a:rPr lang="ru-RU" dirty="0" err="1"/>
              <a:t>етики</a:t>
            </a:r>
            <a:r>
              <a:rPr lang="ru-RU" dirty="0"/>
              <a:t> й </a:t>
            </a:r>
            <a:r>
              <a:rPr lang="ru-RU" dirty="0" err="1"/>
              <a:t>доброчесності</a:t>
            </a:r>
            <a:r>
              <a:rPr lang="ru-RU" dirty="0"/>
              <a:t>, </a:t>
            </a:r>
            <a:r>
              <a:rPr lang="ru-RU" dirty="0" err="1"/>
              <a:t>наприклад</a:t>
            </a:r>
            <a:r>
              <a:rPr lang="ru-RU" dirty="0"/>
              <a:t>, на предмет </a:t>
            </a:r>
            <a:r>
              <a:rPr lang="ru-RU" dirty="0" err="1"/>
              <a:t>відповідності</a:t>
            </a:r>
            <a:r>
              <a:rPr lang="ru-RU" dirty="0"/>
              <a:t> стилю </a:t>
            </a:r>
            <a:r>
              <a:rPr lang="ru-RU" dirty="0" err="1"/>
              <a:t>їхнього</a:t>
            </a:r>
            <a:r>
              <a:rPr lang="ru-RU" dirty="0"/>
              <a:t> </a:t>
            </a:r>
            <a:r>
              <a:rPr lang="ru-RU" dirty="0" err="1"/>
              <a:t>життя</a:t>
            </a:r>
            <a:r>
              <a:rPr lang="ru-RU" dirty="0"/>
              <a:t> </a:t>
            </a:r>
            <a:r>
              <a:rPr lang="ru-RU" dirty="0" err="1"/>
              <a:t>фактичним</a:t>
            </a:r>
            <a:r>
              <a:rPr lang="ru-RU" dirty="0"/>
              <a:t> доходам, </a:t>
            </a:r>
            <a:r>
              <a:rPr lang="ru-RU" dirty="0" err="1"/>
              <a:t>що</a:t>
            </a:r>
            <a:r>
              <a:rPr lang="ru-RU" dirty="0"/>
              <a:t> мало на </a:t>
            </a:r>
            <a:r>
              <a:rPr lang="ru-RU" dirty="0" err="1"/>
              <a:t>меті</a:t>
            </a:r>
            <a:r>
              <a:rPr lang="ru-RU" dirty="0"/>
              <a:t> </a:t>
            </a:r>
            <a:r>
              <a:rPr lang="ru-RU" dirty="0" err="1"/>
              <a:t>запобігти</a:t>
            </a:r>
            <a:r>
              <a:rPr lang="ru-RU" dirty="0"/>
              <a:t> </a:t>
            </a:r>
            <a:r>
              <a:rPr lang="ru-RU" dirty="0" err="1"/>
              <a:t>хабарництву</a:t>
            </a:r>
            <a:r>
              <a:rPr lang="ru-RU" dirty="0"/>
              <a:t>. </a:t>
            </a:r>
            <a:endParaRPr lang="uk-UA" dirty="0"/>
          </a:p>
        </p:txBody>
      </p:sp>
    </p:spTree>
    <p:extLst>
      <p:ext uri="{BB962C8B-B14F-4D97-AF65-F5344CB8AC3E}">
        <p14:creationId xmlns:p14="http://schemas.microsoft.com/office/powerpoint/2010/main" val="961165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A1B1E15-8414-7663-FEE3-F777E06741C1}"/>
              </a:ext>
            </a:extLst>
          </p:cNvPr>
          <p:cNvPicPr>
            <a:picLocks noChangeAspect="1"/>
          </p:cNvPicPr>
          <p:nvPr/>
        </p:nvPicPr>
        <p:blipFill>
          <a:blip r:embed="rId2"/>
          <a:stretch>
            <a:fillRect/>
          </a:stretch>
        </p:blipFill>
        <p:spPr>
          <a:xfrm>
            <a:off x="3052337" y="281131"/>
            <a:ext cx="6087325" cy="4134427"/>
          </a:xfrm>
          <a:prstGeom prst="rect">
            <a:avLst/>
          </a:prstGeom>
        </p:spPr>
      </p:pic>
    </p:spTree>
    <p:extLst>
      <p:ext uri="{BB962C8B-B14F-4D97-AF65-F5344CB8AC3E}">
        <p14:creationId xmlns:p14="http://schemas.microsoft.com/office/powerpoint/2010/main" val="461939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086E7F-7C49-ED29-2195-78FA0A00412A}"/>
              </a:ext>
            </a:extLst>
          </p:cNvPr>
          <p:cNvSpPr txBox="1"/>
          <p:nvPr/>
        </p:nvSpPr>
        <p:spPr>
          <a:xfrm>
            <a:off x="280555" y="291050"/>
            <a:ext cx="11598332" cy="1754326"/>
          </a:xfrm>
          <a:prstGeom prst="rect">
            <a:avLst/>
          </a:prstGeom>
          <a:noFill/>
        </p:spPr>
        <p:txBody>
          <a:bodyPr wrap="square">
            <a:spAutoFit/>
          </a:bodyPr>
          <a:lstStyle/>
          <a:p>
            <a:r>
              <a:rPr lang="uk-UA" dirty="0"/>
              <a:t>Попри складність конституційного процесу в Україні, усі редакції Конституції передбачають дотримання основних принципів демократії: народ є носієм суверенітету та єдиним джерелом влади в Україні; народ здійснює владу як безпосередньо, так і через органи державної влади та місцевого самоврядування; державна влада поділяється на законодавчу, виконавчу та судову; місцеве самоврядування визнається та гарантується. Проте історія України як незалежної держави доводить, що наявності цих норм у Конституції недостатньо для забезпечення демократичних принципів. Реалізація цих норм потребує пильної уваги як з боку державних лідерів, так і з боку народу</a:t>
            </a:r>
          </a:p>
        </p:txBody>
      </p:sp>
      <p:pic>
        <p:nvPicPr>
          <p:cNvPr id="7" name="Рисунок 6">
            <a:extLst>
              <a:ext uri="{FF2B5EF4-FFF2-40B4-BE49-F238E27FC236}">
                <a16:creationId xmlns:a16="http://schemas.microsoft.com/office/drawing/2014/main" id="{0306BEEB-6B63-4DD9-49FC-810D5AA43D63}"/>
              </a:ext>
            </a:extLst>
          </p:cNvPr>
          <p:cNvPicPr>
            <a:picLocks noChangeAspect="1"/>
          </p:cNvPicPr>
          <p:nvPr/>
        </p:nvPicPr>
        <p:blipFill>
          <a:blip r:embed="rId2"/>
          <a:stretch>
            <a:fillRect/>
          </a:stretch>
        </p:blipFill>
        <p:spPr>
          <a:xfrm>
            <a:off x="3334395" y="1959827"/>
            <a:ext cx="5639587" cy="1009791"/>
          </a:xfrm>
          <a:prstGeom prst="rect">
            <a:avLst/>
          </a:prstGeom>
        </p:spPr>
      </p:pic>
      <p:sp>
        <p:nvSpPr>
          <p:cNvPr id="9" name="TextBox 8">
            <a:extLst>
              <a:ext uri="{FF2B5EF4-FFF2-40B4-BE49-F238E27FC236}">
                <a16:creationId xmlns:a16="http://schemas.microsoft.com/office/drawing/2014/main" id="{FCDEEF58-E695-011C-92A1-E95968B77CE7}"/>
              </a:ext>
            </a:extLst>
          </p:cNvPr>
          <p:cNvSpPr txBox="1"/>
          <p:nvPr/>
        </p:nvSpPr>
        <p:spPr>
          <a:xfrm>
            <a:off x="280555" y="2843611"/>
            <a:ext cx="11329554" cy="3416320"/>
          </a:xfrm>
          <a:prstGeom prst="rect">
            <a:avLst/>
          </a:prstGeom>
          <a:noFill/>
        </p:spPr>
        <p:txBody>
          <a:bodyPr wrap="square">
            <a:spAutoFit/>
          </a:bodyPr>
          <a:lstStyle/>
          <a:p>
            <a:r>
              <a:rPr lang="uk-UA" dirty="0"/>
              <a:t>Ця влада здійснюється людьми через вибори, референдуми та інші форми прямої демократії; однак існують приклади викривлення цих владних повноважень, зокрема, шляхом фальсифікації результатів виборів. Наприклад, у 2004 р. під час президентських виборів Віктор Янукович, підтриманий тодішнім Президентом Леонідом Кучмою, був визнаний переможцем, незважаючи на величезну кількість свідчень про фальсифікації на виборчих дільницях. Реакцією людей на таке порушення їхнього права на здійснення влади через чесні вибори стала Помаранчева революція. Прихильники головного кандидата від опозиції Віктора Ющенка організували й провели кампанію загальнонаціональних протестів, мітингів, пікетів, страйків та інших акцій громадянської непокори. У результаті було проведено «третій тур» голосування, у якому Віктор Ющенко став переможцем і був обраний Президентом, що й відображало волю народу. Цей приклад ілюструє необхідність того, щоб люди були завжди обізнані про дії органів влади. Акт голосування − це лише один крок у процесі здійснення головного демократичного принципу, який полягає в тому, що влада походить від народу. У випадку з подіями 2004 р. народ України діяв у такий спосіб, щоб захистити демократію та виступати як «наглядач» за діями уряду. </a:t>
            </a:r>
          </a:p>
        </p:txBody>
      </p:sp>
    </p:spTree>
    <p:extLst>
      <p:ext uri="{BB962C8B-B14F-4D97-AF65-F5344CB8AC3E}">
        <p14:creationId xmlns:p14="http://schemas.microsoft.com/office/powerpoint/2010/main" val="428825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95CD5A1-F15F-C2AD-9D07-BD3D617E1DB5}"/>
              </a:ext>
            </a:extLst>
          </p:cNvPr>
          <p:cNvPicPr>
            <a:picLocks noChangeAspect="1"/>
          </p:cNvPicPr>
          <p:nvPr/>
        </p:nvPicPr>
        <p:blipFill>
          <a:blip r:embed="rId2"/>
          <a:stretch>
            <a:fillRect/>
          </a:stretch>
        </p:blipFill>
        <p:spPr>
          <a:xfrm>
            <a:off x="2894213" y="827828"/>
            <a:ext cx="6220693" cy="4686954"/>
          </a:xfrm>
          <a:prstGeom prst="rect">
            <a:avLst/>
          </a:prstGeom>
        </p:spPr>
      </p:pic>
    </p:spTree>
    <p:extLst>
      <p:ext uri="{BB962C8B-B14F-4D97-AF65-F5344CB8AC3E}">
        <p14:creationId xmlns:p14="http://schemas.microsoft.com/office/powerpoint/2010/main" val="233642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3E9066-34D6-AEFF-AB11-670E1F371550}"/>
              </a:ext>
            </a:extLst>
          </p:cNvPr>
          <p:cNvSpPr txBox="1"/>
          <p:nvPr/>
        </p:nvSpPr>
        <p:spPr>
          <a:xfrm>
            <a:off x="297181" y="0"/>
            <a:ext cx="10434550" cy="2585323"/>
          </a:xfrm>
          <a:prstGeom prst="rect">
            <a:avLst/>
          </a:prstGeom>
          <a:noFill/>
        </p:spPr>
        <p:txBody>
          <a:bodyPr wrap="square">
            <a:spAutoFit/>
          </a:bodyPr>
          <a:lstStyle/>
          <a:p>
            <a:pPr algn="just"/>
            <a:r>
              <a:rPr lang="uk-UA" dirty="0"/>
              <a:t>З попередніх розділів ви дізналися, що демократичні органи влади повинні служити інтересам народу, захищати права всіх людей і забезпечувати загальне благо. Ви також довідалися, що в різні історичні періоди цими обов’язками часто нехтували, що іноді призводило до трагічних наслідків. Якщо посадовці при владі схильні використовувати свій вплив для захисту власних інтересів, як зазначає політолог </a:t>
            </a:r>
            <a:r>
              <a:rPr lang="uk-UA" dirty="0" err="1"/>
              <a:t>Айріс</a:t>
            </a:r>
            <a:r>
              <a:rPr lang="uk-UA" dirty="0"/>
              <a:t> </a:t>
            </a:r>
            <a:r>
              <a:rPr lang="uk-UA" dirty="0" err="1"/>
              <a:t>Меріон</a:t>
            </a:r>
            <a:r>
              <a:rPr lang="uk-UA" dirty="0"/>
              <a:t> </a:t>
            </a:r>
            <a:r>
              <a:rPr lang="uk-UA" dirty="0" err="1"/>
              <a:t>Янг</a:t>
            </a:r>
            <a:r>
              <a:rPr lang="uk-UA" dirty="0"/>
              <a:t>, то яким чином можна подолати цю тенденцію? Є багато механізмів демократії, які допомагають запобігти зловживанню владою, як, наприклад, прозорість, коли люди знають про дії органів влади та можуть їх контролювати. Один з основних засобів протидії зловживанням владою закладений у характері й системі врядування країни. Для побудови такої системи більшість демократичних країн керується ідеями конституціоналізму.</a:t>
            </a:r>
          </a:p>
        </p:txBody>
      </p:sp>
      <p:pic>
        <p:nvPicPr>
          <p:cNvPr id="7" name="Рисунок 6">
            <a:extLst>
              <a:ext uri="{FF2B5EF4-FFF2-40B4-BE49-F238E27FC236}">
                <a16:creationId xmlns:a16="http://schemas.microsoft.com/office/drawing/2014/main" id="{A631C4AA-6C80-43CA-603E-0C782AFD4E95}"/>
              </a:ext>
            </a:extLst>
          </p:cNvPr>
          <p:cNvPicPr>
            <a:picLocks noChangeAspect="1"/>
          </p:cNvPicPr>
          <p:nvPr/>
        </p:nvPicPr>
        <p:blipFill>
          <a:blip r:embed="rId2"/>
          <a:stretch>
            <a:fillRect/>
          </a:stretch>
        </p:blipFill>
        <p:spPr>
          <a:xfrm>
            <a:off x="2635095" y="2791584"/>
            <a:ext cx="6601803" cy="1274831"/>
          </a:xfrm>
          <a:prstGeom prst="rect">
            <a:avLst/>
          </a:prstGeom>
        </p:spPr>
      </p:pic>
    </p:spTree>
    <p:extLst>
      <p:ext uri="{BB962C8B-B14F-4D97-AF65-F5344CB8AC3E}">
        <p14:creationId xmlns:p14="http://schemas.microsoft.com/office/powerpoint/2010/main" val="171537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4D743A0-64DC-1270-AD62-23F658F92B81}"/>
              </a:ext>
            </a:extLst>
          </p:cNvPr>
          <p:cNvSpPr txBox="1"/>
          <p:nvPr/>
        </p:nvSpPr>
        <p:spPr>
          <a:xfrm>
            <a:off x="263929" y="84651"/>
            <a:ext cx="11498579" cy="4524315"/>
          </a:xfrm>
          <a:prstGeom prst="rect">
            <a:avLst/>
          </a:prstGeom>
          <a:noFill/>
        </p:spPr>
        <p:txBody>
          <a:bodyPr wrap="square">
            <a:spAutoFit/>
          </a:bodyPr>
          <a:lstStyle/>
          <a:p>
            <a:pPr algn="just"/>
            <a:r>
              <a:rPr lang="ru-RU" dirty="0" err="1"/>
              <a:t>Конституції</a:t>
            </a:r>
            <a:r>
              <a:rPr lang="ru-RU" dirty="0"/>
              <a:t> </a:t>
            </a:r>
            <a:r>
              <a:rPr lang="ru-RU" dirty="0" err="1"/>
              <a:t>можуть</a:t>
            </a:r>
            <a:r>
              <a:rPr lang="ru-RU" dirty="0"/>
              <a:t> бути </a:t>
            </a:r>
            <a:r>
              <a:rPr lang="ru-RU" dirty="0" err="1"/>
              <a:t>письмовими</a:t>
            </a:r>
            <a:r>
              <a:rPr lang="ru-RU" dirty="0"/>
              <a:t> документами </a:t>
            </a:r>
            <a:r>
              <a:rPr lang="ru-RU" dirty="0" err="1"/>
              <a:t>або</a:t>
            </a:r>
            <a:r>
              <a:rPr lang="ru-RU" dirty="0"/>
              <a:t> </a:t>
            </a:r>
            <a:r>
              <a:rPr lang="ru-RU" dirty="0" err="1"/>
              <a:t>сукупністю</a:t>
            </a:r>
            <a:r>
              <a:rPr lang="ru-RU" dirty="0"/>
              <a:t> </a:t>
            </a:r>
            <a:r>
              <a:rPr lang="ru-RU" dirty="0" err="1"/>
              <a:t>встановлених</a:t>
            </a:r>
            <a:r>
              <a:rPr lang="ru-RU" dirty="0"/>
              <a:t> норм </a:t>
            </a:r>
            <a:r>
              <a:rPr lang="ru-RU" dirty="0" err="1"/>
              <a:t>або</a:t>
            </a:r>
            <a:r>
              <a:rPr lang="ru-RU" dirty="0"/>
              <a:t> </a:t>
            </a:r>
            <a:r>
              <a:rPr lang="ru-RU" dirty="0" err="1"/>
              <a:t>принципів</a:t>
            </a:r>
            <a:r>
              <a:rPr lang="ru-RU" dirty="0"/>
              <a:t>, </a:t>
            </a:r>
            <a:r>
              <a:rPr lang="ru-RU" dirty="0" err="1"/>
              <a:t>загальноприйнятих</a:t>
            </a:r>
            <a:r>
              <a:rPr lang="ru-RU" dirty="0"/>
              <a:t> як </a:t>
            </a:r>
            <a:r>
              <a:rPr lang="ru-RU" dirty="0" err="1"/>
              <a:t>основний</a:t>
            </a:r>
            <a:r>
              <a:rPr lang="ru-RU" dirty="0"/>
              <a:t> закон </a:t>
            </a:r>
            <a:r>
              <a:rPr lang="ru-RU" dirty="0" err="1"/>
              <a:t>держави</a:t>
            </a:r>
            <a:r>
              <a:rPr lang="ru-RU" dirty="0"/>
              <a:t>. </a:t>
            </a:r>
            <a:r>
              <a:rPr lang="ru-RU" dirty="0" err="1"/>
              <a:t>Конституційна</a:t>
            </a:r>
            <a:r>
              <a:rPr lang="ru-RU" dirty="0"/>
              <a:t> система </a:t>
            </a:r>
            <a:r>
              <a:rPr lang="ru-RU" dirty="0" err="1"/>
              <a:t>влади</a:t>
            </a:r>
            <a:r>
              <a:rPr lang="ru-RU" dirty="0"/>
              <a:t> </a:t>
            </a:r>
            <a:r>
              <a:rPr lang="ru-RU" dirty="0" err="1"/>
              <a:t>вважається</a:t>
            </a:r>
            <a:r>
              <a:rPr lang="ru-RU" dirty="0"/>
              <a:t> </a:t>
            </a:r>
            <a:r>
              <a:rPr lang="ru-RU" dirty="0" err="1"/>
              <a:t>необхідною</a:t>
            </a:r>
            <a:r>
              <a:rPr lang="ru-RU" dirty="0"/>
              <a:t> </a:t>
            </a:r>
            <a:r>
              <a:rPr lang="ru-RU" dirty="0" err="1"/>
              <a:t>особливістю</a:t>
            </a:r>
            <a:r>
              <a:rPr lang="ru-RU" dirty="0"/>
              <a:t> </a:t>
            </a:r>
            <a:r>
              <a:rPr lang="ru-RU" dirty="0" err="1"/>
              <a:t>сучасних</a:t>
            </a:r>
            <a:r>
              <a:rPr lang="ru-RU" dirty="0"/>
              <a:t> </a:t>
            </a:r>
            <a:r>
              <a:rPr lang="ru-RU" dirty="0" err="1"/>
              <a:t>демократій</a:t>
            </a:r>
            <a:r>
              <a:rPr lang="ru-RU" dirty="0"/>
              <a:t>, </a:t>
            </a:r>
            <a:r>
              <a:rPr lang="ru-RU" dirty="0" err="1"/>
              <a:t>оскільки</a:t>
            </a:r>
            <a:r>
              <a:rPr lang="ru-RU" dirty="0"/>
              <a:t> вона </a:t>
            </a:r>
            <a:r>
              <a:rPr lang="ru-RU" dirty="0" err="1"/>
              <a:t>обмежує</a:t>
            </a:r>
            <a:r>
              <a:rPr lang="ru-RU" dirty="0"/>
              <a:t> </a:t>
            </a:r>
            <a:r>
              <a:rPr lang="ru-RU" dirty="0" err="1"/>
              <a:t>автократичні</a:t>
            </a:r>
            <a:r>
              <a:rPr lang="ru-RU" dirty="0"/>
              <a:t> </a:t>
            </a:r>
            <a:r>
              <a:rPr lang="ru-RU" dirty="0" err="1"/>
              <a:t>тенденції</a:t>
            </a:r>
            <a:r>
              <a:rPr lang="ru-RU" dirty="0"/>
              <a:t> </a:t>
            </a:r>
            <a:r>
              <a:rPr lang="ru-RU" dirty="0" err="1"/>
              <a:t>органів</a:t>
            </a:r>
            <a:r>
              <a:rPr lang="ru-RU" dirty="0"/>
              <a:t> </a:t>
            </a:r>
            <a:r>
              <a:rPr lang="ru-RU" dirty="0" err="1"/>
              <a:t>влади</a:t>
            </a:r>
            <a:r>
              <a:rPr lang="ru-RU" dirty="0"/>
              <a:t> та </a:t>
            </a:r>
            <a:r>
              <a:rPr lang="ru-RU" dirty="0" err="1"/>
              <a:t>визначає</a:t>
            </a:r>
            <a:r>
              <a:rPr lang="ru-RU" dirty="0"/>
              <a:t> права </a:t>
            </a:r>
            <a:r>
              <a:rPr lang="ru-RU" dirty="0" err="1"/>
              <a:t>громадян</a:t>
            </a:r>
            <a:r>
              <a:rPr lang="ru-RU" dirty="0"/>
              <a:t>. </a:t>
            </a:r>
            <a:r>
              <a:rPr lang="ru-RU" dirty="0" err="1"/>
              <a:t>Проте</a:t>
            </a:r>
            <a:r>
              <a:rPr lang="ru-RU" dirty="0"/>
              <a:t> </a:t>
            </a:r>
            <a:r>
              <a:rPr lang="ru-RU" dirty="0" err="1"/>
              <a:t>системи</a:t>
            </a:r>
            <a:r>
              <a:rPr lang="ru-RU" dirty="0"/>
              <a:t> </a:t>
            </a:r>
            <a:r>
              <a:rPr lang="ru-RU" dirty="0" err="1"/>
              <a:t>врядування</a:t>
            </a:r>
            <a:r>
              <a:rPr lang="ru-RU" dirty="0"/>
              <a:t>, </a:t>
            </a:r>
            <a:r>
              <a:rPr lang="ru-RU" dirty="0" err="1"/>
              <a:t>засновані</a:t>
            </a:r>
            <a:r>
              <a:rPr lang="ru-RU" dirty="0"/>
              <a:t> на </a:t>
            </a:r>
            <a:r>
              <a:rPr lang="ru-RU" dirty="0" err="1"/>
              <a:t>конституціоналізмі</a:t>
            </a:r>
            <a:r>
              <a:rPr lang="ru-RU" dirty="0"/>
              <a:t>, </a:t>
            </a:r>
            <a:r>
              <a:rPr lang="ru-RU" dirty="0" err="1"/>
              <a:t>можуть</a:t>
            </a:r>
            <a:r>
              <a:rPr lang="ru-RU" dirty="0"/>
              <a:t> </a:t>
            </a:r>
            <a:r>
              <a:rPr lang="ru-RU" dirty="0" err="1"/>
              <a:t>суттєво</a:t>
            </a:r>
            <a:r>
              <a:rPr lang="ru-RU" dirty="0"/>
              <a:t> </a:t>
            </a:r>
            <a:r>
              <a:rPr lang="ru-RU" dirty="0" err="1"/>
              <a:t>відрізнятись</a:t>
            </a:r>
            <a:r>
              <a:rPr lang="ru-RU" dirty="0"/>
              <a:t> </a:t>
            </a:r>
            <a:r>
              <a:rPr lang="ru-RU" dirty="0" err="1"/>
              <a:t>залежно</a:t>
            </a:r>
            <a:r>
              <a:rPr lang="ru-RU" dirty="0"/>
              <a:t> </a:t>
            </a:r>
            <a:r>
              <a:rPr lang="ru-RU" dirty="0" err="1"/>
              <a:t>від</a:t>
            </a:r>
            <a:r>
              <a:rPr lang="ru-RU" dirty="0"/>
              <a:t> того, </a:t>
            </a:r>
            <a:r>
              <a:rPr lang="ru-RU" dirty="0" err="1"/>
              <a:t>які</a:t>
            </a:r>
            <a:r>
              <a:rPr lang="ru-RU" dirty="0"/>
              <a:t> права </a:t>
            </a:r>
            <a:r>
              <a:rPr lang="ru-RU" dirty="0" err="1"/>
              <a:t>мають</a:t>
            </a:r>
            <a:r>
              <a:rPr lang="ru-RU" dirty="0"/>
              <a:t> </a:t>
            </a:r>
            <a:r>
              <a:rPr lang="ru-RU" dirty="0" err="1"/>
              <a:t>громадяни</a:t>
            </a:r>
            <a:r>
              <a:rPr lang="ru-RU" dirty="0"/>
              <a:t> і як </a:t>
            </a:r>
            <a:r>
              <a:rPr lang="ru-RU" dirty="0" err="1"/>
              <a:t>органи</a:t>
            </a:r>
            <a:r>
              <a:rPr lang="ru-RU" dirty="0"/>
              <a:t> </a:t>
            </a:r>
            <a:r>
              <a:rPr lang="ru-RU" dirty="0" err="1"/>
              <a:t>врядування</a:t>
            </a:r>
            <a:r>
              <a:rPr lang="ru-RU" dirty="0"/>
              <a:t> </a:t>
            </a:r>
            <a:r>
              <a:rPr lang="ru-RU" dirty="0" err="1"/>
              <a:t>використовують</a:t>
            </a:r>
            <a:r>
              <a:rPr lang="ru-RU" dirty="0"/>
              <a:t> свою </a:t>
            </a:r>
            <a:r>
              <a:rPr lang="ru-RU" dirty="0" err="1"/>
              <a:t>владу</a:t>
            </a:r>
            <a:r>
              <a:rPr lang="ru-RU" dirty="0"/>
              <a:t>. Тому </a:t>
            </a:r>
            <a:r>
              <a:rPr lang="ru-RU" dirty="0" err="1"/>
              <a:t>вивчення</a:t>
            </a:r>
            <a:r>
              <a:rPr lang="ru-RU" dirty="0"/>
              <a:t> </a:t>
            </a:r>
            <a:r>
              <a:rPr lang="ru-RU" dirty="0" err="1"/>
              <a:t>конституції</a:t>
            </a:r>
            <a:r>
              <a:rPr lang="ru-RU" dirty="0"/>
              <a:t> є </a:t>
            </a:r>
            <a:r>
              <a:rPr lang="ru-RU" dirty="0" err="1"/>
              <a:t>корисним</a:t>
            </a:r>
            <a:r>
              <a:rPr lang="ru-RU" dirty="0"/>
              <a:t> для </a:t>
            </a:r>
            <a:r>
              <a:rPr lang="ru-RU" dirty="0" err="1"/>
              <a:t>розуміння</a:t>
            </a:r>
            <a:r>
              <a:rPr lang="ru-RU" dirty="0"/>
              <a:t> </a:t>
            </a:r>
            <a:r>
              <a:rPr lang="ru-RU" dirty="0" err="1"/>
              <a:t>природи</a:t>
            </a:r>
            <a:r>
              <a:rPr lang="ru-RU" dirty="0"/>
              <a:t> </a:t>
            </a:r>
            <a:r>
              <a:rPr lang="ru-RU" dirty="0" err="1"/>
              <a:t>врядування</a:t>
            </a:r>
            <a:r>
              <a:rPr lang="ru-RU" dirty="0"/>
              <a:t> в </a:t>
            </a:r>
            <a:r>
              <a:rPr lang="ru-RU" dirty="0" err="1"/>
              <a:t>державі</a:t>
            </a:r>
            <a:r>
              <a:rPr lang="ru-RU" dirty="0"/>
              <a:t>. Є </a:t>
            </a:r>
            <a:r>
              <a:rPr lang="ru-RU" dirty="0" err="1"/>
              <a:t>випадки</a:t>
            </a:r>
            <a:r>
              <a:rPr lang="ru-RU" dirty="0"/>
              <a:t>, коли </a:t>
            </a:r>
            <a:r>
              <a:rPr lang="ru-RU" dirty="0" err="1"/>
              <a:t>країна</a:t>
            </a:r>
            <a:r>
              <a:rPr lang="ru-RU" dirty="0"/>
              <a:t> </a:t>
            </a:r>
            <a:r>
              <a:rPr lang="ru-RU" dirty="0" err="1"/>
              <a:t>проголошує</a:t>
            </a:r>
            <a:r>
              <a:rPr lang="ru-RU" dirty="0"/>
              <a:t>, </a:t>
            </a:r>
            <a:r>
              <a:rPr lang="ru-RU" dirty="0" err="1"/>
              <a:t>що</a:t>
            </a:r>
            <a:r>
              <a:rPr lang="ru-RU" dirty="0"/>
              <a:t> метою </a:t>
            </a:r>
            <a:r>
              <a:rPr lang="ru-RU" dirty="0" err="1"/>
              <a:t>конституції</a:t>
            </a:r>
            <a:r>
              <a:rPr lang="ru-RU" dirty="0"/>
              <a:t> є </a:t>
            </a:r>
            <a:r>
              <a:rPr lang="ru-RU" dirty="0" err="1"/>
              <a:t>встановлення</a:t>
            </a:r>
            <a:r>
              <a:rPr lang="ru-RU" dirty="0"/>
              <a:t> </a:t>
            </a:r>
            <a:r>
              <a:rPr lang="ru-RU" dirty="0" err="1"/>
              <a:t>демократії</a:t>
            </a:r>
            <a:r>
              <a:rPr lang="ru-RU" dirty="0"/>
              <a:t>, </a:t>
            </a:r>
            <a:r>
              <a:rPr lang="ru-RU" dirty="0" err="1"/>
              <a:t>проте</a:t>
            </a:r>
            <a:r>
              <a:rPr lang="ru-RU" dirty="0"/>
              <a:t> на </a:t>
            </a:r>
            <a:r>
              <a:rPr lang="ru-RU" dirty="0" err="1"/>
              <a:t>практиці</a:t>
            </a:r>
            <a:r>
              <a:rPr lang="ru-RU" dirty="0"/>
              <a:t> права людей </a:t>
            </a:r>
            <a:r>
              <a:rPr lang="ru-RU" dirty="0" err="1"/>
              <a:t>можуть</a:t>
            </a:r>
            <a:r>
              <a:rPr lang="ru-RU" dirty="0"/>
              <a:t> бути не </a:t>
            </a:r>
            <a:r>
              <a:rPr lang="ru-RU" dirty="0" err="1"/>
              <a:t>захищеними</a:t>
            </a:r>
            <a:r>
              <a:rPr lang="ru-RU" dirty="0"/>
              <a:t>, а уряд </a:t>
            </a:r>
            <a:r>
              <a:rPr lang="ru-RU" dirty="0" err="1"/>
              <a:t>може</a:t>
            </a:r>
            <a:r>
              <a:rPr lang="ru-RU" dirty="0"/>
              <a:t> </a:t>
            </a:r>
            <a:r>
              <a:rPr lang="ru-RU" dirty="0" err="1"/>
              <a:t>зловживати</a:t>
            </a:r>
            <a:r>
              <a:rPr lang="ru-RU" dirty="0"/>
              <a:t> </a:t>
            </a:r>
            <a:r>
              <a:rPr lang="ru-RU" dirty="0" err="1"/>
              <a:t>своєю</a:t>
            </a:r>
            <a:r>
              <a:rPr lang="ru-RU" dirty="0"/>
              <a:t> </a:t>
            </a:r>
            <a:r>
              <a:rPr lang="ru-RU" dirty="0" err="1"/>
              <a:t>владою</a:t>
            </a:r>
            <a:r>
              <a:rPr lang="ru-RU" dirty="0"/>
              <a:t>. Прикладом </a:t>
            </a:r>
            <a:r>
              <a:rPr lang="ru-RU" dirty="0" err="1"/>
              <a:t>цього</a:t>
            </a:r>
            <a:r>
              <a:rPr lang="ru-RU" dirty="0"/>
              <a:t> </a:t>
            </a:r>
            <a:r>
              <a:rPr lang="ru-RU" dirty="0" err="1"/>
              <a:t>був</a:t>
            </a:r>
            <a:r>
              <a:rPr lang="ru-RU" dirty="0"/>
              <a:t> </a:t>
            </a:r>
            <a:r>
              <a:rPr lang="ru-RU" dirty="0" err="1"/>
              <a:t>Радянський</a:t>
            </a:r>
            <a:r>
              <a:rPr lang="ru-RU" dirty="0"/>
              <a:t> Союз, де </a:t>
            </a:r>
            <a:r>
              <a:rPr lang="ru-RU" dirty="0" err="1"/>
              <a:t>всі</a:t>
            </a:r>
            <a:r>
              <a:rPr lang="ru-RU" dirty="0"/>
              <a:t> </a:t>
            </a:r>
            <a:r>
              <a:rPr lang="ru-RU" dirty="0" err="1"/>
              <a:t>важелі</a:t>
            </a:r>
            <a:r>
              <a:rPr lang="ru-RU" dirty="0"/>
              <a:t> </a:t>
            </a:r>
            <a:r>
              <a:rPr lang="ru-RU" dirty="0" err="1"/>
              <a:t>влади</a:t>
            </a:r>
            <a:r>
              <a:rPr lang="ru-RU" dirty="0"/>
              <a:t> були в руках </a:t>
            </a:r>
            <a:r>
              <a:rPr lang="ru-RU" dirty="0" err="1"/>
              <a:t>Комуністичної</a:t>
            </a:r>
            <a:r>
              <a:rPr lang="ru-RU" dirty="0"/>
              <a:t> </a:t>
            </a:r>
            <a:r>
              <a:rPr lang="ru-RU" dirty="0" err="1"/>
              <a:t>партії</a:t>
            </a:r>
            <a:r>
              <a:rPr lang="ru-RU" dirty="0"/>
              <a:t>: за </a:t>
            </a:r>
            <a:r>
              <a:rPr lang="ru-RU" dirty="0" err="1"/>
              <a:t>панування</a:t>
            </a:r>
            <a:r>
              <a:rPr lang="ru-RU" dirty="0"/>
              <a:t> </a:t>
            </a:r>
            <a:r>
              <a:rPr lang="ru-RU" dirty="0" err="1"/>
              <a:t>цього</a:t>
            </a:r>
            <a:r>
              <a:rPr lang="ru-RU" dirty="0"/>
              <a:t> </a:t>
            </a:r>
            <a:r>
              <a:rPr lang="ru-RU" dirty="0" err="1"/>
              <a:t>режи</a:t>
            </a:r>
            <a:r>
              <a:rPr lang="ru-RU" dirty="0"/>
              <a:t> </a:t>
            </a:r>
            <a:r>
              <a:rPr lang="uk-UA" dirty="0"/>
              <a:t>му права людини, закріплені в Конституції, утратили свою реальну значущість. Отже, Радянський Союз ніколи не був ліберальною демократією. </a:t>
            </a:r>
          </a:p>
          <a:p>
            <a:pPr algn="just"/>
            <a:r>
              <a:rPr lang="uk-UA" dirty="0"/>
              <a:t>У цьому розділі ви дізнаєтеся про таке: </a:t>
            </a:r>
          </a:p>
          <a:p>
            <a:pPr algn="just"/>
            <a:r>
              <a:rPr lang="uk-UA" dirty="0"/>
              <a:t>● поняття конституціоналізму та його зв’язок із демократією; </a:t>
            </a:r>
          </a:p>
          <a:p>
            <a:pPr algn="just"/>
            <a:r>
              <a:rPr lang="uk-UA" dirty="0"/>
              <a:t>● еволюція конституціоналізму в Україні; </a:t>
            </a:r>
          </a:p>
          <a:p>
            <a:pPr algn="just"/>
            <a:r>
              <a:rPr lang="uk-UA" dirty="0"/>
              <a:t>● система врядування в Україні; </a:t>
            </a:r>
          </a:p>
          <a:p>
            <a:pPr algn="just"/>
            <a:r>
              <a:rPr lang="uk-UA" dirty="0"/>
              <a:t>● значення та важливість виборчого процесу в демократичній державі; </a:t>
            </a:r>
          </a:p>
          <a:p>
            <a:pPr algn="just"/>
            <a:r>
              <a:rPr lang="uk-UA" dirty="0"/>
              <a:t>● роль політичних партій в Україні та інших демократичних країнах.</a:t>
            </a:r>
          </a:p>
        </p:txBody>
      </p:sp>
    </p:spTree>
    <p:extLst>
      <p:ext uri="{BB962C8B-B14F-4D97-AF65-F5344CB8AC3E}">
        <p14:creationId xmlns:p14="http://schemas.microsoft.com/office/powerpoint/2010/main" val="67987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A12E90A-08A6-245D-3B0E-A471D33A3B42}"/>
              </a:ext>
            </a:extLst>
          </p:cNvPr>
          <p:cNvPicPr>
            <a:picLocks noChangeAspect="1"/>
          </p:cNvPicPr>
          <p:nvPr/>
        </p:nvPicPr>
        <p:blipFill>
          <a:blip r:embed="rId2"/>
          <a:stretch>
            <a:fillRect/>
          </a:stretch>
        </p:blipFill>
        <p:spPr>
          <a:xfrm>
            <a:off x="4234333" y="0"/>
            <a:ext cx="3191320" cy="1543265"/>
          </a:xfrm>
          <a:prstGeom prst="rect">
            <a:avLst/>
          </a:prstGeom>
        </p:spPr>
      </p:pic>
      <p:pic>
        <p:nvPicPr>
          <p:cNvPr id="7" name="Рисунок 6">
            <a:extLst>
              <a:ext uri="{FF2B5EF4-FFF2-40B4-BE49-F238E27FC236}">
                <a16:creationId xmlns:a16="http://schemas.microsoft.com/office/drawing/2014/main" id="{4C44BB6F-32E5-EC4C-0574-9977F47109B1}"/>
              </a:ext>
            </a:extLst>
          </p:cNvPr>
          <p:cNvPicPr>
            <a:picLocks noChangeAspect="1"/>
          </p:cNvPicPr>
          <p:nvPr/>
        </p:nvPicPr>
        <p:blipFill>
          <a:blip r:embed="rId3"/>
          <a:stretch>
            <a:fillRect/>
          </a:stretch>
        </p:blipFill>
        <p:spPr>
          <a:xfrm>
            <a:off x="1446415" y="1684257"/>
            <a:ext cx="9035935" cy="4376082"/>
          </a:xfrm>
          <a:prstGeom prst="rect">
            <a:avLst/>
          </a:prstGeom>
        </p:spPr>
      </p:pic>
    </p:spTree>
    <p:extLst>
      <p:ext uri="{BB962C8B-B14F-4D97-AF65-F5344CB8AC3E}">
        <p14:creationId xmlns:p14="http://schemas.microsoft.com/office/powerpoint/2010/main" val="413733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9362EC7-E97B-92F5-7CDD-76D7CFFC3ABC}"/>
              </a:ext>
            </a:extLst>
          </p:cNvPr>
          <p:cNvPicPr>
            <a:picLocks noChangeAspect="1"/>
          </p:cNvPicPr>
          <p:nvPr/>
        </p:nvPicPr>
        <p:blipFill>
          <a:blip r:embed="rId3"/>
          <a:stretch>
            <a:fillRect/>
          </a:stretch>
        </p:blipFill>
        <p:spPr>
          <a:xfrm>
            <a:off x="254115" y="186690"/>
            <a:ext cx="2905530" cy="3724795"/>
          </a:xfrm>
          <a:prstGeom prst="rect">
            <a:avLst/>
          </a:prstGeom>
        </p:spPr>
      </p:pic>
      <p:pic>
        <p:nvPicPr>
          <p:cNvPr id="7" name="Рисунок 6">
            <a:extLst>
              <a:ext uri="{FF2B5EF4-FFF2-40B4-BE49-F238E27FC236}">
                <a16:creationId xmlns:a16="http://schemas.microsoft.com/office/drawing/2014/main" id="{7C26509B-9A9F-32C4-0A53-A9F56F611910}"/>
              </a:ext>
            </a:extLst>
          </p:cNvPr>
          <p:cNvPicPr>
            <a:picLocks noChangeAspect="1"/>
          </p:cNvPicPr>
          <p:nvPr/>
        </p:nvPicPr>
        <p:blipFill>
          <a:blip r:embed="rId4"/>
          <a:stretch>
            <a:fillRect/>
          </a:stretch>
        </p:blipFill>
        <p:spPr>
          <a:xfrm>
            <a:off x="8902931" y="83128"/>
            <a:ext cx="3230880" cy="3938434"/>
          </a:xfrm>
          <a:prstGeom prst="rect">
            <a:avLst/>
          </a:prstGeom>
        </p:spPr>
      </p:pic>
      <p:sp>
        <p:nvSpPr>
          <p:cNvPr id="9" name="TextBox 8">
            <a:extLst>
              <a:ext uri="{FF2B5EF4-FFF2-40B4-BE49-F238E27FC236}">
                <a16:creationId xmlns:a16="http://schemas.microsoft.com/office/drawing/2014/main" id="{9AB51EAA-EEB0-C170-03B6-920C5183197A}"/>
              </a:ext>
            </a:extLst>
          </p:cNvPr>
          <p:cNvSpPr txBox="1"/>
          <p:nvPr/>
        </p:nvSpPr>
        <p:spPr>
          <a:xfrm>
            <a:off x="3104168" y="83128"/>
            <a:ext cx="5798763" cy="4801314"/>
          </a:xfrm>
          <a:prstGeom prst="rect">
            <a:avLst/>
          </a:prstGeom>
          <a:noFill/>
        </p:spPr>
        <p:txBody>
          <a:bodyPr wrap="square">
            <a:spAutoFit/>
          </a:bodyPr>
          <a:lstStyle/>
          <a:p>
            <a:r>
              <a:rPr lang="uk-UA" dirty="0"/>
              <a:t>Джон Локк і Шарль-Луї Монтеск’є (1689-1755, французький філософ доби Просвітництва) відіграли основоположну роль у розвитку теорії конституціоналізму. Локк стверджував, що люди народжені вільними й </a:t>
            </a:r>
            <a:r>
              <a:rPr lang="uk-UA" dirty="0" err="1"/>
              <a:t>рівнимиі</a:t>
            </a:r>
            <a:r>
              <a:rPr lang="uk-UA" dirty="0"/>
              <a:t> що ці дві фундаментальні цінності повинні бути відображені в політичному житті країни. Він уважав, що будь-який уряд може намагатися переступити межі своєї влади задля досягнення власних інтересів та ігнорувати інтереси народу. Це може призвести до порушення основних прав і свобод людини. Тому філософ наголошував, що за необмеженої влади уряду є ризик зловживання нею. За словами Локка, конституція повинна визначати межі повноважень, наданих органам влади, при цьому влада повинна бути розділена між державними структурами, щоб запобігти її концентрації в одній гілці, що може мати потенційно небезпечні наслідки.</a:t>
            </a:r>
          </a:p>
        </p:txBody>
      </p:sp>
    </p:spTree>
    <p:extLst>
      <p:ext uri="{BB962C8B-B14F-4D97-AF65-F5344CB8AC3E}">
        <p14:creationId xmlns:p14="http://schemas.microsoft.com/office/powerpoint/2010/main" val="271702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9269BF-1ABA-9D60-EB09-E28C50AEBD45}"/>
              </a:ext>
            </a:extLst>
          </p:cNvPr>
          <p:cNvSpPr txBox="1"/>
          <p:nvPr/>
        </p:nvSpPr>
        <p:spPr>
          <a:xfrm>
            <a:off x="97674" y="0"/>
            <a:ext cx="7475308" cy="4247317"/>
          </a:xfrm>
          <a:prstGeom prst="rect">
            <a:avLst/>
          </a:prstGeom>
          <a:noFill/>
        </p:spPr>
        <p:txBody>
          <a:bodyPr wrap="square">
            <a:spAutoFit/>
          </a:bodyPr>
          <a:lstStyle/>
          <a:p>
            <a:r>
              <a:rPr lang="ru-RU" dirty="0" err="1"/>
              <a:t>Монтеск’є</a:t>
            </a:r>
            <a:r>
              <a:rPr lang="ru-RU" dirty="0"/>
              <a:t> </a:t>
            </a:r>
            <a:r>
              <a:rPr lang="ru-RU" dirty="0" err="1"/>
              <a:t>висунув</a:t>
            </a:r>
            <a:r>
              <a:rPr lang="ru-RU" dirty="0"/>
              <a:t> </a:t>
            </a:r>
            <a:r>
              <a:rPr lang="ru-RU" dirty="0" err="1"/>
              <a:t>теорію</a:t>
            </a:r>
            <a:r>
              <a:rPr lang="ru-RU" dirty="0"/>
              <a:t> «</a:t>
            </a:r>
            <a:r>
              <a:rPr lang="ru-RU" dirty="0" err="1"/>
              <a:t>поділу</a:t>
            </a:r>
            <a:r>
              <a:rPr lang="ru-RU" dirty="0"/>
              <a:t> </a:t>
            </a:r>
            <a:r>
              <a:rPr lang="ru-RU" dirty="0" err="1"/>
              <a:t>влади</a:t>
            </a:r>
            <a:r>
              <a:rPr lang="ru-RU" dirty="0"/>
              <a:t>» у </a:t>
            </a:r>
            <a:r>
              <a:rPr lang="ru-RU" dirty="0" err="1"/>
              <a:t>своїй</a:t>
            </a:r>
            <a:r>
              <a:rPr lang="ru-RU" dirty="0"/>
              <a:t> </a:t>
            </a:r>
            <a:r>
              <a:rPr lang="ru-RU" dirty="0" err="1"/>
              <a:t>роботі</a:t>
            </a:r>
            <a:r>
              <a:rPr lang="ru-RU" dirty="0"/>
              <a:t> «Про дух </a:t>
            </a:r>
            <a:r>
              <a:rPr lang="ru-RU" dirty="0" err="1"/>
              <a:t>законів</a:t>
            </a:r>
            <a:r>
              <a:rPr lang="ru-RU" dirty="0"/>
              <a:t>» (1748 р.). </a:t>
            </a:r>
            <a:r>
              <a:rPr lang="ru-RU" dirty="0" err="1"/>
              <a:t>Він</a:t>
            </a:r>
            <a:r>
              <a:rPr lang="ru-RU" dirty="0"/>
              <a:t> </a:t>
            </a:r>
            <a:r>
              <a:rPr lang="ru-RU" dirty="0" err="1"/>
              <a:t>поділяв</a:t>
            </a:r>
            <a:r>
              <a:rPr lang="ru-RU" dirty="0"/>
              <a:t> точку </a:t>
            </a:r>
            <a:r>
              <a:rPr lang="ru-RU" dirty="0" err="1"/>
              <a:t>зору</a:t>
            </a:r>
            <a:r>
              <a:rPr lang="ru-RU" dirty="0"/>
              <a:t> Локка </a:t>
            </a:r>
            <a:r>
              <a:rPr lang="ru-RU" dirty="0" err="1"/>
              <a:t>щодо</a:t>
            </a:r>
            <a:r>
              <a:rPr lang="ru-RU" dirty="0"/>
              <a:t> </a:t>
            </a:r>
            <a:r>
              <a:rPr lang="ru-RU" dirty="0" err="1"/>
              <a:t>небезпеки</a:t>
            </a:r>
            <a:r>
              <a:rPr lang="ru-RU" dirty="0"/>
              <a:t> </a:t>
            </a:r>
            <a:r>
              <a:rPr lang="ru-RU" dirty="0" err="1"/>
              <a:t>неконтрольованої</a:t>
            </a:r>
            <a:r>
              <a:rPr lang="ru-RU" dirty="0"/>
              <a:t> </a:t>
            </a:r>
            <a:r>
              <a:rPr lang="ru-RU" dirty="0" err="1"/>
              <a:t>державної</a:t>
            </a:r>
            <a:r>
              <a:rPr lang="ru-RU" dirty="0"/>
              <a:t> </a:t>
            </a:r>
            <a:r>
              <a:rPr lang="ru-RU" dirty="0" err="1"/>
              <a:t>влади</a:t>
            </a:r>
            <a:r>
              <a:rPr lang="ru-RU" dirty="0"/>
              <a:t>. За словами </a:t>
            </a:r>
            <a:r>
              <a:rPr lang="ru-RU" dirty="0" err="1"/>
              <a:t>Монтеск’є</a:t>
            </a:r>
            <a:r>
              <a:rPr lang="ru-RU" dirty="0"/>
              <a:t>, </a:t>
            </a:r>
            <a:r>
              <a:rPr lang="ru-RU" dirty="0" err="1"/>
              <a:t>законодавчі</a:t>
            </a:r>
            <a:r>
              <a:rPr lang="ru-RU" dirty="0"/>
              <a:t>, </a:t>
            </a:r>
            <a:r>
              <a:rPr lang="ru-RU" dirty="0" err="1"/>
              <a:t>виконавчі</a:t>
            </a:r>
            <a:r>
              <a:rPr lang="ru-RU" dirty="0"/>
              <a:t> та </a:t>
            </a:r>
            <a:r>
              <a:rPr lang="ru-RU" dirty="0" err="1"/>
              <a:t>судові</a:t>
            </a:r>
            <a:r>
              <a:rPr lang="ru-RU" dirty="0"/>
              <a:t> </a:t>
            </a:r>
            <a:r>
              <a:rPr lang="ru-RU" dirty="0" err="1"/>
              <a:t>повноваження</a:t>
            </a:r>
            <a:r>
              <a:rPr lang="ru-RU" dirty="0"/>
              <a:t> </a:t>
            </a:r>
            <a:r>
              <a:rPr lang="ru-RU" dirty="0" err="1"/>
              <a:t>повинні</a:t>
            </a:r>
            <a:r>
              <a:rPr lang="ru-RU" dirty="0"/>
              <a:t> бути </a:t>
            </a:r>
            <a:r>
              <a:rPr lang="ru-RU" dirty="0" err="1"/>
              <a:t>розділені</a:t>
            </a:r>
            <a:r>
              <a:rPr lang="ru-RU" dirty="0"/>
              <a:t>. У </a:t>
            </a:r>
            <a:r>
              <a:rPr lang="ru-RU" dirty="0" err="1"/>
              <a:t>минулому</a:t>
            </a:r>
            <a:r>
              <a:rPr lang="ru-RU" dirty="0"/>
              <a:t> </a:t>
            </a:r>
            <a:r>
              <a:rPr lang="ru-RU" dirty="0" err="1"/>
              <a:t>ці</a:t>
            </a:r>
            <a:r>
              <a:rPr lang="ru-RU" dirty="0"/>
              <a:t> три </a:t>
            </a:r>
            <a:r>
              <a:rPr lang="ru-RU" dirty="0" err="1"/>
              <a:t>види</a:t>
            </a:r>
            <a:r>
              <a:rPr lang="ru-RU" dirty="0"/>
              <a:t> </a:t>
            </a:r>
            <a:r>
              <a:rPr lang="ru-RU" dirty="0" err="1"/>
              <a:t>повноважень</a:t>
            </a:r>
            <a:r>
              <a:rPr lang="ru-RU" dirty="0"/>
              <a:t> були </a:t>
            </a:r>
            <a:r>
              <a:rPr lang="ru-RU" dirty="0" err="1"/>
              <a:t>зосереджені</a:t>
            </a:r>
            <a:r>
              <a:rPr lang="ru-RU" dirty="0"/>
              <a:t> в руках короля, тому </a:t>
            </a:r>
            <a:r>
              <a:rPr lang="ru-RU" dirty="0" err="1"/>
              <a:t>така</a:t>
            </a:r>
            <a:r>
              <a:rPr lang="ru-RU" dirty="0"/>
              <a:t> </a:t>
            </a:r>
            <a:r>
              <a:rPr lang="ru-RU" dirty="0" err="1"/>
              <a:t>концентрація</a:t>
            </a:r>
            <a:r>
              <a:rPr lang="ru-RU" dirty="0"/>
              <a:t> часто становила </a:t>
            </a:r>
            <a:r>
              <a:rPr lang="ru-RU" dirty="0" err="1"/>
              <a:t>небезпеку</a:t>
            </a:r>
            <a:r>
              <a:rPr lang="ru-RU" dirty="0"/>
              <a:t>. </a:t>
            </a:r>
            <a:r>
              <a:rPr lang="ru-RU" dirty="0" err="1"/>
              <a:t>Монтеск’є</a:t>
            </a:r>
            <a:r>
              <a:rPr lang="ru-RU" dirty="0"/>
              <a:t> теоретично </a:t>
            </a:r>
            <a:r>
              <a:rPr lang="ru-RU" dirty="0" err="1"/>
              <a:t>обґрунтував</a:t>
            </a:r>
            <a:r>
              <a:rPr lang="ru-RU" dirty="0"/>
              <a:t>, </a:t>
            </a:r>
            <a:r>
              <a:rPr lang="ru-RU" dirty="0" err="1"/>
              <a:t>що</a:t>
            </a:r>
            <a:r>
              <a:rPr lang="ru-RU" dirty="0"/>
              <a:t> </a:t>
            </a:r>
            <a:r>
              <a:rPr lang="ru-RU" dirty="0" err="1"/>
              <a:t>якби</a:t>
            </a:r>
            <a:r>
              <a:rPr lang="ru-RU" dirty="0"/>
              <a:t> </a:t>
            </a:r>
            <a:r>
              <a:rPr lang="ru-RU" dirty="0" err="1"/>
              <a:t>ці</a:t>
            </a:r>
            <a:r>
              <a:rPr lang="ru-RU" dirty="0"/>
              <a:t> три сили були </a:t>
            </a:r>
            <a:r>
              <a:rPr lang="ru-RU" dirty="0" err="1"/>
              <a:t>відокремлені</a:t>
            </a:r>
            <a:r>
              <a:rPr lang="ru-RU" dirty="0"/>
              <a:t>, </a:t>
            </a:r>
            <a:r>
              <a:rPr lang="ru-RU" dirty="0" err="1"/>
              <a:t>але</a:t>
            </a:r>
            <a:r>
              <a:rPr lang="ru-RU" dirty="0"/>
              <a:t> </a:t>
            </a:r>
            <a:r>
              <a:rPr lang="ru-RU" dirty="0" err="1"/>
              <a:t>взаємозалежні</a:t>
            </a:r>
            <a:r>
              <a:rPr lang="ru-RU" dirty="0"/>
              <a:t> одна </a:t>
            </a:r>
            <a:r>
              <a:rPr lang="ru-RU" dirty="0" err="1"/>
              <a:t>від</a:t>
            </a:r>
            <a:r>
              <a:rPr lang="ru-RU" dirty="0"/>
              <a:t> </a:t>
            </a:r>
            <a:r>
              <a:rPr lang="ru-RU" dirty="0" err="1"/>
              <a:t>одної</a:t>
            </a:r>
            <a:r>
              <a:rPr lang="ru-RU" dirty="0"/>
              <a:t>, </a:t>
            </a:r>
            <a:r>
              <a:rPr lang="ru-RU" dirty="0" err="1"/>
              <a:t>водночас</a:t>
            </a:r>
            <a:r>
              <a:rPr lang="ru-RU" dirty="0"/>
              <a:t> </a:t>
            </a:r>
            <a:r>
              <a:rPr lang="ru-RU" dirty="0" err="1"/>
              <a:t>урівноважуючи</a:t>
            </a:r>
            <a:r>
              <a:rPr lang="ru-RU" dirty="0"/>
              <a:t> одна одну, то </a:t>
            </a:r>
            <a:r>
              <a:rPr lang="ru-RU" dirty="0" err="1"/>
              <a:t>була</a:t>
            </a:r>
            <a:r>
              <a:rPr lang="ru-RU" dirty="0"/>
              <a:t> б установлена система </a:t>
            </a:r>
            <a:r>
              <a:rPr lang="ru-RU" dirty="0" err="1"/>
              <a:t>врядування</a:t>
            </a:r>
            <a:r>
              <a:rPr lang="ru-RU" dirty="0"/>
              <a:t>, яка служить </a:t>
            </a:r>
            <a:r>
              <a:rPr lang="ru-RU" dirty="0" err="1"/>
              <a:t>загальним</a:t>
            </a:r>
            <a:r>
              <a:rPr lang="ru-RU" dirty="0"/>
              <a:t> </a:t>
            </a:r>
            <a:r>
              <a:rPr lang="ru-RU" dirty="0" err="1"/>
              <a:t>інтересам</a:t>
            </a:r>
            <a:r>
              <a:rPr lang="ru-RU" dirty="0"/>
              <a:t>, </a:t>
            </a:r>
            <a:r>
              <a:rPr lang="ru-RU" dirty="0" err="1"/>
              <a:t>обмежуючи</a:t>
            </a:r>
            <a:r>
              <a:rPr lang="ru-RU" dirty="0"/>
              <a:t> </a:t>
            </a:r>
            <a:r>
              <a:rPr lang="ru-RU" dirty="0" err="1"/>
              <a:t>простір</a:t>
            </a:r>
            <a:r>
              <a:rPr lang="ru-RU" dirty="0"/>
              <a:t> для </a:t>
            </a:r>
            <a:r>
              <a:rPr lang="ru-RU" dirty="0" err="1"/>
              <a:t>дій</a:t>
            </a:r>
            <a:r>
              <a:rPr lang="ru-RU" dirty="0"/>
              <a:t> </a:t>
            </a:r>
            <a:r>
              <a:rPr lang="ru-RU" dirty="0" err="1"/>
              <a:t>органів</a:t>
            </a:r>
            <a:r>
              <a:rPr lang="ru-RU" dirty="0"/>
              <a:t> </a:t>
            </a:r>
            <a:r>
              <a:rPr lang="ru-RU" dirty="0" err="1"/>
              <a:t>влади</a:t>
            </a:r>
            <a:r>
              <a:rPr lang="ru-RU" dirty="0"/>
              <a:t>. </a:t>
            </a:r>
            <a:r>
              <a:rPr lang="ru-RU" dirty="0" err="1"/>
              <a:t>Це</a:t>
            </a:r>
            <a:r>
              <a:rPr lang="ru-RU" dirty="0"/>
              <a:t>, у свою </a:t>
            </a:r>
            <a:r>
              <a:rPr lang="ru-RU" dirty="0" err="1"/>
              <a:t>чергу</a:t>
            </a:r>
            <a:r>
              <a:rPr lang="ru-RU" dirty="0"/>
              <a:t>, стане основою для </a:t>
            </a:r>
            <a:r>
              <a:rPr lang="ru-RU" dirty="0" err="1"/>
              <a:t>здійснення</a:t>
            </a:r>
            <a:r>
              <a:rPr lang="ru-RU" dirty="0"/>
              <a:t> «верховенства права», коли </a:t>
            </a:r>
            <a:r>
              <a:rPr lang="ru-RU" dirty="0" err="1"/>
              <a:t>жодна</a:t>
            </a:r>
            <a:r>
              <a:rPr lang="ru-RU" dirty="0"/>
              <a:t> </a:t>
            </a:r>
            <a:r>
              <a:rPr lang="ru-RU" dirty="0" err="1"/>
              <a:t>людина</a:t>
            </a:r>
            <a:r>
              <a:rPr lang="ru-RU" dirty="0"/>
              <a:t> не </a:t>
            </a:r>
            <a:r>
              <a:rPr lang="ru-RU" dirty="0" err="1"/>
              <a:t>може</a:t>
            </a:r>
            <a:r>
              <a:rPr lang="ru-RU" dirty="0"/>
              <a:t> </a:t>
            </a:r>
            <a:r>
              <a:rPr lang="ru-RU" dirty="0" err="1"/>
              <a:t>поставити</a:t>
            </a:r>
            <a:r>
              <a:rPr lang="ru-RU" dirty="0"/>
              <a:t> себе </a:t>
            </a:r>
            <a:r>
              <a:rPr lang="ru-RU" dirty="0" err="1"/>
              <a:t>вище</a:t>
            </a:r>
            <a:r>
              <a:rPr lang="ru-RU" dirty="0"/>
              <a:t> за закон й </a:t>
            </a:r>
            <a:r>
              <a:rPr lang="ru-RU" dirty="0" err="1"/>
              <a:t>усі</a:t>
            </a:r>
            <a:r>
              <a:rPr lang="ru-RU" dirty="0"/>
              <a:t> є </a:t>
            </a:r>
            <a:r>
              <a:rPr lang="ru-RU" dirty="0" err="1"/>
              <a:t>рівними</a:t>
            </a:r>
            <a:r>
              <a:rPr lang="ru-RU" dirty="0"/>
              <a:t> перед ним. </a:t>
            </a:r>
            <a:r>
              <a:rPr lang="ru-RU" dirty="0" err="1"/>
              <a:t>Теорія</a:t>
            </a:r>
            <a:r>
              <a:rPr lang="ru-RU" dirty="0"/>
              <a:t> </a:t>
            </a:r>
            <a:r>
              <a:rPr lang="ru-RU" dirty="0" err="1"/>
              <a:t>Монтеск’є</a:t>
            </a:r>
            <a:r>
              <a:rPr lang="ru-RU" dirty="0"/>
              <a:t> значною </a:t>
            </a:r>
            <a:r>
              <a:rPr lang="ru-RU" dirty="0" err="1"/>
              <a:t>мірою</a:t>
            </a:r>
            <a:r>
              <a:rPr lang="ru-RU" dirty="0"/>
              <a:t> </a:t>
            </a:r>
            <a:r>
              <a:rPr lang="ru-RU" dirty="0" err="1"/>
              <a:t>вплинула</a:t>
            </a:r>
            <a:r>
              <a:rPr lang="ru-RU" dirty="0"/>
              <a:t> на </a:t>
            </a:r>
            <a:r>
              <a:rPr lang="ru-RU" dirty="0" err="1"/>
              <a:t>розвиток</a:t>
            </a:r>
            <a:r>
              <a:rPr lang="ru-RU" dirty="0"/>
              <a:t> </a:t>
            </a:r>
            <a:r>
              <a:rPr lang="ru-RU" dirty="0" err="1"/>
              <a:t>сучасних</a:t>
            </a:r>
            <a:r>
              <a:rPr lang="ru-RU" dirty="0"/>
              <a:t> систем </a:t>
            </a:r>
            <a:r>
              <a:rPr lang="ru-RU" dirty="0" err="1"/>
              <a:t>урядування</a:t>
            </a:r>
            <a:r>
              <a:rPr lang="ru-RU" dirty="0"/>
              <a:t> й </a:t>
            </a:r>
            <a:r>
              <a:rPr lang="ru-RU" dirty="0" err="1"/>
              <a:t>посіла</a:t>
            </a:r>
            <a:r>
              <a:rPr lang="ru-RU" dirty="0"/>
              <a:t> </a:t>
            </a:r>
            <a:r>
              <a:rPr lang="ru-RU" dirty="0" err="1"/>
              <a:t>важливе</a:t>
            </a:r>
            <a:r>
              <a:rPr lang="ru-RU" dirty="0"/>
              <a:t> </a:t>
            </a:r>
            <a:r>
              <a:rPr lang="ru-RU" dirty="0" err="1"/>
              <a:t>місце</a:t>
            </a:r>
            <a:r>
              <a:rPr lang="ru-RU" dirty="0"/>
              <a:t> в </a:t>
            </a:r>
            <a:r>
              <a:rPr lang="ru-RU" dirty="0" err="1"/>
              <a:t>історії</a:t>
            </a:r>
            <a:r>
              <a:rPr lang="ru-RU" dirty="0"/>
              <a:t>. </a:t>
            </a:r>
            <a:r>
              <a:rPr lang="ru-RU" dirty="0" err="1"/>
              <a:t>Напрацьовуючи</a:t>
            </a:r>
            <a:r>
              <a:rPr lang="ru-RU" dirty="0"/>
              <a:t> свою </a:t>
            </a:r>
            <a:r>
              <a:rPr lang="ru-RU" dirty="0" err="1"/>
              <a:t>Конституцію</a:t>
            </a:r>
            <a:r>
              <a:rPr lang="ru-RU" dirty="0"/>
              <a:t> в XVIII ст., </a:t>
            </a:r>
            <a:r>
              <a:rPr lang="ru-RU" dirty="0" err="1"/>
              <a:t>американці</a:t>
            </a:r>
            <a:r>
              <a:rPr lang="ru-RU" dirty="0"/>
              <a:t> </a:t>
            </a:r>
            <a:r>
              <a:rPr lang="ru-RU" dirty="0" err="1"/>
              <a:t>застосували</a:t>
            </a:r>
            <a:r>
              <a:rPr lang="ru-RU" dirty="0"/>
              <a:t> </a:t>
            </a:r>
            <a:r>
              <a:rPr lang="ru-RU" dirty="0" err="1"/>
              <a:t>його</a:t>
            </a:r>
            <a:r>
              <a:rPr lang="ru-RU" dirty="0"/>
              <a:t> </a:t>
            </a:r>
            <a:r>
              <a:rPr lang="ru-RU" dirty="0" err="1"/>
              <a:t>концепцію</a:t>
            </a:r>
            <a:r>
              <a:rPr lang="ru-RU" dirty="0"/>
              <a:t> </a:t>
            </a:r>
            <a:r>
              <a:rPr lang="ru-RU" dirty="0" err="1"/>
              <a:t>поділу</a:t>
            </a:r>
            <a:r>
              <a:rPr lang="ru-RU" dirty="0"/>
              <a:t> </a:t>
            </a:r>
            <a:r>
              <a:rPr lang="ru-RU" dirty="0" err="1"/>
              <a:t>влади</a:t>
            </a:r>
            <a:r>
              <a:rPr lang="ru-RU" dirty="0"/>
              <a:t>.</a:t>
            </a:r>
            <a:endParaRPr lang="uk-UA" dirty="0"/>
          </a:p>
        </p:txBody>
      </p:sp>
      <p:pic>
        <p:nvPicPr>
          <p:cNvPr id="7" name="Рисунок 6">
            <a:extLst>
              <a:ext uri="{FF2B5EF4-FFF2-40B4-BE49-F238E27FC236}">
                <a16:creationId xmlns:a16="http://schemas.microsoft.com/office/drawing/2014/main" id="{AA012C64-9B21-BFCB-0152-455A8C6429CB}"/>
              </a:ext>
            </a:extLst>
          </p:cNvPr>
          <p:cNvPicPr>
            <a:picLocks noChangeAspect="1"/>
          </p:cNvPicPr>
          <p:nvPr/>
        </p:nvPicPr>
        <p:blipFill>
          <a:blip r:embed="rId2"/>
          <a:stretch>
            <a:fillRect/>
          </a:stretch>
        </p:blipFill>
        <p:spPr>
          <a:xfrm>
            <a:off x="7572982" y="431244"/>
            <a:ext cx="3696216" cy="4648849"/>
          </a:xfrm>
          <a:prstGeom prst="rect">
            <a:avLst/>
          </a:prstGeom>
        </p:spPr>
      </p:pic>
      <p:pic>
        <p:nvPicPr>
          <p:cNvPr id="9" name="Рисунок 8">
            <a:extLst>
              <a:ext uri="{FF2B5EF4-FFF2-40B4-BE49-F238E27FC236}">
                <a16:creationId xmlns:a16="http://schemas.microsoft.com/office/drawing/2014/main" id="{4C6D636C-A76E-2FC9-3EAB-8B81347A7723}"/>
              </a:ext>
            </a:extLst>
          </p:cNvPr>
          <p:cNvPicPr>
            <a:picLocks noChangeAspect="1"/>
          </p:cNvPicPr>
          <p:nvPr/>
        </p:nvPicPr>
        <p:blipFill>
          <a:blip r:embed="rId3"/>
          <a:stretch>
            <a:fillRect/>
          </a:stretch>
        </p:blipFill>
        <p:spPr>
          <a:xfrm>
            <a:off x="1733680" y="4318909"/>
            <a:ext cx="5582429" cy="2276793"/>
          </a:xfrm>
          <a:prstGeom prst="rect">
            <a:avLst/>
          </a:prstGeom>
        </p:spPr>
      </p:pic>
    </p:spTree>
    <p:extLst>
      <p:ext uri="{BB962C8B-B14F-4D97-AF65-F5344CB8AC3E}">
        <p14:creationId xmlns:p14="http://schemas.microsoft.com/office/powerpoint/2010/main" val="313133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9638BB7-7E6B-0734-E44F-43A27E87045C}"/>
              </a:ext>
            </a:extLst>
          </p:cNvPr>
          <p:cNvPicPr>
            <a:picLocks noChangeAspect="1"/>
          </p:cNvPicPr>
          <p:nvPr/>
        </p:nvPicPr>
        <p:blipFill>
          <a:blip r:embed="rId2"/>
          <a:stretch>
            <a:fillRect/>
          </a:stretch>
        </p:blipFill>
        <p:spPr>
          <a:xfrm>
            <a:off x="3512940" y="94592"/>
            <a:ext cx="4467849" cy="733527"/>
          </a:xfrm>
          <a:prstGeom prst="rect">
            <a:avLst/>
          </a:prstGeom>
        </p:spPr>
      </p:pic>
      <p:pic>
        <p:nvPicPr>
          <p:cNvPr id="9" name="Рисунок 8">
            <a:extLst>
              <a:ext uri="{FF2B5EF4-FFF2-40B4-BE49-F238E27FC236}">
                <a16:creationId xmlns:a16="http://schemas.microsoft.com/office/drawing/2014/main" id="{37983D14-E7CF-5FC1-238B-FF529CCD4B70}"/>
              </a:ext>
            </a:extLst>
          </p:cNvPr>
          <p:cNvPicPr>
            <a:picLocks noChangeAspect="1"/>
          </p:cNvPicPr>
          <p:nvPr/>
        </p:nvPicPr>
        <p:blipFill>
          <a:blip r:embed="rId3"/>
          <a:stretch>
            <a:fillRect/>
          </a:stretch>
        </p:blipFill>
        <p:spPr>
          <a:xfrm>
            <a:off x="2841333" y="904522"/>
            <a:ext cx="5811061" cy="5048955"/>
          </a:xfrm>
          <a:prstGeom prst="rect">
            <a:avLst/>
          </a:prstGeom>
        </p:spPr>
      </p:pic>
    </p:spTree>
    <p:extLst>
      <p:ext uri="{BB962C8B-B14F-4D97-AF65-F5344CB8AC3E}">
        <p14:creationId xmlns:p14="http://schemas.microsoft.com/office/powerpoint/2010/main" val="257267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C89380A-A665-94CA-B313-D1336956D109}"/>
              </a:ext>
            </a:extLst>
          </p:cNvPr>
          <p:cNvPicPr>
            <a:picLocks noChangeAspect="1"/>
          </p:cNvPicPr>
          <p:nvPr/>
        </p:nvPicPr>
        <p:blipFill>
          <a:blip r:embed="rId2"/>
          <a:stretch>
            <a:fillRect/>
          </a:stretch>
        </p:blipFill>
        <p:spPr>
          <a:xfrm>
            <a:off x="3790604" y="1"/>
            <a:ext cx="4831334" cy="1072468"/>
          </a:xfrm>
          <a:prstGeom prst="rect">
            <a:avLst/>
          </a:prstGeom>
        </p:spPr>
      </p:pic>
      <p:sp>
        <p:nvSpPr>
          <p:cNvPr id="7" name="TextBox 6">
            <a:extLst>
              <a:ext uri="{FF2B5EF4-FFF2-40B4-BE49-F238E27FC236}">
                <a16:creationId xmlns:a16="http://schemas.microsoft.com/office/drawing/2014/main" id="{16E65293-F462-548E-3973-602FDA78181F}"/>
              </a:ext>
            </a:extLst>
          </p:cNvPr>
          <p:cNvSpPr txBox="1"/>
          <p:nvPr/>
        </p:nvSpPr>
        <p:spPr>
          <a:xfrm>
            <a:off x="-1" y="1052496"/>
            <a:ext cx="12128269" cy="1477328"/>
          </a:xfrm>
          <a:prstGeom prst="rect">
            <a:avLst/>
          </a:prstGeom>
          <a:noFill/>
        </p:spPr>
        <p:txBody>
          <a:bodyPr wrap="square">
            <a:spAutoFit/>
          </a:bodyPr>
          <a:lstStyle/>
          <a:p>
            <a:pPr algn="just"/>
            <a:r>
              <a:rPr lang="uk-UA" dirty="0"/>
              <a:t>Німеччина була демократичною до приходу до влади Гітлера та нацистської партії (НСДАП). Після поразки Німеччини під час Першої світової війни німецький монарх утік із країни, була заснована </a:t>
            </a:r>
            <a:r>
              <a:rPr lang="uk-UA" dirty="0" err="1"/>
              <a:t>Веймарська</a:t>
            </a:r>
            <a:r>
              <a:rPr lang="uk-UA" dirty="0"/>
              <a:t> республіка. Це була перша демократія в історії Німеччини, яка мала Конституцію, вибори, парламент і розподіл влади. У 1920 р. в парламенті Німеччини, який називається Рейхстагом, громадян представляли 459 обраних представників. Опис Німеччини у 1920-х роках включав такі характеристики:</a:t>
            </a:r>
          </a:p>
        </p:txBody>
      </p:sp>
      <p:pic>
        <p:nvPicPr>
          <p:cNvPr id="9" name="Рисунок 8">
            <a:extLst>
              <a:ext uri="{FF2B5EF4-FFF2-40B4-BE49-F238E27FC236}">
                <a16:creationId xmlns:a16="http://schemas.microsoft.com/office/drawing/2014/main" id="{B3B5C117-19DD-DC6B-8B2F-404BD74CF553}"/>
              </a:ext>
            </a:extLst>
          </p:cNvPr>
          <p:cNvPicPr>
            <a:picLocks noChangeAspect="1"/>
          </p:cNvPicPr>
          <p:nvPr/>
        </p:nvPicPr>
        <p:blipFill>
          <a:blip r:embed="rId3"/>
          <a:stretch>
            <a:fillRect/>
          </a:stretch>
        </p:blipFill>
        <p:spPr>
          <a:xfrm>
            <a:off x="6481273" y="2634115"/>
            <a:ext cx="5781454" cy="1896408"/>
          </a:xfrm>
          <a:prstGeom prst="rect">
            <a:avLst/>
          </a:prstGeom>
        </p:spPr>
      </p:pic>
      <p:sp>
        <p:nvSpPr>
          <p:cNvPr id="11" name="TextBox 10">
            <a:extLst>
              <a:ext uri="{FF2B5EF4-FFF2-40B4-BE49-F238E27FC236}">
                <a16:creationId xmlns:a16="http://schemas.microsoft.com/office/drawing/2014/main" id="{DC13FF36-EA70-EC23-A057-198D1744E449}"/>
              </a:ext>
            </a:extLst>
          </p:cNvPr>
          <p:cNvSpPr txBox="1"/>
          <p:nvPr/>
        </p:nvSpPr>
        <p:spPr>
          <a:xfrm>
            <a:off x="-1" y="2452551"/>
            <a:ext cx="6766561" cy="4524315"/>
          </a:xfrm>
          <a:prstGeom prst="rect">
            <a:avLst/>
          </a:prstGeom>
          <a:noFill/>
        </p:spPr>
        <p:txBody>
          <a:bodyPr wrap="square">
            <a:spAutoFit/>
          </a:bodyPr>
          <a:lstStyle/>
          <a:p>
            <a:r>
              <a:rPr lang="ru-RU" dirty="0" err="1"/>
              <a:t>Проте</a:t>
            </a:r>
            <a:r>
              <a:rPr lang="ru-RU" dirty="0"/>
              <a:t> </a:t>
            </a:r>
            <a:r>
              <a:rPr lang="ru-RU" dirty="0" err="1"/>
              <a:t>це</a:t>
            </a:r>
            <a:r>
              <a:rPr lang="ru-RU" dirty="0"/>
              <a:t> були також </a:t>
            </a:r>
            <a:r>
              <a:rPr lang="ru-RU" dirty="0" err="1"/>
              <a:t>часи</a:t>
            </a:r>
            <a:r>
              <a:rPr lang="ru-RU" dirty="0"/>
              <a:t> </a:t>
            </a:r>
            <a:r>
              <a:rPr lang="ru-RU" dirty="0" err="1"/>
              <a:t>сум’яття</a:t>
            </a:r>
            <a:r>
              <a:rPr lang="ru-RU" dirty="0"/>
              <a:t>. </a:t>
            </a:r>
            <a:r>
              <a:rPr lang="ru-RU" dirty="0" err="1"/>
              <a:t>Німеччина</a:t>
            </a:r>
            <a:r>
              <a:rPr lang="ru-RU" dirty="0"/>
              <a:t> все </a:t>
            </a:r>
            <a:r>
              <a:rPr lang="ru-RU" dirty="0" err="1"/>
              <a:t>ще</a:t>
            </a:r>
            <a:r>
              <a:rPr lang="ru-RU" dirty="0"/>
              <a:t> </a:t>
            </a:r>
            <a:r>
              <a:rPr lang="ru-RU" dirty="0" err="1"/>
              <a:t>страждала</a:t>
            </a:r>
            <a:r>
              <a:rPr lang="ru-RU" dirty="0"/>
              <a:t> </a:t>
            </a:r>
            <a:r>
              <a:rPr lang="ru-RU" dirty="0" err="1"/>
              <a:t>від</a:t>
            </a:r>
            <a:r>
              <a:rPr lang="ru-RU" dirty="0"/>
              <a:t> </a:t>
            </a:r>
            <a:r>
              <a:rPr lang="ru-RU" dirty="0" err="1"/>
              <a:t>наслідків</a:t>
            </a:r>
            <a:r>
              <a:rPr lang="ru-RU" dirty="0"/>
              <a:t> </a:t>
            </a:r>
            <a:r>
              <a:rPr lang="ru-RU" dirty="0" err="1"/>
              <a:t>війни</a:t>
            </a:r>
            <a:r>
              <a:rPr lang="ru-RU" dirty="0"/>
              <a:t> та </a:t>
            </a:r>
            <a:r>
              <a:rPr lang="ru-RU" dirty="0" err="1"/>
              <a:t>жорстких</a:t>
            </a:r>
            <a:r>
              <a:rPr lang="ru-RU" dirty="0"/>
              <a:t> умов, </a:t>
            </a:r>
            <a:r>
              <a:rPr lang="ru-RU" dirty="0" err="1"/>
              <a:t>установлених</a:t>
            </a:r>
            <a:r>
              <a:rPr lang="ru-RU" dirty="0"/>
              <a:t> </a:t>
            </a:r>
            <a:r>
              <a:rPr lang="ru-RU" dirty="0" err="1"/>
              <a:t>мирним</a:t>
            </a:r>
            <a:r>
              <a:rPr lang="ru-RU" dirty="0"/>
              <a:t> договором, </a:t>
            </a:r>
            <a:r>
              <a:rPr lang="ru-RU" dirty="0" err="1"/>
              <a:t>яким</a:t>
            </a:r>
            <a:r>
              <a:rPr lang="ru-RU" dirty="0"/>
              <a:t> </a:t>
            </a:r>
            <a:r>
              <a:rPr lang="ru-RU" dirty="0" err="1"/>
              <a:t>було</a:t>
            </a:r>
            <a:r>
              <a:rPr lang="ru-RU" dirty="0"/>
              <a:t> </a:t>
            </a:r>
            <a:r>
              <a:rPr lang="ru-RU" dirty="0" err="1"/>
              <a:t>покладе</a:t>
            </a:r>
            <a:r>
              <a:rPr lang="ru-RU" dirty="0"/>
              <a:t> </a:t>
            </a:r>
            <a:r>
              <a:rPr lang="uk-UA" dirty="0"/>
              <a:t>но край Першій світовій війні, від зростання інфляції. Ці обставини породжували в багатьох німців відчуття неспокою та страх перед майбутнім. Нацистська партія зіграла на цих настроях, обіцяючи краще майбутнє і перекладаючи на євреїв провину за більшість проблем. У той час, коли люди хотіли, щоб їм запропонували вихід зі складної ситуації, гасла нацистської партії багатьом здалися привабливими. У 1933 р. нацистська партія отримала достатню підтримку для того, щоб завести в Рейхстаг 228 своїх представників, здобула таким чином більшість і призначила Адольфа Гітлера на посаду канцлера Німеччини. Отже, Гітлер прийшов до влади через демократичні процедури. Однак уже до середини 1933 р. Гітлер і нацисти встановили нові правила, які надали їм повний контроль над урядом і поставили всі інші політичні партії поза законом.</a:t>
            </a:r>
          </a:p>
        </p:txBody>
      </p:sp>
    </p:spTree>
    <p:extLst>
      <p:ext uri="{BB962C8B-B14F-4D97-AF65-F5344CB8AC3E}">
        <p14:creationId xmlns:p14="http://schemas.microsoft.com/office/powerpoint/2010/main" val="1679303914"/>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3930</Words>
  <Application>Microsoft Office PowerPoint</Application>
  <PresentationFormat>Широкий екран</PresentationFormat>
  <Paragraphs>47</Paragraphs>
  <Slides>25</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25</vt:i4>
      </vt:variant>
    </vt:vector>
  </HeadingPairs>
  <TitlesOfParts>
    <vt:vector size="30" baseType="lpstr">
      <vt:lpstr>Arial</vt:lpstr>
      <vt:lpstr>Calibri</vt:lpstr>
      <vt:lpstr>Calibri Light</vt:lpstr>
      <vt:lpstr>Google Sans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5</cp:revision>
  <dcterms:created xsi:type="dcterms:W3CDTF">2025-11-20T07:13:59Z</dcterms:created>
  <dcterms:modified xsi:type="dcterms:W3CDTF">2026-03-13T10:23:13Z</dcterms:modified>
</cp:coreProperties>
</file>