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1" r:id="rId12"/>
    <p:sldId id="277" r:id="rId13"/>
    <p:sldId id="278" r:id="rId14"/>
    <p:sldId id="279" r:id="rId15"/>
    <p:sldId id="280" r:id="rId16"/>
    <p:sldId id="281" r:id="rId17"/>
    <p:sldId id="282" r:id="rId18"/>
  </p:sldIdLst>
  <p:sldSz cx="18288000" cy="10287000"/>
  <p:notesSz cx="6858000" cy="9144000"/>
  <p:embeddedFontLst>
    <p:embeddedFont>
      <p:font typeface="Lilita One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PT Sans" charset="-5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4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7.jpeg"/><Relationship Id="rId10" Type="http://schemas.openxmlformats.org/officeDocument/2006/relationships/image" Target="../media/image17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57090" y="-1401078"/>
            <a:ext cx="17363364" cy="126318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0" y="3545285"/>
            <a:ext cx="8052382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4"/>
              </a:lnSpc>
            </a:pPr>
            <a:r>
              <a:rPr lang="uk-UA" sz="8298" dirty="0" smtClean="0">
                <a:solidFill>
                  <a:srgbClr val="FFFFFF"/>
                </a:solidFill>
                <a:latin typeface="Lilita One"/>
              </a:rPr>
              <a:t>ООН:</a:t>
            </a:r>
            <a:br>
              <a:rPr lang="uk-UA" sz="8298" dirty="0" smtClean="0">
                <a:solidFill>
                  <a:srgbClr val="FFFFFF"/>
                </a:solidFill>
                <a:latin typeface="Lilita One"/>
              </a:rPr>
            </a:br>
            <a:r>
              <a:rPr lang="uk-UA" sz="8298" dirty="0" smtClean="0">
                <a:solidFill>
                  <a:srgbClr val="FFFFFF"/>
                </a:solidFill>
                <a:latin typeface="Lilita One"/>
              </a:rPr>
              <a:t>події 2022 року</a:t>
            </a:r>
            <a:endParaRPr lang="en-US" sz="8298" dirty="0">
              <a:solidFill>
                <a:srgbClr val="FFFFFF"/>
              </a:solidFill>
              <a:latin typeface="Lilita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020366" y="7042412"/>
            <a:ext cx="474406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uk-UA" sz="2100" dirty="0" smtClean="0">
                <a:solidFill>
                  <a:srgbClr val="FFFFFF"/>
                </a:solidFill>
                <a:latin typeface="PT Sans"/>
              </a:rPr>
              <a:t>Асистент кафедри міжнародних відносин та політичного менеджменту</a:t>
            </a:r>
            <a:endParaRPr lang="en-US" sz="2100" dirty="0">
              <a:solidFill>
                <a:srgbClr val="FFFFFF"/>
              </a:solidFill>
              <a:latin typeface="PT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801600" y="6431490"/>
            <a:ext cx="518159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1"/>
              </a:lnSpc>
            </a:pPr>
            <a:r>
              <a:rPr lang="uk-UA" sz="2736" dirty="0" err="1" smtClean="0">
                <a:solidFill>
                  <a:srgbClr val="FFFFFF"/>
                </a:solidFill>
                <a:latin typeface="Lilita One"/>
              </a:rPr>
              <a:t>Олексунь</a:t>
            </a:r>
            <a:r>
              <a:rPr lang="uk-UA" sz="2736" dirty="0" smtClean="0">
                <a:solidFill>
                  <a:srgbClr val="FFFFFF"/>
                </a:solidFill>
                <a:latin typeface="Lilita One"/>
              </a:rPr>
              <a:t> Надія Олександрівна</a:t>
            </a:r>
            <a:endParaRPr lang="en-US" sz="2736" dirty="0">
              <a:solidFill>
                <a:srgbClr val="FFFFFF"/>
              </a:solidFill>
              <a:latin typeface="Lilita One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829377">
            <a:off x="7087417" y="2174132"/>
            <a:ext cx="11884503" cy="58126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4589" y="1463706"/>
            <a:ext cx="6882831" cy="26440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73754" y="7254245"/>
            <a:ext cx="1584898" cy="15690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183764" y="7685654"/>
            <a:ext cx="811913" cy="76338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73754" y="1945502"/>
            <a:ext cx="638292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Міжнародна підтримка України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80102" y="4564524"/>
            <a:ext cx="3387579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uk-UA" sz="2799" dirty="0" smtClean="0">
                <a:solidFill>
                  <a:srgbClr val="D4A276"/>
                </a:solidFill>
                <a:latin typeface="Lilita One Bold"/>
              </a:rPr>
              <a:t>Хто?</a:t>
            </a:r>
            <a:endParaRPr lang="en-US" sz="2799" dirty="0">
              <a:solidFill>
                <a:srgbClr val="D4A276"/>
              </a:solidFill>
              <a:latin typeface="Lilita On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18752" y="5369241"/>
            <a:ext cx="3387579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uk-UA" sz="2799" dirty="0" smtClean="0">
                <a:solidFill>
                  <a:srgbClr val="D4A276"/>
                </a:solidFill>
                <a:latin typeface="Lilita One Bold"/>
              </a:rPr>
              <a:t>Скільки?</a:t>
            </a:r>
            <a:endParaRPr lang="en-US" sz="2799" dirty="0">
              <a:solidFill>
                <a:srgbClr val="D4A276"/>
              </a:solidFill>
              <a:latin typeface="Lilita On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18752" y="6134100"/>
            <a:ext cx="3438408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uk-UA" sz="2799" dirty="0" smtClean="0">
                <a:solidFill>
                  <a:srgbClr val="D4A276"/>
                </a:solidFill>
                <a:latin typeface="Lilita One Bold"/>
              </a:rPr>
              <a:t>Як та коли?</a:t>
            </a:r>
            <a:endParaRPr lang="en-US" sz="2799" dirty="0">
              <a:solidFill>
                <a:srgbClr val="D4A276"/>
              </a:solidFill>
              <a:latin typeface="Lilita One Bold"/>
            </a:endParaRPr>
          </a:p>
        </p:txBody>
      </p:sp>
      <p:pic>
        <p:nvPicPr>
          <p:cNvPr id="9220" name="Picture 4" descr="Британія допоможе Україні проти агресії Росії — як і чим — новини України /  НВ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"/>
            <a:ext cx="9525000" cy="88392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7391400" cy="989073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"/>
            <a:ext cx="10896600" cy="87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356461" y="1943100"/>
            <a:ext cx="6019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Після нападу на Україну російських військ проти </a:t>
            </a:r>
            <a:r>
              <a:rPr lang="uk-UA" sz="4000" i="1" dirty="0" err="1" smtClean="0">
                <a:latin typeface="Times New Roman" pitchFamily="18" charset="0"/>
                <a:cs typeface="Times New Roman" pitchFamily="18" charset="0"/>
              </a:rPr>
              <a:t>рф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>
                <a:latin typeface="Times New Roman" pitchFamily="18" charset="0"/>
                <a:cs typeface="Times New Roman" pitchFamily="18" charset="0"/>
              </a:rPr>
              <a:t>піднявся весь цивілізований світ. Західні країни стали на бік України і виділяють нам багато коштів на боротьбу з агресором.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8288000" cy="993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239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8288000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7848600" y="4457700"/>
            <a:ext cx="601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/>
              <a:t>Також до допомоги приєдналися: Норвегія (30 </a:t>
            </a:r>
            <a:r>
              <a:rPr lang="uk-UA" sz="2400" b="1" i="1" dirty="0" err="1"/>
              <a:t>млн</a:t>
            </a:r>
            <a:r>
              <a:rPr lang="uk-UA" sz="2400" b="1" i="1" dirty="0"/>
              <a:t> дол.), Чехія (12 </a:t>
            </a:r>
            <a:r>
              <a:rPr lang="uk-UA" sz="2400" b="1" i="1" dirty="0" err="1"/>
              <a:t>млн</a:t>
            </a:r>
            <a:r>
              <a:rPr lang="uk-UA" sz="2400" b="1" i="1" dirty="0"/>
              <a:t> євро), Ірландія (10 </a:t>
            </a:r>
            <a:r>
              <a:rPr lang="uk-UA" sz="2400" b="1" i="1" dirty="0" err="1"/>
              <a:t>млн</a:t>
            </a:r>
            <a:r>
              <a:rPr lang="uk-UA" sz="2400" b="1" i="1" dirty="0"/>
              <a:t> євро), Хорватія (1,35 </a:t>
            </a:r>
            <a:r>
              <a:rPr lang="uk-UA" sz="2400" b="1" i="1" dirty="0" err="1"/>
              <a:t>млн</a:t>
            </a:r>
            <a:r>
              <a:rPr lang="uk-UA" sz="2400" b="1" i="1" dirty="0"/>
              <a:t> </a:t>
            </a:r>
            <a:r>
              <a:rPr lang="uk-UA" sz="2400" b="1" i="1" dirty="0" err="1"/>
              <a:t>дол</a:t>
            </a:r>
            <a:r>
              <a:rPr lang="uk-UA" sz="2400" b="1" i="1" dirty="0"/>
              <a:t>), Литва (1,8 </a:t>
            </a:r>
            <a:r>
              <a:rPr lang="uk-UA" sz="2400" b="1" i="1" dirty="0" err="1"/>
              <a:t>млн</a:t>
            </a:r>
            <a:r>
              <a:rPr lang="uk-UA" sz="2400" b="1" i="1" dirty="0"/>
              <a:t> євро), Ісландія (1,2 </a:t>
            </a:r>
            <a:r>
              <a:rPr lang="uk-UA" sz="2400" b="1" i="1" dirty="0" err="1"/>
              <a:t>млн</a:t>
            </a:r>
            <a:r>
              <a:rPr lang="uk-UA" sz="2400" b="1" i="1" dirty="0"/>
              <a:t> євро), Канада (1,3 </a:t>
            </a:r>
            <a:r>
              <a:rPr lang="uk-UA" sz="2400" b="1" i="1" dirty="0" err="1"/>
              <a:t>млн</a:t>
            </a:r>
            <a:r>
              <a:rPr lang="uk-UA" sz="2400" b="1" i="1" dirty="0"/>
              <a:t> дол.), Естонія (200 тис. євро) та Словаччина (100 тис. євро).</a:t>
            </a:r>
          </a:p>
        </p:txBody>
      </p:sp>
    </p:spTree>
    <p:extLst>
      <p:ext uri="{BB962C8B-B14F-4D97-AF65-F5344CB8AC3E}">
        <p14:creationId xmlns:p14="http://schemas.microsoft.com/office/powerpoint/2010/main" val="1175963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6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14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8288000" cy="1017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791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118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83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8288000" cy="1017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753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5586" y="1341981"/>
            <a:ext cx="7696200" cy="1735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0800" y="7380923"/>
            <a:ext cx="6631469" cy="14036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0800" y="1428742"/>
            <a:ext cx="7025771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Представник Ук</a:t>
            </a: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раїни в ООН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6800" y="3924300"/>
            <a:ext cx="5716053" cy="302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uk-UA" sz="2400" b="1" dirty="0"/>
              <a:t>Представник України в ООН Сергій Кислиця став новим героєм соціальних мереж. Він розвінчує брехню, яку намагається поширювати представник країни-агресора та проводить історичні паралелі між чинною владою РФ та злодіями Другої світової війни.</a:t>
            </a:r>
            <a:endParaRPr lang="en-US" sz="2400" dirty="0">
              <a:solidFill>
                <a:srgbClr val="000000"/>
              </a:solidFill>
              <a:latin typeface="PT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19752" y="7854353"/>
            <a:ext cx="3807865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uk-UA" sz="2799" dirty="0" smtClean="0">
                <a:solidFill>
                  <a:srgbClr val="FFFFFF"/>
                </a:solidFill>
                <a:latin typeface="Dosis Extra Bold Bold"/>
              </a:rPr>
              <a:t>Найкращі цитати</a:t>
            </a:r>
            <a:endParaRPr lang="en-US" sz="2799" dirty="0">
              <a:solidFill>
                <a:srgbClr val="FFFFFF"/>
              </a:solidFill>
              <a:latin typeface="Dosis Extra Bold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978"/>
            <a:ext cx="10058400" cy="1028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7700"/>
            <a:ext cx="10210800" cy="58674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кутник 17"/>
          <p:cNvSpPr/>
          <p:nvPr/>
        </p:nvSpPr>
        <p:spPr>
          <a:xfrm>
            <a:off x="1143000" y="6819900"/>
            <a:ext cx="15239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постійний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представник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 ООН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Кислиця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заявив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березні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засідання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ООН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гуманітарної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Постпред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також нагадав, що в Заксенхаузені в нацистській Німеччині було збудовано блок знищення з крематорієм, а також газовою камерою. Есесівці цинічно називали його «Станція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Z».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1143000" y="6819900"/>
            <a:ext cx="15239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заявив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28.02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постійний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представник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 ООН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Кислиця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засідання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Генасамблеї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присвяченого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засудженню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російської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передає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власний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кореспондент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Укрінформу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Нью-Йорку.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"/>
            <a:ext cx="10668000" cy="5715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507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1143000" y="6819900"/>
            <a:ext cx="15239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словами,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російські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солдати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продемонстрували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стійкість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одному: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відступаючи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вогнем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військ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наполегливо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зберігали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награбоване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росіяни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залишили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набити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автомобілі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вкраденими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комп'ютерами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телевізорами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мобільними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телефонами,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одягом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килимами,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пральними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машинами 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унітазами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- сказав постпред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"/>
            <a:ext cx="10515600" cy="6248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26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1143000" y="6819900"/>
            <a:ext cx="1523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виступах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Кислиця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звертався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росіян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цитуючи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їхніх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класиків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4" y="571500"/>
            <a:ext cx="10452315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38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1172704" y="5829300"/>
            <a:ext cx="152399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Про це заявив постійний представник України при ООН Сергій Кислиця на засіданні Ради Безпеки цієї організації, присвяченому гуманітарній ситуації 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Україні. Він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нагадав, що від початку повномасштабного вторгнення російські загарбники втратили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багато,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перед яким тьмяніють цифри радянських втрат в Афганістані», - указав Кислиця.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Водночас, зауважив він, заяви, які лунають з боку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та дії кремля свідчать про те, що «процес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депутінізації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поки що відстає».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 словами дипломата, переговори у Стамбулі показали, що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росія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«можливо, готова зробити кроки вперед, хоча до стійкого припинення вогню та всеосяжної деескалації ще далеко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0" y="227954"/>
            <a:ext cx="9880170" cy="53727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379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990600" y="4533900"/>
            <a:ext cx="16992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Росія, скликавши засідання Ради Безпеки ООН з приводу «військово-біологічної діяльності США на території України», знову вистрілила собі в ногу. «Ми добре знаємо, що маніакальна одержимість, з якою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фантазує про неіснуючу біологічну чи хімічну зброю чи інші загрози в Україні, дуже небезпечна. Це насправді може вказувати на те, що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росія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готує ще одну жахливу операцію «під чужим прапором», - сказав дипломат.</a:t>
            </a:r>
          </a:p>
          <a:p>
            <a:endParaRPr lang="uk-UA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При цьому він звернувся до російського представника: «Що ще ви збираєтеся використати проти України? Крилаті ракети, реактивні системи залпового вогню, важкі авіабомби? Усе це ми вже відчули. Що далі? Аміак, фосфор? І яка буде наступна ціль? Ще один житловий будинок? Ще один пологовий будинок? Ще одна школа? А може, ще один об’єкт культурної спадщини?»</a:t>
            </a:r>
          </a:p>
          <a:p>
            <a:endParaRPr lang="uk-UA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Кислиця зауважив, що документи та карти, вилучені українськими військовими у російських військовополонених, підтверджують, що бомбардування житлових масивів були сплановані заздалегідь. Полонені російські льотчики на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пресконференції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в Києві підтвердили, що свідомо скидали бомби на житлові квартали.</a:t>
            </a:r>
          </a:p>
          <a:p>
            <a:endParaRPr lang="uk-UA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«Скликавши це засідання, держава-агресор знову вистрілила собі в ногу», - заявив Кислиця, зазначивши, що ще очевиднішим стало «божевільне марення Путіна та його посіпак, у тому числі російської місії при ООН».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"/>
            <a:ext cx="9982200" cy="4038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338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26827" y="38100"/>
            <a:ext cx="7140509" cy="401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0430" y="1137646"/>
            <a:ext cx="65969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uk-UA" sz="5998" dirty="0" smtClean="0">
                <a:solidFill>
                  <a:srgbClr val="000000"/>
                </a:solidFill>
                <a:latin typeface="Lilita One"/>
              </a:rPr>
              <a:t>Найкращі цитати</a:t>
            </a:r>
            <a:endParaRPr lang="en-US" sz="5998" dirty="0">
              <a:solidFill>
                <a:srgbClr val="000000"/>
              </a:solidFill>
              <a:latin typeface="Lilita One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838200" y="5595729"/>
            <a:ext cx="16992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Генасамблеї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розглядали рішення про російську війну проти України, яке не було ухвалене на Радбезі із очевидних причин – цього не дала зробити Росія, яка постійно блокує рішення, які стосуються України. За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інформацією,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постпред поставив під сумнів легітимність перебування Росії не лише в Радбезі, а і у ООН загалом, оскільки жодного рішення щодо її прийому до Організації, як того вимагає Статут ООН, ніколи ухвалено не було. Кислиця попросив делегатів підняти руку, чия країна голосувала у 1991 році за прийом Росії в ООН, або за її бажання зайняти місце СРСР в Організації. Жоден депутат руку не підняв, оскільки таке питання навіть не розглядалося Генеральною Асамблеєю. А це означає, що РФ – самозванці в Радбезі та ООН.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"/>
            <a:ext cx="10287000" cy="502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730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725</Words>
  <Application>Microsoft Office PowerPoint</Application>
  <PresentationFormat>Довільний</PresentationFormat>
  <Paragraphs>35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5" baseType="lpstr">
      <vt:lpstr>Arial</vt:lpstr>
      <vt:lpstr>Lilita One</vt:lpstr>
      <vt:lpstr>Times New Roman</vt:lpstr>
      <vt:lpstr>Dosis Extra Bold Bold</vt:lpstr>
      <vt:lpstr>Calibri</vt:lpstr>
      <vt:lpstr>Lilita One Bold</vt:lpstr>
      <vt:lpstr>PT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 Brown Minimalist Pitch Deck Presentation</dc:title>
  <dc:creator>Власенко Надія Олександрівна</dc:creator>
  <cp:lastModifiedBy>Власенко Надія Олександрівна</cp:lastModifiedBy>
  <cp:revision>12</cp:revision>
  <dcterms:created xsi:type="dcterms:W3CDTF">2006-08-16T00:00:00Z</dcterms:created>
  <dcterms:modified xsi:type="dcterms:W3CDTF">2022-04-26T09:34:08Z</dcterms:modified>
  <dc:identifier>DAE-96jQeJQ</dc:identifier>
</cp:coreProperties>
</file>