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3DF16-4B0E-4EE1-8185-7353D575B17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32024D4-2A16-4453-844C-8EE3AC7A15C7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Епоха рабовласницьких держав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54F68-C759-467B-8CEC-FD6B26842E62}" type="parTrans" cxnId="{C8F6A6EC-4C96-476F-BE0F-2C555C429D51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13AD8-12AC-41DD-94B3-7ECD33D9AE02}" type="sibTrans" cxnId="{C8F6A6EC-4C96-476F-BE0F-2C555C429D51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7A25F-3AEA-47D8-B3DD-892DE54A2653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 між Першою та Другою світовими війнами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FB4F5-0288-436A-AED5-9D9FA1BE403F}" type="parTrans" cxnId="{DE13E89B-9D41-4CE5-95C3-5503822B7058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B8027-AE53-495D-986B-F3AE929ED72E}" type="sibTrans" cxnId="{DE13E89B-9D41-4CE5-95C3-5503822B7058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336A0-9F3C-4CC6-A604-B7ED97A16BEE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Сучасний етап розвитку МО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1EED6-0614-4DB4-8B26-802A971D9DC4}" type="parTrans" cxnId="{1878A9D9-B508-4FC1-9394-8CE6D366A047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98073-FA84-45F8-9B9F-0101E1FB3968}" type="sibTrans" cxnId="{1878A9D9-B508-4FC1-9394-8CE6D366A047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98A3C-4725-4371-B03C-D75F15EFAD4B}">
      <dgm:prSet custT="1"/>
      <dgm:spPr/>
      <dgm:t>
        <a:bodyPr/>
        <a:lstStyle/>
        <a:p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 феодальної роздробленості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3DBD6-59C5-4D3B-A170-E75688A5BFFC}" type="parTrans" cxnId="{9A637AD1-9AF6-4CD2-9E13-06743407C327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C633B-FAC9-44A5-B949-A7460F2677EC}" type="sibTrans" cxnId="{9A637AD1-9AF6-4CD2-9E13-06743407C327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F5BA5-963F-452C-91B1-4D6107A126B7}">
      <dgm:prSet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Епоха великих географічних </a:t>
          </a:r>
          <a:r>
            <a:rPr 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відкриттів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промислових рево­люцій та формування світового ринку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2226C-8A39-44A8-BE9C-2904B3AA6031}" type="parTrans" cxnId="{A8270AF2-6356-43C0-B0B4-8193E617BDD6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5926E-72BD-4DED-BEB3-7BD3B26834FA}" type="sibTrans" cxnId="{A8270AF2-6356-43C0-B0B4-8193E617BDD6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5591E-990D-4088-A728-DBED5D463DA4}" type="pres">
      <dgm:prSet presAssocID="{0BE3DF16-4B0E-4EE1-8185-7353D575B173}" presName="CompostProcess" presStyleCnt="0">
        <dgm:presLayoutVars>
          <dgm:dir/>
          <dgm:resizeHandles val="exact"/>
        </dgm:presLayoutVars>
      </dgm:prSet>
      <dgm:spPr/>
    </dgm:pt>
    <dgm:pt modelId="{588C2E50-74A6-4C70-B629-7F2805873AF3}" type="pres">
      <dgm:prSet presAssocID="{0BE3DF16-4B0E-4EE1-8185-7353D575B173}" presName="arrow" presStyleLbl="bgShp" presStyleIdx="0" presStyleCnt="1"/>
      <dgm:spPr/>
    </dgm:pt>
    <dgm:pt modelId="{69DB2022-F1D7-4E3E-B5CF-7A49DDF53769}" type="pres">
      <dgm:prSet presAssocID="{0BE3DF16-4B0E-4EE1-8185-7353D575B173}" presName="linearProcess" presStyleCnt="0"/>
      <dgm:spPr/>
    </dgm:pt>
    <dgm:pt modelId="{CC8E969F-48C6-49FE-9C68-2E41DFA70CA7}" type="pres">
      <dgm:prSet presAssocID="{432024D4-2A16-4453-844C-8EE3AC7A15C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15F2C-4128-4978-939A-C1632BC76705}" type="pres">
      <dgm:prSet presAssocID="{9E813AD8-12AC-41DD-94B3-7ECD33D9AE02}" presName="sibTrans" presStyleCnt="0"/>
      <dgm:spPr/>
    </dgm:pt>
    <dgm:pt modelId="{38D0A8F4-1BDE-4154-AAAF-00B1D823FB6E}" type="pres">
      <dgm:prSet presAssocID="{98298A3C-4725-4371-B03C-D75F15EFAD4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02A42-A73B-40D2-AF10-8A0A3D33DB44}" type="pres">
      <dgm:prSet presAssocID="{258C633B-FAC9-44A5-B949-A7460F2677EC}" presName="sibTrans" presStyleCnt="0"/>
      <dgm:spPr/>
    </dgm:pt>
    <dgm:pt modelId="{5D622B3C-E7B3-4EEC-81E0-0D8625BD9F2C}" type="pres">
      <dgm:prSet presAssocID="{F88F5BA5-963F-452C-91B1-4D6107A126B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3FDE9-3C23-4F2F-97DC-9008A647901B}" type="pres">
      <dgm:prSet presAssocID="{8435926E-72BD-4DED-BEB3-7BD3B26834FA}" presName="sibTrans" presStyleCnt="0"/>
      <dgm:spPr/>
    </dgm:pt>
    <dgm:pt modelId="{D70BD301-5867-4740-BBEE-1E59D35959D5}" type="pres">
      <dgm:prSet presAssocID="{DB07A25F-3AEA-47D8-B3DD-892DE54A265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1F184-E4CA-4620-9CCD-2FADF564E0AC}" type="pres">
      <dgm:prSet presAssocID="{A7EB8027-AE53-495D-986B-F3AE929ED72E}" presName="sibTrans" presStyleCnt="0"/>
      <dgm:spPr/>
    </dgm:pt>
    <dgm:pt modelId="{C8D055C9-C3C3-44A6-938D-35DF821AC0AC}" type="pres">
      <dgm:prSet presAssocID="{060336A0-9F3C-4CC6-A604-B7ED97A16BE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3330D7-1F1D-4A0D-96D7-4A4734D6795B}" type="presOf" srcId="{DB07A25F-3AEA-47D8-B3DD-892DE54A2653}" destId="{D70BD301-5867-4740-BBEE-1E59D35959D5}" srcOrd="0" destOrd="0" presId="urn:microsoft.com/office/officeart/2005/8/layout/hProcess9"/>
    <dgm:cxn modelId="{E04A1FE8-4E7F-4E5D-B1D2-F9D1B583DA45}" type="presOf" srcId="{0BE3DF16-4B0E-4EE1-8185-7353D575B173}" destId="{4F75591E-990D-4088-A728-DBED5D463DA4}" srcOrd="0" destOrd="0" presId="urn:microsoft.com/office/officeart/2005/8/layout/hProcess9"/>
    <dgm:cxn modelId="{271DD7A3-1BB9-456E-8462-083371223720}" type="presOf" srcId="{F88F5BA5-963F-452C-91B1-4D6107A126B7}" destId="{5D622B3C-E7B3-4EEC-81E0-0D8625BD9F2C}" srcOrd="0" destOrd="0" presId="urn:microsoft.com/office/officeart/2005/8/layout/hProcess9"/>
    <dgm:cxn modelId="{DE13E89B-9D41-4CE5-95C3-5503822B7058}" srcId="{0BE3DF16-4B0E-4EE1-8185-7353D575B173}" destId="{DB07A25F-3AEA-47D8-B3DD-892DE54A2653}" srcOrd="3" destOrd="0" parTransId="{969FB4F5-0288-436A-AED5-9D9FA1BE403F}" sibTransId="{A7EB8027-AE53-495D-986B-F3AE929ED72E}"/>
    <dgm:cxn modelId="{1828AF08-BD51-49D1-ADBD-169EFE6713EE}" type="presOf" srcId="{432024D4-2A16-4453-844C-8EE3AC7A15C7}" destId="{CC8E969F-48C6-49FE-9C68-2E41DFA70CA7}" srcOrd="0" destOrd="0" presId="urn:microsoft.com/office/officeart/2005/8/layout/hProcess9"/>
    <dgm:cxn modelId="{C8F6A6EC-4C96-476F-BE0F-2C555C429D51}" srcId="{0BE3DF16-4B0E-4EE1-8185-7353D575B173}" destId="{432024D4-2A16-4453-844C-8EE3AC7A15C7}" srcOrd="0" destOrd="0" parTransId="{8BB54F68-C759-467B-8CEC-FD6B26842E62}" sibTransId="{9E813AD8-12AC-41DD-94B3-7ECD33D9AE02}"/>
    <dgm:cxn modelId="{67381E4F-A795-480F-924D-4CEE152D14E6}" type="presOf" srcId="{060336A0-9F3C-4CC6-A604-B7ED97A16BEE}" destId="{C8D055C9-C3C3-44A6-938D-35DF821AC0AC}" srcOrd="0" destOrd="0" presId="urn:microsoft.com/office/officeart/2005/8/layout/hProcess9"/>
    <dgm:cxn modelId="{A8270AF2-6356-43C0-B0B4-8193E617BDD6}" srcId="{0BE3DF16-4B0E-4EE1-8185-7353D575B173}" destId="{F88F5BA5-963F-452C-91B1-4D6107A126B7}" srcOrd="2" destOrd="0" parTransId="{82B2226C-8A39-44A8-BE9C-2904B3AA6031}" sibTransId="{8435926E-72BD-4DED-BEB3-7BD3B26834FA}"/>
    <dgm:cxn modelId="{00BE9CB9-889E-48DF-9878-22553FF0B658}" type="presOf" srcId="{98298A3C-4725-4371-B03C-D75F15EFAD4B}" destId="{38D0A8F4-1BDE-4154-AAAF-00B1D823FB6E}" srcOrd="0" destOrd="0" presId="urn:microsoft.com/office/officeart/2005/8/layout/hProcess9"/>
    <dgm:cxn modelId="{9A637AD1-9AF6-4CD2-9E13-06743407C327}" srcId="{0BE3DF16-4B0E-4EE1-8185-7353D575B173}" destId="{98298A3C-4725-4371-B03C-D75F15EFAD4B}" srcOrd="1" destOrd="0" parTransId="{1B13DBD6-59C5-4D3B-A170-E75688A5BFFC}" sibTransId="{258C633B-FAC9-44A5-B949-A7460F2677EC}"/>
    <dgm:cxn modelId="{1878A9D9-B508-4FC1-9394-8CE6D366A047}" srcId="{0BE3DF16-4B0E-4EE1-8185-7353D575B173}" destId="{060336A0-9F3C-4CC6-A604-B7ED97A16BEE}" srcOrd="4" destOrd="0" parTransId="{7871EED6-0614-4DB4-8B26-802A971D9DC4}" sibTransId="{68D98073-FA84-45F8-9B9F-0101E1FB3968}"/>
    <dgm:cxn modelId="{58C20EAE-CC5F-498E-B357-5ECA846D8A86}" type="presParOf" srcId="{4F75591E-990D-4088-A728-DBED5D463DA4}" destId="{588C2E50-74A6-4C70-B629-7F2805873AF3}" srcOrd="0" destOrd="0" presId="urn:microsoft.com/office/officeart/2005/8/layout/hProcess9"/>
    <dgm:cxn modelId="{209976F8-CA70-483E-9263-A95E0121543C}" type="presParOf" srcId="{4F75591E-990D-4088-A728-DBED5D463DA4}" destId="{69DB2022-F1D7-4E3E-B5CF-7A49DDF53769}" srcOrd="1" destOrd="0" presId="urn:microsoft.com/office/officeart/2005/8/layout/hProcess9"/>
    <dgm:cxn modelId="{0A8C95D1-9515-4E79-8CE0-D7BCA5E68DC4}" type="presParOf" srcId="{69DB2022-F1D7-4E3E-B5CF-7A49DDF53769}" destId="{CC8E969F-48C6-49FE-9C68-2E41DFA70CA7}" srcOrd="0" destOrd="0" presId="urn:microsoft.com/office/officeart/2005/8/layout/hProcess9"/>
    <dgm:cxn modelId="{205135E6-279F-4E9B-9EC9-C507B501F81E}" type="presParOf" srcId="{69DB2022-F1D7-4E3E-B5CF-7A49DDF53769}" destId="{21F15F2C-4128-4978-939A-C1632BC76705}" srcOrd="1" destOrd="0" presId="urn:microsoft.com/office/officeart/2005/8/layout/hProcess9"/>
    <dgm:cxn modelId="{13415250-C960-40A2-B490-A0CD395AD864}" type="presParOf" srcId="{69DB2022-F1D7-4E3E-B5CF-7A49DDF53769}" destId="{38D0A8F4-1BDE-4154-AAAF-00B1D823FB6E}" srcOrd="2" destOrd="0" presId="urn:microsoft.com/office/officeart/2005/8/layout/hProcess9"/>
    <dgm:cxn modelId="{9068503F-F2D2-4D0F-84E1-FA8CE1132BAE}" type="presParOf" srcId="{69DB2022-F1D7-4E3E-B5CF-7A49DDF53769}" destId="{08102A42-A73B-40D2-AF10-8A0A3D33DB44}" srcOrd="3" destOrd="0" presId="urn:microsoft.com/office/officeart/2005/8/layout/hProcess9"/>
    <dgm:cxn modelId="{ABD5A193-7719-4CEC-826B-EFBBE0AB63BD}" type="presParOf" srcId="{69DB2022-F1D7-4E3E-B5CF-7A49DDF53769}" destId="{5D622B3C-E7B3-4EEC-81E0-0D8625BD9F2C}" srcOrd="4" destOrd="0" presId="urn:microsoft.com/office/officeart/2005/8/layout/hProcess9"/>
    <dgm:cxn modelId="{26F11665-34C8-4F53-B4F9-0055A750B053}" type="presParOf" srcId="{69DB2022-F1D7-4E3E-B5CF-7A49DDF53769}" destId="{3523FDE9-3C23-4F2F-97DC-9008A647901B}" srcOrd="5" destOrd="0" presId="urn:microsoft.com/office/officeart/2005/8/layout/hProcess9"/>
    <dgm:cxn modelId="{1E07758B-6714-4489-8A59-1F9850093F7F}" type="presParOf" srcId="{69DB2022-F1D7-4E3E-B5CF-7A49DDF53769}" destId="{D70BD301-5867-4740-BBEE-1E59D35959D5}" srcOrd="6" destOrd="0" presId="urn:microsoft.com/office/officeart/2005/8/layout/hProcess9"/>
    <dgm:cxn modelId="{9385E765-389E-47CC-8BDB-5846F33F097D}" type="presParOf" srcId="{69DB2022-F1D7-4E3E-B5CF-7A49DDF53769}" destId="{3541F184-E4CA-4620-9CCD-2FADF564E0AC}" srcOrd="7" destOrd="0" presId="urn:microsoft.com/office/officeart/2005/8/layout/hProcess9"/>
    <dgm:cxn modelId="{FD773C62-56A9-430D-AF7B-7F0B4233F022}" type="presParOf" srcId="{69DB2022-F1D7-4E3E-B5CF-7A49DDF53769}" destId="{C8D055C9-C3C3-44A6-938D-35DF821AC0A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C2E50-74A6-4C70-B629-7F2805873AF3}">
      <dsp:nvSpPr>
        <dsp:cNvPr id="0" name=""/>
        <dsp:cNvSpPr/>
      </dsp:nvSpPr>
      <dsp:spPr>
        <a:xfrm>
          <a:off x="655024" y="0"/>
          <a:ext cx="7423607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E969F-48C6-49FE-9C68-2E41DFA70CA7}">
      <dsp:nvSpPr>
        <dsp:cNvPr id="0" name=""/>
        <dsp:cNvSpPr/>
      </dsp:nvSpPr>
      <dsp:spPr>
        <a:xfrm>
          <a:off x="2558" y="1219199"/>
          <a:ext cx="154033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Епоха рабовласницьких держав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51" y="1294392"/>
        <a:ext cx="1389944" cy="1475214"/>
      </dsp:txXfrm>
    </dsp:sp>
    <dsp:sp modelId="{38D0A8F4-1BDE-4154-AAAF-00B1D823FB6E}">
      <dsp:nvSpPr>
        <dsp:cNvPr id="0" name=""/>
        <dsp:cNvSpPr/>
      </dsp:nvSpPr>
      <dsp:spPr>
        <a:xfrm>
          <a:off x="1799610" y="1219199"/>
          <a:ext cx="154033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 феодальної роздробленості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4803" y="1294392"/>
        <a:ext cx="1389944" cy="1475214"/>
      </dsp:txXfrm>
    </dsp:sp>
    <dsp:sp modelId="{5D622B3C-E7B3-4EEC-81E0-0D8625BD9F2C}">
      <dsp:nvSpPr>
        <dsp:cNvPr id="0" name=""/>
        <dsp:cNvSpPr/>
      </dsp:nvSpPr>
      <dsp:spPr>
        <a:xfrm>
          <a:off x="3596662" y="1219199"/>
          <a:ext cx="154033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Епоха великих географічних </a:t>
          </a:r>
          <a:r>
            <a:rPr 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відкриттів</a:t>
          </a: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промислових рево­люцій та формування світового ринку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1855" y="1294392"/>
        <a:ext cx="1389944" cy="1475214"/>
      </dsp:txXfrm>
    </dsp:sp>
    <dsp:sp modelId="{D70BD301-5867-4740-BBEE-1E59D35959D5}">
      <dsp:nvSpPr>
        <dsp:cNvPr id="0" name=""/>
        <dsp:cNvSpPr/>
      </dsp:nvSpPr>
      <dsp:spPr>
        <a:xfrm>
          <a:off x="5393714" y="1219199"/>
          <a:ext cx="154033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 між Першою та Другою світовими війнами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8907" y="1294392"/>
        <a:ext cx="1389944" cy="1475214"/>
      </dsp:txXfrm>
    </dsp:sp>
    <dsp:sp modelId="{C8D055C9-C3C3-44A6-938D-35DF821AC0AC}">
      <dsp:nvSpPr>
        <dsp:cNvPr id="0" name=""/>
        <dsp:cNvSpPr/>
      </dsp:nvSpPr>
      <dsp:spPr>
        <a:xfrm>
          <a:off x="7190766" y="1219199"/>
          <a:ext cx="154033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Сучасний етап розвитку МО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65959" y="1294392"/>
        <a:ext cx="1389944" cy="147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2868" y="486916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6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Тема 2. Поняття, характеристика та </a:t>
            </a:r>
            <a:r>
              <a:rPr lang="ru-RU" altLang="ko-KR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історiя</a:t>
            </a:r>
            <a:r>
              <a:rPr lang="ru-RU" altLang="ko-KR" sz="36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ru-RU" altLang="ko-KR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виникнення</a:t>
            </a:r>
            <a:r>
              <a:rPr lang="ru-RU" altLang="ko-KR" sz="36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ru-RU" altLang="ko-KR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мiжнародних</a:t>
            </a:r>
            <a:r>
              <a:rPr lang="ru-RU" altLang="ko-KR" sz="36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ru-RU" altLang="ko-KR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органiзацiй</a:t>
            </a:r>
            <a:r>
              <a:rPr lang="ru-RU" altLang="ko-KR" sz="36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та </a:t>
            </a:r>
            <a:r>
              <a:rPr lang="ru-RU" altLang="ko-KR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безпекових</a:t>
            </a:r>
            <a:r>
              <a:rPr lang="ru-RU" altLang="ko-KR" sz="36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структур</a:t>
            </a:r>
            <a:endParaRPr lang="en-US" altLang="ko-KR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331640" y="116632"/>
            <a:ext cx="7653536" cy="4147865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Епоха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рабовласницьких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IV—VI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до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сіммахії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амфіктіонії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Сіммахії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держав,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військово-політичні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Амфіктіонії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релігійно-політичними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союзами племен та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святилищем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скарбницею, правилами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endParaRPr lang="ru-RU" altLang="ko-K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altLang="ko-K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феодальної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роздробленості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ворогуючих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держав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формувалися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передовсім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сильнішого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ворога (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половці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монголо-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феодальної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арені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з'являтися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со¬юзи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такого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торговельного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один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союзів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— Ганза,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існував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члени союзу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зосередити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посередницьку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Європою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флот,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дозволяло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охороняти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149080"/>
            <a:ext cx="3960440" cy="2476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595" y="4149080"/>
            <a:ext cx="3292624" cy="24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9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331640" y="116632"/>
            <a:ext cx="7653536" cy="4147865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Епоха великих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географічних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відкриттів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</a:t>
            </a:r>
            <a:r>
              <a:rPr lang="ru-RU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появою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міжнарод¬них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по¬рядку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ведуть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званого Священного союзу 1815 р.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віддають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першість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судноплавства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Рейну, яка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Віденським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конгресом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1814 — 1815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а на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1831 р.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Дунайська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(1856 р.),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поштовий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(1874) та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endParaRPr lang="ru-RU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Другою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світовими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ознаменований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появою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з широкою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компетенцією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Створена в 1919 р. з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Вільсона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417731"/>
            <a:ext cx="7056784" cy="24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9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259632" y="116632"/>
            <a:ext cx="7884368" cy="4147865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 </a:t>
            </a:r>
            <a:r>
              <a:rPr lang="ru-RU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1945 року.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(через систему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50-річне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універсальної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глобального типу –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глобального 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валютного фонду,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з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тарифів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торговельної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наднаціонального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типу,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інституціонально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угруповань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шістнадцяти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недержавних</a:t>
            </a:r>
            <a:r>
              <a:rPr lang="ru-RU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365104"/>
            <a:ext cx="741682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Поняття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132856"/>
            <a:ext cx="8928992" cy="3600400"/>
          </a:xfrm>
        </p:spPr>
        <p:txBody>
          <a:bodyPr/>
          <a:lstStyle/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Можливо,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запропоноване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І.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Морозовим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стабільна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переважній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контрагентів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принаймні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і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компетенцію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інституції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статут, процедура, членство, порядок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)». </a:t>
            </a:r>
          </a:p>
        </p:txBody>
      </p:sp>
    </p:spTree>
    <p:extLst>
      <p:ext uri="{BB962C8B-B14F-4D97-AF65-F5344CB8AC3E}">
        <p14:creationId xmlns:p14="http://schemas.microsoft.com/office/powerpoint/2010/main" val="59186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4932040" y="116632"/>
            <a:ext cx="4211960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засновниками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членами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межами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держав.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міжнародно-правової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закріпився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підкреслюючи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активного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позбавило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багатосторонніх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6632"/>
            <a:ext cx="37338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187624" y="116632"/>
            <a:ext cx="7956376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участь в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різнонаціональних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(держав,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статуту),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загальновизнаним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 та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міжнародно-правовим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нормам. </a:t>
            </a:r>
          </a:p>
        </p:txBody>
      </p:sp>
      <p:pic>
        <p:nvPicPr>
          <p:cNvPr id="1026" name="Picture 2" descr="Презнтація&quot; Інтеграційні процеси. Міжнародні організації в Європ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75608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8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157658" y="0"/>
            <a:ext cx="7986341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багатосторонніх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та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(статут, процедура, членство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посередництва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структур.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288 (</a:t>
            </a:r>
            <a:r>
              <a:rPr lang="en-US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лютого 1950 р.,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радою ООН, в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наголошувалося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угода про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носить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розглядатиметься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все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характеристики, як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складу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(членами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Досить часто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міжурядовими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належать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транснаціональні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підпадають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1910 р. Союз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претендує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членство 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 повинна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мету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764" y="4791075"/>
            <a:ext cx="761323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9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132856"/>
            <a:ext cx="8928992" cy="3600400"/>
          </a:xfrm>
        </p:spPr>
        <p:txBody>
          <a:bodyPr/>
          <a:lstStyle/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обґрунтованим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та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географічного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масштабу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географічним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масштабом міжнародні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 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субрегіональні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019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157658" y="0"/>
            <a:ext cx="7986341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обсягом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типом, 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зачіпають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членами. Вони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(ООН), так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арабських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держав).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Говорячи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відштовхуватись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Віденською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 р.,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будь-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членський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та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04864"/>
            <a:ext cx="7416824" cy="45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01921" y="188640"/>
            <a:ext cx="7740351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(як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сферою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(ЄАВТ, ЄС,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Андська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АТЕС)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(МВФ,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Африканський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(ОВД,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Західноєвропейський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союз);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(ЮНЕСКО,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Паґуошський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ООН,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агентство);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(ФІФА, МОК);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правозахисні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Амністія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084" y="1898449"/>
            <a:ext cx="5184576" cy="4941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49720"/>
            <a:ext cx="2047533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6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Коротка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союзів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коаліцій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Поняття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endParaRPr lang="ru-RU" altLang="ko-K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endParaRPr lang="ru-RU" altLang="ko-K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endParaRPr lang="ru-RU" altLang="ko-K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-108520" y="1556792"/>
            <a:ext cx="8928992" cy="3600400"/>
          </a:xfrm>
        </p:spPr>
        <p:txBody>
          <a:bodyPr/>
          <a:lstStyle/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покладених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нею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— нормативно-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регулюючі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нормотворчість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кодифікування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міжурядових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правотворча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Можна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своєрідним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продуктом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кількісне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права". </a:t>
            </a:r>
          </a:p>
        </p:txBody>
      </p:sp>
    </p:spTree>
    <p:extLst>
      <p:ext uri="{BB962C8B-B14F-4D97-AF65-F5344CB8AC3E}">
        <p14:creationId xmlns:p14="http://schemas.microsoft.com/office/powerpoint/2010/main" val="2441289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01921" y="188640"/>
            <a:ext cx="7740351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для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правосуб'єктність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Володіючи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При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ланкою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правотворчому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ko-K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altLang="ko-K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міжнародно-правових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бюро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(один 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попередників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ВООІВ) — контроль за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Міжнародноправові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356992"/>
            <a:ext cx="759633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01921" y="188640"/>
            <a:ext cx="7740351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 для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регулюючих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чинячи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Моравецький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то при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сама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(МВФ,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банку), 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з боку ООН, так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комерційно-експлуатаційні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Інтелсат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супутникового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Інмарсат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дна).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70" y="3429000"/>
            <a:ext cx="758707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220072" y="188640"/>
            <a:ext cx="3922200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одна 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найстаріших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вона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Будь-яка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щорічників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бюлетенів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довідників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ЕКОСОР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(ст. 62 Статуту ООН).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ООН й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міжнародні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0648"/>
            <a:ext cx="374441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259632" y="188640"/>
            <a:ext cx="7810632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умов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Ефективність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інституційною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структурою, але й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регулювальні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координаційно-інформаційні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ko-K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консультативні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48" y="2780929"/>
            <a:ext cx="7579452" cy="40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187624" y="0"/>
            <a:ext cx="7810632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усталеними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але й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боку, міжнародні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делегованими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правами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таким чином,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держав. Правовою основою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—статут,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статусу персоналу;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—угоди з урядом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штаб-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угоди 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мабуть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нормотворчому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нормотворення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73016"/>
            <a:ext cx="6480720" cy="309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84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333368" y="908720"/>
            <a:ext cx="7810632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у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практичній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одностайність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мажоритарний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консенсусний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—метод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зважених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голосів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636912"/>
            <a:ext cx="6948264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17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187624" y="116632"/>
            <a:ext cx="7738624" cy="532859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трактуванням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«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трактування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spcBef>
                <a:spcPts val="0"/>
              </a:spcBef>
            </a:pPr>
            <a:endParaRPr lang="ru-RU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Укласти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концептуальну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схему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типології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графічному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«Етапи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spcBef>
                <a:spcPts val="0"/>
              </a:spcBef>
            </a:pPr>
            <a:endParaRPr lang="uk-UA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uk-UA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урядових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початок ХХІ ст. та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суттєву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endParaRPr lang="ru-RU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768" y="764704"/>
            <a:ext cx="5220335" cy="99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060848"/>
            <a:ext cx="6160450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973834"/>
            <a:ext cx="531617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907704" y="116632"/>
            <a:ext cx="7077472" cy="4147865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Бурхливий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транспорту та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Ельби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(1821 р.),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Дунайської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(1856 р.),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(1874 р.) та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телеграфного союзу (1865 р.),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(1883 р.)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Віденського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 держав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"концерту великих держав" для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урегулювання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судноплавства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річках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в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перевороту в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Америці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додало нового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порядок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могло не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чинити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сферу.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непокоять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миру, але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наростаючий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транснаціональних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свідчило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капіталістичного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Бурхливий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схожий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прорив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переживають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149080"/>
            <a:ext cx="60960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226774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259632" y="188640"/>
            <a:ext cx="7653536" cy="4147865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перших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для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(1864 р.),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ваг (1875 р.),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(1883 р.),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(1886 р.),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рабством (1890 р.),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(1890 р.)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(1890 р.).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обумовлювали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носили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слугували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прообразом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діючих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союзами як органами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постійноїт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з'являлися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передувало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зауважував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І. Морозов,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формальностей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"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прокладали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до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офіційному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Так,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перших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рабством,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1823 р.,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послужила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1840 р.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186403"/>
            <a:ext cx="2636912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968" y="4246925"/>
            <a:ext cx="3505200" cy="25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2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187624" y="48632"/>
            <a:ext cx="7848872" cy="4147865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початку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відбувалося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бурхливими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темпами;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у 1909 р.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становила 213; з них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 —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176 —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1914 р.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налічувалося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212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 них 20 —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192 —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 1905 р.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134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привела до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розпуску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них, але в той же час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започаткувала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мету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за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з'явилося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Один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яка,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54" y="2276872"/>
            <a:ext cx="5024233" cy="1967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293096"/>
            <a:ext cx="4929199" cy="2564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855" y="4196496"/>
            <a:ext cx="2687341" cy="2687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857" y="2468746"/>
            <a:ext cx="229838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331640" y="116632"/>
            <a:ext cx="7653536" cy="4147865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міжвоєнний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спостерігалося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20-х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(1925 — 1929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426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десятиріччя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опісля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(1935— 1939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— 48 і 570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спостерігався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зумовлювали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післявоєнного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краху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колоніальної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Ілюстрацією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слугувати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76872"/>
            <a:ext cx="7272808" cy="44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331640" y="116632"/>
            <a:ext cx="7653536" cy="4147865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Засновниками ООН у 1945 р.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 держава; станом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 р.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вичерпної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причини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феноменального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цифрами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ховається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 спектр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найважливішою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характеристикою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післявоєнного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світоустрою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біполярність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Беручи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зростаючий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буде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перебільшенням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розвивалися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координатах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зумовлювали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протистояння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наддержав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(як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в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ООН),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позбавляло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586"/>
          <a:stretch/>
        </p:blipFill>
        <p:spPr>
          <a:xfrm>
            <a:off x="2123728" y="2780928"/>
            <a:ext cx="6501408" cy="39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331640" y="5013176"/>
            <a:ext cx="7653536" cy="4147865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254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оптимальною для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80-х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378, 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знизилася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третину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залишалася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однаковою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90-х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За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1998 р.,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неурядових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становила 5766. Але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цифра не є остаточною.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міжнародній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ордени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інституції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багатосторонніми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договорами і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угодами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то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налічити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тис.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4923"/>
            <a:ext cx="3203848" cy="5085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22912" cy="49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259632" y="620688"/>
            <a:ext cx="7653536" cy="4147865"/>
          </a:xfrm>
        </p:spPr>
        <p:txBody>
          <a:bodyPr/>
          <a:lstStyle/>
          <a:p>
            <a:pPr indent="457200" algn="ctr">
              <a:spcBef>
                <a:spcPts val="0"/>
              </a:spcBef>
            </a:pP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1407939"/>
              </p:ext>
            </p:extLst>
          </p:nvPr>
        </p:nvGraphicFramePr>
        <p:xfrm>
          <a:off x="251520" y="1397000"/>
          <a:ext cx="87336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68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3246</Words>
  <Application>Microsoft Office PowerPoint</Application>
  <PresentationFormat>Экран (4:3)</PresentationFormat>
  <Paragraphs>119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맑은 고딕</vt:lpstr>
      <vt:lpstr>Arial</vt:lpstr>
      <vt:lpstr>Calibri</vt:lpstr>
      <vt:lpstr>Times New Roman</vt:lpstr>
      <vt:lpstr>Office Theme</vt:lpstr>
      <vt:lpstr>Custom Design</vt:lpstr>
      <vt:lpstr>Презентация PowerPoint</vt:lpstr>
      <vt:lpstr>План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Поняття міжнародної організації</vt:lpstr>
      <vt:lpstr>Презентация PowerPoint</vt:lpstr>
      <vt:lpstr>Презентация PowerPoint</vt:lpstr>
      <vt:lpstr>Презентация PowerPoint</vt:lpstr>
      <vt:lpstr>3. Проблеми класифікації міжнародних організацій</vt:lpstr>
      <vt:lpstr>Презентация PowerPoint</vt:lpstr>
      <vt:lpstr>Презентация PowerPoint</vt:lpstr>
      <vt:lpstr>4. Функції міжнародних організацій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Учетная запись Майкрософт</cp:lastModifiedBy>
  <cp:revision>49</cp:revision>
  <dcterms:created xsi:type="dcterms:W3CDTF">2014-04-01T16:35:38Z</dcterms:created>
  <dcterms:modified xsi:type="dcterms:W3CDTF">2024-02-16T10:59:06Z</dcterms:modified>
</cp:coreProperties>
</file>