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384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‹№›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lisproekt.gov.ua/informacija/default-e1547e0f458f6bb0da7521104ba6ccb6/standartnii-zagolovok-7" TargetMode="External"/><Relationship Id="rId2" Type="http://schemas.openxmlformats.org/officeDocument/2006/relationships/hyperlink" Target="https://lisproekt.gov.ua/informacija/default-e1547e0f458f6bb0da7521104ba6ccb6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417885" y="675007"/>
            <a:ext cx="722956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Курсова робота з дисципліни «Лісівництво» </a:t>
            </a:r>
          </a:p>
        </p:txBody>
      </p:sp>
    </p:spTree>
    <p:extLst>
      <p:ext uri="{BB962C8B-B14F-4D97-AF65-F5344CB8AC3E}">
        <p14:creationId xmlns:p14="http://schemas.microsoft.com/office/powerpoint/2010/main" val="3233036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313346" y="176107"/>
            <a:ext cx="115653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 4. Аналіз лісівничих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 та їх ефективність</a:t>
            </a:r>
          </a:p>
          <a:p>
            <a:pPr algn="ctr"/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розділі необхідно: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 рубки головного користування;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охарактеризувати рубки формування і оздоровлення;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описати заходи з відтворення лісів;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 систему охорони та захисту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лісівничу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обґрунтувати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принципам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сталого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313346" y="4560099"/>
            <a:ext cx="115653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 час написання цього розділу студент повинен використовувати матеріали лісовпорядкування, зокрема проєкт організації і розвитку лісового господарства досліджуваного підприємства, який містить дані про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запроєктовані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лісівничі заходи, обсяги рубок, заходи з відтворення, охорони та захисту лісів.</a:t>
            </a:r>
          </a:p>
        </p:txBody>
      </p:sp>
    </p:spTree>
    <p:extLst>
      <p:ext uri="{BB962C8B-B14F-4D97-AF65-F5344CB8AC3E}">
        <p14:creationId xmlns:p14="http://schemas.microsoft.com/office/powerpoint/2010/main" val="1700612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552629" y="169327"/>
            <a:ext cx="1157385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висновках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подати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стислий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підсумок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розділом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курсової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552629" y="4363135"/>
            <a:ext cx="113697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списку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стандарту ДСТУ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8302:2015.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52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1153" y="1558595"/>
            <a:ext cx="8621328" cy="4448796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1208279" y="573609"/>
            <a:ext cx="102002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25–35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сторінок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друкованого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тексту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966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475716" y="555656"/>
            <a:ext cx="108218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</a:p>
          <a:p>
            <a:pPr algn="just"/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лісового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Державного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Баранівське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лісомисливське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господарство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проєкту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лісового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67054" y="4371224"/>
            <a:ext cx="11617596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kumimoji="0" lang="uk-UA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вступі 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 може використати ваше формулювання: </a:t>
            </a:r>
            <a:r>
              <a:rPr kumimoji="0" lang="uk-UA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Курсова робота виконана на основі матеріалів проєкту організації і розвитку лісового господарства ДП «</a:t>
            </a:r>
            <a:r>
              <a:rPr kumimoji="0" lang="uk-UA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Баранівське</a:t>
            </a:r>
            <a:r>
              <a:rPr kumimoji="0" lang="uk-UA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лісомисливське господарство», які використано як інформаційну базу для аналізу лісівничих заходів.</a:t>
            </a:r>
          </a:p>
        </p:txBody>
      </p:sp>
    </p:spTree>
    <p:extLst>
      <p:ext uri="{BB962C8B-B14F-4D97-AF65-F5344CB8AC3E}">
        <p14:creationId xmlns:p14="http://schemas.microsoft.com/office/powerpoint/2010/main" val="18163941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461567" y="390038"/>
            <a:ext cx="65852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 лісовпорядкування</a:t>
            </a:r>
            <a:endParaRPr lang="uk-UA" sz="36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418744" y="1550501"/>
            <a:ext cx="1115226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AU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A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lisproekt.gov.ua/informacija/default-e1547e0f458f6bb0da7521104ba6ccb6</a:t>
            </a:r>
            <a:endParaRPr lang="uk-UA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3694532" y="3897381"/>
            <a:ext cx="44430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Житомирська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область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кутник 5"/>
          <p:cNvSpPr/>
          <p:nvPr/>
        </p:nvSpPr>
        <p:spPr>
          <a:xfrm>
            <a:off x="940037" y="4936210"/>
            <a:ext cx="920382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AU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AU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lisproekt.gov.ua/informacija/default-e1547e0f458f6bb0da7521104ba6ccb6/standartnii-zagolovok-7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320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562406" y="1080767"/>
            <a:ext cx="1108740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Курсова робота з дисципліни «Лісівництво» є самостійною навчально-дослідною роботою студента, метою якої є закріплення теоретичних знань і формування практичних навичок аналізу лісівничих заходів на основі реальних матеріалів лісового господарства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Курсова робота виконується на основі плану організації і розвитку лісового господарства конкретного підприємства, матеріалів лісовпорядкування, нормативно-правових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актів, навчальної та наукової літератури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6274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339969" y="168957"/>
            <a:ext cx="1168790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курсової роботи</a:t>
            </a: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курсової роботи є аналіз та обґрунтування системи лісівничих заходів у конкретному лісовому господарстві з позицій сталого ведення лісового господарства.</a:t>
            </a:r>
          </a:p>
          <a:p>
            <a:pPr algn="just"/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курсової роботи: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вивчити теоретичні основи лісівництва та сучасний стан лісів України;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охарактеризувати природно-кліматичні та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лісорослинні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умови досліджуваного підприємства;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 структуру лісового фонду;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 систему рубок та заходів з відтворення лісів;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 заходи з охорони і захисту лісів;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обґрунтувати екологічну та лісівничу ефективність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запроєктованих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заходів.</a:t>
            </a:r>
          </a:p>
        </p:txBody>
      </p:sp>
    </p:spTree>
    <p:extLst>
      <p:ext uri="{BB962C8B-B14F-4D97-AF65-F5344CB8AC3E}">
        <p14:creationId xmlns:p14="http://schemas.microsoft.com/office/powerpoint/2010/main" val="3759178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445476" y="738443"/>
            <a:ext cx="1138017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 і предмет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</a:p>
          <a:p>
            <a:pPr algn="just"/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 дослідження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лісове господарство (державне або комунальне підприємство).</a:t>
            </a:r>
          </a:p>
          <a:p>
            <a:pPr algn="just"/>
            <a:endParaRPr lang="uk-UA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система лісівничих заходів (рубки, відтворення, охорона та захист лісів).</a:t>
            </a:r>
          </a:p>
        </p:txBody>
      </p:sp>
    </p:spTree>
    <p:extLst>
      <p:ext uri="{BB962C8B-B14F-4D97-AF65-F5344CB8AC3E}">
        <p14:creationId xmlns:p14="http://schemas.microsoft.com/office/powerpoint/2010/main" val="4058585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458624" y="517650"/>
            <a:ext cx="1130038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Курсова робота повинна мати таку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обов’язкову структуру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Вступ</a:t>
            </a:r>
          </a:p>
          <a:p>
            <a:pPr algn="just">
              <a:buFont typeface="+mj-lt"/>
              <a:buAutoNum type="arabicPeriod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 1. Теоретичні основи лісівництва та стан лісів України</a:t>
            </a:r>
          </a:p>
          <a:p>
            <a:pPr algn="just">
              <a:buFont typeface="+mj-lt"/>
              <a:buAutoNum type="arabicPeriod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 2. Природно-лісівнича характеристика лісового господарства</a:t>
            </a:r>
          </a:p>
          <a:p>
            <a:pPr algn="just">
              <a:buFont typeface="+mj-lt"/>
              <a:buAutoNum type="arabicPeriod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 3. Характеристика лісового фонду підприємства</a:t>
            </a:r>
          </a:p>
          <a:p>
            <a:pPr algn="just">
              <a:buFont typeface="+mj-lt"/>
              <a:buAutoNum type="arabicPeriod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 4. Аналіз лісівничих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 та їх ефективність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</a:p>
          <a:p>
            <a:pPr algn="just">
              <a:buFont typeface="+mj-lt"/>
              <a:buAutoNum type="arabicPeriod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використаних джерел</a:t>
            </a:r>
          </a:p>
        </p:txBody>
      </p:sp>
    </p:spTree>
    <p:extLst>
      <p:ext uri="{BB962C8B-B14F-4D97-AF65-F5344CB8AC3E}">
        <p14:creationId xmlns:p14="http://schemas.microsoft.com/office/powerpoint/2010/main" val="2656133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53524" y="982766"/>
            <a:ext cx="1208375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Вступ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вступі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теми;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мету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предмет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охарактеризувати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базу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49775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62070" y="488767"/>
            <a:ext cx="1171058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 1. Теоретичні основи лісівництва та стан лісів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</a:p>
          <a:p>
            <a:pPr algn="ctr"/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розділі слід: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розкрити поняття лісу як екосистеми;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охарактеризувати основні функції лісів;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 стан лісового фонду України;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подати характеристику категорій лісів;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висвітлити принципи сталого лісокористування.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152829" y="4175825"/>
            <a:ext cx="118796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 час підготовки цього розділу студент повинен дотримуватися принципів академічної доброчесності. Використання інформації з наукових джерел, підручників та інших матеріалів допускається лише з обов’язковим посиланням на джерело. Не допускається некоректне запозичення або дослівне копіювання тексту без його належного оформлення.</a:t>
            </a:r>
            <a:endParaRPr lang="uk-UA" sz="2000" dirty="0"/>
          </a:p>
        </p:txBody>
      </p:sp>
      <p:sp>
        <p:nvSpPr>
          <p:cNvPr id="4" name="Прямокутник 3"/>
          <p:cNvSpPr/>
          <p:nvPr/>
        </p:nvSpPr>
        <p:spPr>
          <a:xfrm>
            <a:off x="152829" y="5719461"/>
            <a:ext cx="1168161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студентам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рекомендується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підручники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посібники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монографії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нормативно-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лісового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542377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441532" y="352034"/>
            <a:ext cx="1175046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 2. Природно-лісівнича характеристика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</a:p>
          <a:p>
            <a:pPr algn="ctr"/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розділі необхідно: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описати місцезнаходження і площу лісів;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охарактеризувати кліматичні умови;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типи ґрунтів та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лісорослинні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умови;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 висновок про їхній вплив на формування насаджень.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338983" y="4190863"/>
            <a:ext cx="115994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 час підготовки цього розділу студентам необхідно використовувати матеріали лісовпорядкування, зокрема проєкт організації і розвитку лісового господарства досліджуваного підприємства, а також інші лісовпорядні документи. Допускається використання наукових джерел і навчальної літератури для пояснення природно-кліматичних та лісорослинних умов.</a:t>
            </a:r>
          </a:p>
        </p:txBody>
      </p:sp>
    </p:spTree>
    <p:extLst>
      <p:ext uri="{BB962C8B-B14F-4D97-AF65-F5344CB8AC3E}">
        <p14:creationId xmlns:p14="http://schemas.microsoft.com/office/powerpoint/2010/main" val="2053630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330437" y="629033"/>
            <a:ext cx="1143712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Характеристика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лісового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фонду</a:t>
            </a:r>
          </a:p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категоріями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охарактеризувати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віковий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насаджень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262071" y="4361779"/>
            <a:ext cx="1157385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 повинен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лісовпорядкування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проєкт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лісового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досліджуваного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пояснювальну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записку до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лісовпорядні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характеристику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лісового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фонду,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породного та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вікового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насаджень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5009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711</Words>
  <Application>Microsoft Office PowerPoint</Application>
  <PresentationFormat>Широкий екран</PresentationFormat>
  <Paragraphs>88</Paragraphs>
  <Slides>14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Wingdings</vt:lpstr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Мельник Вікторія Вікторівна</dc:creator>
  <cp:lastModifiedBy>Мельник Вікторія Вікторівна</cp:lastModifiedBy>
  <cp:revision>7</cp:revision>
  <dcterms:created xsi:type="dcterms:W3CDTF">2025-07-23T00:59:00Z</dcterms:created>
  <dcterms:modified xsi:type="dcterms:W3CDTF">2026-03-14T15:15:32Z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53D98EA922644B478A13410A32A3BB50_13</vt:lpwstr>
  </property>
  <property fmtid="{D5CDD505-2E9C-101B-9397-08002B2CF9AE}" pid="3" name="KSOProductBuildVer">
    <vt:lpwstr>2052-12.1.0.21915</vt:lpwstr>
  </property>
</Properties>
</file>