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Тема:</a:t>
            </a:r>
            <a:r>
              <a:rPr lang="ru-RU" dirty="0"/>
              <a:t> </a:t>
            </a:r>
            <a:r>
              <a:rPr lang="ru-RU" dirty="0" err="1"/>
              <a:t>Етико-правові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Проблема «</a:t>
            </a:r>
            <a:r>
              <a:rPr lang="ru-RU" dirty="0" err="1"/>
              <a:t>сили</a:t>
            </a:r>
            <a:r>
              <a:rPr lang="ru-RU" dirty="0"/>
              <a:t>» в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604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Інтервенція</a:t>
            </a:r>
            <a:r>
              <a:rPr lang="ru-RU" b="1" dirty="0"/>
              <a:t> в </a:t>
            </a:r>
            <a:r>
              <a:rPr lang="ru-RU" b="1" dirty="0" err="1" smtClean="0"/>
              <a:t>Лівії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Інтервенція</a:t>
            </a:r>
            <a:r>
              <a:rPr lang="ru-RU" dirty="0"/>
              <a:t> в </a:t>
            </a:r>
            <a:r>
              <a:rPr lang="ru-RU" dirty="0" err="1"/>
              <a:t>Лівії</a:t>
            </a:r>
            <a:r>
              <a:rPr lang="ru-RU" dirty="0"/>
              <a:t> у 2011 </a:t>
            </a:r>
            <a:r>
              <a:rPr lang="ru-RU" dirty="0" err="1"/>
              <a:t>році</a:t>
            </a:r>
            <a:r>
              <a:rPr lang="ru-RU" dirty="0"/>
              <a:t>, </a:t>
            </a:r>
            <a:r>
              <a:rPr lang="ru-RU" dirty="0" err="1"/>
              <a:t>санкціонована</a:t>
            </a:r>
            <a:r>
              <a:rPr lang="ru-RU" dirty="0"/>
              <a:t> </a:t>
            </a:r>
            <a:r>
              <a:rPr lang="ru-RU" dirty="0" err="1"/>
              <a:t>Резолюцією</a:t>
            </a:r>
            <a:r>
              <a:rPr lang="ru-RU" dirty="0"/>
              <a:t> 1973 Ради </a:t>
            </a:r>
            <a:r>
              <a:rPr lang="ru-RU" dirty="0" err="1"/>
              <a:t>Безпеки</a:t>
            </a:r>
            <a:r>
              <a:rPr lang="ru-RU" dirty="0"/>
              <a:t> ООН,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обґрунтовувалася</a:t>
            </a:r>
            <a:r>
              <a:rPr lang="ru-RU" dirty="0"/>
              <a:t> як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але </a:t>
            </a:r>
            <a:r>
              <a:rPr lang="ru-RU" dirty="0" err="1"/>
              <a:t>згодом</a:t>
            </a:r>
            <a:r>
              <a:rPr lang="ru-RU" dirty="0"/>
              <a:t> переросла у </a:t>
            </a:r>
            <a:r>
              <a:rPr lang="ru-RU" dirty="0" err="1"/>
              <a:t>фактичну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режиму.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викликало</a:t>
            </a:r>
            <a:r>
              <a:rPr lang="ru-RU" dirty="0"/>
              <a:t> </a:t>
            </a:r>
            <a:r>
              <a:rPr lang="ru-RU" dirty="0" err="1"/>
              <a:t>звинувачення</a:t>
            </a:r>
            <a:r>
              <a:rPr lang="ru-RU" dirty="0"/>
              <a:t> в </a:t>
            </a:r>
            <a:r>
              <a:rPr lang="ru-RU" dirty="0" err="1"/>
              <a:t>зловживанні</a:t>
            </a:r>
            <a:r>
              <a:rPr lang="ru-RU" dirty="0"/>
              <a:t> </a:t>
            </a:r>
            <a:r>
              <a:rPr lang="ru-RU" dirty="0" err="1"/>
              <a:t>концепцією</a:t>
            </a:r>
            <a:r>
              <a:rPr lang="ru-RU" dirty="0"/>
              <a:t> </a:t>
            </a:r>
            <a:r>
              <a:rPr lang="en-US" dirty="0"/>
              <a:t>R2P </a:t>
            </a:r>
            <a:r>
              <a:rPr lang="ru-RU" dirty="0"/>
              <a:t>та </a:t>
            </a:r>
            <a:r>
              <a:rPr lang="ru-RU" dirty="0" err="1"/>
              <a:t>підірвало</a:t>
            </a:r>
            <a:r>
              <a:rPr lang="ru-RU" dirty="0"/>
              <a:t> </a:t>
            </a:r>
            <a:r>
              <a:rPr lang="ru-RU" dirty="0" err="1"/>
              <a:t>довіру</a:t>
            </a:r>
            <a:r>
              <a:rPr lang="ru-RU" dirty="0"/>
              <a:t> до </a:t>
            </a:r>
            <a:r>
              <a:rPr lang="ru-RU" dirty="0" err="1"/>
              <a:t>гуманітарних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, особливо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3571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Відсутність</a:t>
            </a:r>
            <a:r>
              <a:rPr lang="ru-RU" b="1" dirty="0"/>
              <a:t> </a:t>
            </a:r>
            <a:r>
              <a:rPr lang="ru-RU" b="1" dirty="0" err="1"/>
              <a:t>втручання</a:t>
            </a:r>
            <a:r>
              <a:rPr lang="ru-RU" b="1" dirty="0"/>
              <a:t> у </a:t>
            </a:r>
            <a:r>
              <a:rPr lang="ru-RU" b="1" dirty="0" err="1" smtClean="0"/>
              <a:t>Руанді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у </a:t>
            </a:r>
            <a:r>
              <a:rPr lang="ru-RU" dirty="0" err="1"/>
              <a:t>Руанді</a:t>
            </a:r>
            <a:r>
              <a:rPr lang="ru-RU" dirty="0"/>
              <a:t> в 1994 </a:t>
            </a:r>
            <a:r>
              <a:rPr lang="ru-RU" dirty="0" err="1"/>
              <a:t>році</a:t>
            </a:r>
            <a:r>
              <a:rPr lang="ru-RU" dirty="0"/>
              <a:t>, коли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спільнота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ігнорувала</a:t>
            </a:r>
            <a:r>
              <a:rPr lang="ru-RU" dirty="0"/>
              <a:t> геноцид,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призвів</a:t>
            </a:r>
            <a:r>
              <a:rPr lang="ru-RU" dirty="0"/>
              <a:t> до </a:t>
            </a:r>
            <a:r>
              <a:rPr lang="ru-RU" dirty="0" err="1"/>
              <a:t>загибелі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800,000 людей, </a:t>
            </a:r>
            <a:r>
              <a:rPr lang="ru-RU" dirty="0" err="1"/>
              <a:t>демонструє</a:t>
            </a:r>
            <a:r>
              <a:rPr lang="ru-RU" dirty="0"/>
              <a:t> </a:t>
            </a:r>
            <a:r>
              <a:rPr lang="ru-RU" dirty="0" err="1"/>
              <a:t>іншу</a:t>
            </a:r>
            <a:r>
              <a:rPr lang="ru-RU" dirty="0"/>
              <a:t> сторону </a:t>
            </a:r>
            <a:r>
              <a:rPr lang="ru-RU" dirty="0" err="1"/>
              <a:t>проблеми</a:t>
            </a:r>
            <a:r>
              <a:rPr lang="ru-RU" dirty="0"/>
              <a:t> – </a:t>
            </a:r>
            <a:r>
              <a:rPr lang="ru-RU" dirty="0" err="1"/>
              <a:t>моральну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бездіяльність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випадок</a:t>
            </a:r>
            <a:r>
              <a:rPr lang="ru-RU" dirty="0"/>
              <a:t> став </a:t>
            </a:r>
            <a:r>
              <a:rPr lang="ru-RU" dirty="0" err="1"/>
              <a:t>потужним</a:t>
            </a:r>
            <a:r>
              <a:rPr lang="ru-RU" dirty="0"/>
              <a:t> аргументом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формалізованих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реагування</a:t>
            </a:r>
            <a:r>
              <a:rPr lang="ru-RU" dirty="0"/>
              <a:t> на </a:t>
            </a:r>
            <a:r>
              <a:rPr lang="ru-RU" dirty="0" err="1"/>
              <a:t>масові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9778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Взаємодія</a:t>
            </a:r>
            <a:r>
              <a:rPr lang="ru-RU" b="1" dirty="0"/>
              <a:t> права й </a:t>
            </a:r>
            <a:r>
              <a:rPr lang="ru-RU" b="1" dirty="0" err="1" smtClean="0"/>
              <a:t>моралі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/>
              <a:t>Взаємодія</a:t>
            </a:r>
            <a:r>
              <a:rPr lang="ru-RU" dirty="0"/>
              <a:t> права й </a:t>
            </a:r>
            <a:r>
              <a:rPr lang="ru-RU" dirty="0" err="1"/>
              <a:t>моралі</a:t>
            </a:r>
            <a:r>
              <a:rPr lang="ru-RU" dirty="0"/>
              <a:t> в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в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аспектах. </a:t>
            </a:r>
            <a:r>
              <a:rPr lang="ru-RU" dirty="0" err="1"/>
              <a:t>По-перше</a:t>
            </a:r>
            <a:r>
              <a:rPr lang="ru-RU" dirty="0"/>
              <a:t>,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фундаментальне</a:t>
            </a:r>
            <a:r>
              <a:rPr lang="ru-RU" dirty="0"/>
              <a:t> </a:t>
            </a:r>
            <a:r>
              <a:rPr lang="ru-RU" dirty="0" err="1"/>
              <a:t>напруження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позитивним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правом,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захищає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суверенітет</a:t>
            </a:r>
            <a:r>
              <a:rPr lang="ru-RU" dirty="0"/>
              <a:t>, та </a:t>
            </a:r>
            <a:r>
              <a:rPr lang="ru-RU" dirty="0" err="1"/>
              <a:t>моральними</a:t>
            </a:r>
            <a:r>
              <a:rPr lang="ru-RU" dirty="0"/>
              <a:t> </a:t>
            </a:r>
            <a:r>
              <a:rPr lang="ru-RU" dirty="0" err="1"/>
              <a:t>імперативами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По-друге</a:t>
            </a:r>
            <a:r>
              <a:rPr lang="ru-RU" dirty="0"/>
              <a:t>, </a:t>
            </a:r>
            <a:r>
              <a:rPr lang="ru-RU" dirty="0" err="1"/>
              <a:t>селективність</a:t>
            </a:r>
            <a:r>
              <a:rPr lang="ru-RU" dirty="0"/>
              <a:t> та </a:t>
            </a:r>
            <a:r>
              <a:rPr lang="ru-RU" dirty="0" err="1"/>
              <a:t>подвійні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в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підривають</a:t>
            </a:r>
            <a:r>
              <a:rPr lang="ru-RU" dirty="0"/>
              <a:t> як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правову</a:t>
            </a:r>
            <a:r>
              <a:rPr lang="ru-RU" dirty="0"/>
              <a:t>, так і </a:t>
            </a:r>
            <a:r>
              <a:rPr lang="ru-RU" dirty="0" err="1"/>
              <a:t>моральну</a:t>
            </a:r>
            <a:r>
              <a:rPr lang="ru-RU" dirty="0"/>
              <a:t> </a:t>
            </a:r>
            <a:r>
              <a:rPr lang="ru-RU" dirty="0" err="1"/>
              <a:t>легітимність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906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Проблема </a:t>
            </a:r>
            <a:r>
              <a:rPr lang="ru-RU" b="1" dirty="0" err="1"/>
              <a:t>застосування</a:t>
            </a:r>
            <a:r>
              <a:rPr lang="ru-RU" b="1" dirty="0"/>
              <a:t> "</a:t>
            </a:r>
            <a:r>
              <a:rPr lang="ru-RU" b="1" dirty="0" err="1"/>
              <a:t>сили</a:t>
            </a:r>
            <a:r>
              <a:rPr lang="ru-RU" b="1" dirty="0" smtClean="0"/>
              <a:t>"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П</a:t>
            </a:r>
            <a:r>
              <a:rPr lang="ru-RU" dirty="0" err="1" smtClean="0"/>
              <a:t>роблема</a:t>
            </a:r>
            <a:r>
              <a:rPr lang="ru-RU" dirty="0" smtClean="0"/>
              <a:t> </a:t>
            </a:r>
            <a:r>
              <a:rPr lang="ru-RU" dirty="0" err="1"/>
              <a:t>застосування</a:t>
            </a:r>
            <a:r>
              <a:rPr lang="ru-RU" dirty="0"/>
              <a:t> "</a:t>
            </a:r>
            <a:r>
              <a:rPr lang="ru-RU" dirty="0" err="1"/>
              <a:t>сили</a:t>
            </a:r>
            <a:r>
              <a:rPr lang="ru-RU" dirty="0"/>
              <a:t>" в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гуманітарних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є особливо </a:t>
            </a:r>
            <a:r>
              <a:rPr lang="ru-RU" dirty="0" err="1"/>
              <a:t>гострою</a:t>
            </a:r>
            <a:r>
              <a:rPr lang="ru-RU" dirty="0"/>
              <a:t>. З одного боку, </a:t>
            </a:r>
            <a:r>
              <a:rPr lang="ru-RU" dirty="0" err="1"/>
              <a:t>військова</a:t>
            </a:r>
            <a:r>
              <a:rPr lang="ru-RU" dirty="0"/>
              <a:t> сила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необхідною</a:t>
            </a:r>
            <a:r>
              <a:rPr lang="ru-RU" dirty="0"/>
              <a:t> для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 З </a:t>
            </a:r>
            <a:r>
              <a:rPr lang="ru-RU" dirty="0" err="1"/>
              <a:t>іншого</a:t>
            </a:r>
            <a:r>
              <a:rPr lang="ru-RU" dirty="0"/>
              <a:t> боку,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неминуче </a:t>
            </a:r>
            <a:r>
              <a:rPr lang="ru-RU" dirty="0" err="1"/>
              <a:t>призводить</a:t>
            </a:r>
            <a:r>
              <a:rPr lang="ru-RU" dirty="0"/>
              <a:t> до жертв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руйнувань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парадокс: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для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само по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прав.</a:t>
            </a:r>
          </a:p>
        </p:txBody>
      </p:sp>
    </p:spTree>
    <p:extLst>
      <p:ext uri="{BB962C8B-B14F-4D97-AF65-F5344CB8AC3E}">
        <p14:creationId xmlns:p14="http://schemas.microsoft.com/office/powerpoint/2010/main" val="3614219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Авторитетне</a:t>
            </a:r>
            <a:r>
              <a:rPr lang="ru-RU" b="1" dirty="0"/>
              <a:t> </a:t>
            </a:r>
            <a:r>
              <a:rPr lang="ru-RU" b="1" dirty="0" err="1"/>
              <a:t>рішення</a:t>
            </a:r>
            <a:r>
              <a:rPr lang="ru-RU" b="1" dirty="0"/>
              <a:t> про </a:t>
            </a:r>
            <a:r>
              <a:rPr lang="ru-RU" b="1" dirty="0" err="1" smtClean="0"/>
              <a:t>інтервенцію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Важливим</a:t>
            </a:r>
            <a:r>
              <a:rPr lang="ru-RU" dirty="0"/>
              <a:t> аспектом </a:t>
            </a:r>
            <a:r>
              <a:rPr lang="ru-RU" dirty="0" err="1"/>
              <a:t>взаємодії</a:t>
            </a:r>
            <a:r>
              <a:rPr lang="ru-RU" dirty="0"/>
              <a:t> права та </a:t>
            </a:r>
            <a:r>
              <a:rPr lang="ru-RU" dirty="0" err="1"/>
              <a:t>моралі</a:t>
            </a:r>
            <a:r>
              <a:rPr lang="ru-RU" dirty="0"/>
              <a:t> в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є </a:t>
            </a:r>
            <a:r>
              <a:rPr lang="ru-RU" dirty="0" err="1"/>
              <a:t>питання</a:t>
            </a:r>
            <a:r>
              <a:rPr lang="ru-RU" dirty="0"/>
              <a:t> авторитетного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.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визначати</a:t>
            </a:r>
            <a:r>
              <a:rPr lang="ru-RU" dirty="0"/>
              <a:t>, коли </a:t>
            </a:r>
            <a:r>
              <a:rPr lang="ru-RU" dirty="0" err="1"/>
              <a:t>ситуація</a:t>
            </a:r>
            <a:r>
              <a:rPr lang="ru-RU" dirty="0"/>
              <a:t>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виправдовує</a:t>
            </a:r>
            <a:r>
              <a:rPr lang="ru-RU" dirty="0"/>
              <a:t> </a:t>
            </a:r>
            <a:r>
              <a:rPr lang="ru-RU" dirty="0" err="1"/>
              <a:t>гуманітарне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? В </a:t>
            </a:r>
            <a:r>
              <a:rPr lang="ru-RU" dirty="0" err="1"/>
              <a:t>ідеалі</a:t>
            </a:r>
            <a:r>
              <a:rPr lang="ru-RU" dirty="0"/>
              <a:t>,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легітимний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орган, </a:t>
            </a:r>
            <a:r>
              <a:rPr lang="ru-RU" dirty="0" err="1"/>
              <a:t>такий</a:t>
            </a:r>
            <a:r>
              <a:rPr lang="ru-RU" dirty="0"/>
              <a:t> як Рада </a:t>
            </a:r>
            <a:r>
              <a:rPr lang="ru-RU" dirty="0" err="1"/>
              <a:t>Безпеки</a:t>
            </a:r>
            <a:r>
              <a:rPr lang="ru-RU" dirty="0"/>
              <a:t> ООН. </a:t>
            </a:r>
            <a:r>
              <a:rPr lang="ru-RU" dirty="0" err="1"/>
              <a:t>Однак</a:t>
            </a:r>
            <a:r>
              <a:rPr lang="ru-RU" dirty="0"/>
              <a:t>, </a:t>
            </a:r>
            <a:r>
              <a:rPr lang="ru-RU" dirty="0" err="1"/>
              <a:t>блокування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через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протиріччя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постійними</a:t>
            </a:r>
            <a:r>
              <a:rPr lang="ru-RU" dirty="0"/>
              <a:t> членами Ради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демонструє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7380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Відповідальність</a:t>
            </a:r>
            <a:r>
              <a:rPr lang="ru-RU" b="1" dirty="0"/>
              <a:t> за </a:t>
            </a:r>
            <a:r>
              <a:rPr lang="ru-RU" b="1" dirty="0" err="1"/>
              <a:t>постконфліктне</a:t>
            </a:r>
            <a:r>
              <a:rPr lang="ru-RU" b="1" dirty="0"/>
              <a:t> </a:t>
            </a:r>
            <a:r>
              <a:rPr lang="ru-RU" b="1" dirty="0" err="1" smtClean="0"/>
              <a:t>врегулювання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/>
              <a:t>Гуманітарне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постконфліктне</a:t>
            </a:r>
            <a:r>
              <a:rPr lang="ru-RU" dirty="0"/>
              <a:t> </a:t>
            </a:r>
            <a:r>
              <a:rPr lang="ru-RU" dirty="0" err="1"/>
              <a:t>врегулювання</a:t>
            </a:r>
            <a:r>
              <a:rPr lang="ru-RU" dirty="0"/>
              <a:t> та </a:t>
            </a:r>
            <a:r>
              <a:rPr lang="ru-RU" dirty="0" err="1"/>
              <a:t>відбудову</a:t>
            </a:r>
            <a:r>
              <a:rPr lang="ru-RU" dirty="0"/>
              <a:t>. </a:t>
            </a:r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без </a:t>
            </a:r>
            <a:r>
              <a:rPr lang="ru-RU" dirty="0" err="1"/>
              <a:t>довготермінового</a:t>
            </a:r>
            <a:r>
              <a:rPr lang="ru-RU" dirty="0"/>
              <a:t> плану </a:t>
            </a:r>
            <a:r>
              <a:rPr lang="ru-RU" dirty="0" err="1"/>
              <a:t>стабілізації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як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сталося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Лівії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2011 року.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розширює</a:t>
            </a:r>
            <a:r>
              <a:rPr lang="ru-RU" dirty="0"/>
              <a:t> </a:t>
            </a:r>
            <a:r>
              <a:rPr lang="ru-RU" dirty="0" err="1"/>
              <a:t>моральну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простого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масовим</a:t>
            </a:r>
            <a:r>
              <a:rPr lang="ru-RU" dirty="0"/>
              <a:t> </a:t>
            </a:r>
            <a:r>
              <a:rPr lang="ru-RU" dirty="0" err="1"/>
              <a:t>злочинам</a:t>
            </a:r>
            <a:r>
              <a:rPr lang="ru-RU" dirty="0"/>
              <a:t> до </a:t>
            </a:r>
            <a:r>
              <a:rPr lang="ru-RU" dirty="0" err="1"/>
              <a:t>створення</a:t>
            </a:r>
            <a:r>
              <a:rPr lang="ru-RU" dirty="0"/>
              <a:t> умов для </a:t>
            </a:r>
            <a:r>
              <a:rPr lang="ru-RU" dirty="0" err="1"/>
              <a:t>сталого</a:t>
            </a:r>
            <a:r>
              <a:rPr lang="ru-RU" dirty="0"/>
              <a:t> миру та </a:t>
            </a:r>
            <a:r>
              <a:rPr lang="ru-RU" dirty="0" err="1"/>
              <a:t>розвитку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4753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Превентивні</a:t>
            </a:r>
            <a:r>
              <a:rPr lang="ru-RU" b="1" dirty="0"/>
              <a:t> </a:t>
            </a:r>
            <a:r>
              <a:rPr lang="ru-RU" b="1" dirty="0" err="1" smtClean="0"/>
              <a:t>механізми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дискусії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все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концентруються</a:t>
            </a:r>
            <a:r>
              <a:rPr lang="ru-RU" dirty="0"/>
              <a:t> на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превентивних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дозволили б </a:t>
            </a:r>
            <a:r>
              <a:rPr lang="ru-RU" dirty="0" err="1"/>
              <a:t>запобігати</a:t>
            </a:r>
            <a:r>
              <a:rPr lang="ru-RU" dirty="0"/>
              <a:t> кризам до того, як вони досягнуть </a:t>
            </a:r>
            <a:r>
              <a:rPr lang="ru-RU" dirty="0" err="1"/>
              <a:t>рівня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раннє</a:t>
            </a:r>
            <a:r>
              <a:rPr lang="ru-RU" dirty="0"/>
              <a:t> </a:t>
            </a:r>
            <a:r>
              <a:rPr lang="ru-RU" dirty="0" err="1"/>
              <a:t>попередження</a:t>
            </a:r>
            <a:r>
              <a:rPr lang="ru-RU" dirty="0"/>
              <a:t>, </a:t>
            </a:r>
            <a:r>
              <a:rPr lang="ru-RU" dirty="0" err="1"/>
              <a:t>дипломатичні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, </a:t>
            </a:r>
            <a:r>
              <a:rPr lang="ru-RU" dirty="0" err="1"/>
              <a:t>цільові</a:t>
            </a:r>
            <a:r>
              <a:rPr lang="ru-RU" dirty="0"/>
              <a:t> </a:t>
            </a:r>
            <a:r>
              <a:rPr lang="ru-RU" dirty="0" err="1"/>
              <a:t>санкції</a:t>
            </a:r>
            <a:r>
              <a:rPr lang="ru-RU" dirty="0"/>
              <a:t>,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та </a:t>
            </a:r>
            <a:r>
              <a:rPr lang="ru-RU" dirty="0" err="1"/>
              <a:t>підтримку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миротворчих</a:t>
            </a:r>
            <a:r>
              <a:rPr lang="ru-RU" dirty="0"/>
              <a:t> </a:t>
            </a:r>
            <a:r>
              <a:rPr lang="ru-RU" dirty="0" err="1"/>
              <a:t>ініціатив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4165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Концепція</a:t>
            </a:r>
            <a:r>
              <a:rPr lang="ru-RU" b="1" dirty="0"/>
              <a:t> "</a:t>
            </a:r>
            <a:r>
              <a:rPr lang="ru-RU" b="1" dirty="0" err="1"/>
              <a:t>м'якої</a:t>
            </a:r>
            <a:r>
              <a:rPr lang="ru-RU" b="1" dirty="0"/>
              <a:t> </a:t>
            </a:r>
            <a:r>
              <a:rPr lang="ru-RU" b="1" dirty="0" err="1"/>
              <a:t>сили</a:t>
            </a:r>
            <a:r>
              <a:rPr lang="ru-RU" b="1" dirty="0" smtClean="0"/>
              <a:t>"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Взаємодія</a:t>
            </a:r>
            <a:r>
              <a:rPr lang="ru-RU" dirty="0"/>
              <a:t> права й </a:t>
            </a:r>
            <a:r>
              <a:rPr lang="ru-RU" dirty="0" err="1"/>
              <a:t>моралі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"</a:t>
            </a:r>
            <a:r>
              <a:rPr lang="ru-RU" dirty="0" err="1"/>
              <a:t>м'якої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" як </a:t>
            </a:r>
            <a:r>
              <a:rPr lang="ru-RU" dirty="0" err="1"/>
              <a:t>альтернативи</a:t>
            </a:r>
            <a:r>
              <a:rPr lang="ru-RU" dirty="0"/>
              <a:t> прямому </a:t>
            </a:r>
            <a:r>
              <a:rPr lang="ru-RU" dirty="0" err="1"/>
              <a:t>військовому</a:t>
            </a:r>
            <a:r>
              <a:rPr lang="ru-RU" dirty="0"/>
              <a:t> </a:t>
            </a:r>
            <a:r>
              <a:rPr lang="ru-RU" dirty="0" err="1"/>
              <a:t>втручанню</a:t>
            </a:r>
            <a:r>
              <a:rPr lang="ru-RU" dirty="0"/>
              <a:t>.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санкції</a:t>
            </a:r>
            <a:r>
              <a:rPr lang="ru-RU" dirty="0"/>
              <a:t>, дипломатична </a:t>
            </a:r>
            <a:r>
              <a:rPr lang="ru-RU" dirty="0" err="1"/>
              <a:t>ізоляція</a:t>
            </a:r>
            <a:r>
              <a:rPr lang="ru-RU" dirty="0"/>
              <a:t>,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невоєнні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ефективними</a:t>
            </a:r>
            <a:r>
              <a:rPr lang="ru-RU" dirty="0"/>
              <a:t> у </a:t>
            </a:r>
            <a:r>
              <a:rPr lang="ru-RU" dirty="0" err="1"/>
              <a:t>впливі</a:t>
            </a:r>
            <a:r>
              <a:rPr lang="ru-RU" dirty="0"/>
              <a:t> на </a:t>
            </a:r>
            <a:r>
              <a:rPr lang="ru-RU" dirty="0" err="1"/>
              <a:t>поведінку</a:t>
            </a:r>
            <a:r>
              <a:rPr lang="ru-RU" dirty="0"/>
              <a:t> держав-</a:t>
            </a:r>
            <a:r>
              <a:rPr lang="ru-RU" dirty="0" err="1"/>
              <a:t>порушників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, не </a:t>
            </a:r>
            <a:r>
              <a:rPr lang="ru-RU" dirty="0" err="1"/>
              <a:t>порушуючи</a:t>
            </a:r>
            <a:r>
              <a:rPr lang="ru-RU" dirty="0"/>
              <a:t> принцип </a:t>
            </a:r>
            <a:r>
              <a:rPr lang="ru-RU" dirty="0" err="1"/>
              <a:t>невтручання</a:t>
            </a:r>
            <a:r>
              <a:rPr lang="ru-RU" dirty="0"/>
              <a:t> у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58879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Відповідальний</a:t>
            </a:r>
            <a:r>
              <a:rPr lang="ru-RU" b="1" dirty="0"/>
              <a:t> </a:t>
            </a:r>
            <a:r>
              <a:rPr lang="ru-RU" b="1" dirty="0" err="1" smtClean="0"/>
              <a:t>суверенітет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глобалізації</a:t>
            </a:r>
            <a:r>
              <a:rPr lang="ru-RU" dirty="0"/>
              <a:t> та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взаємозалежності</a:t>
            </a:r>
            <a:r>
              <a:rPr lang="ru-RU" dirty="0"/>
              <a:t> держав </a:t>
            </a:r>
            <a:r>
              <a:rPr lang="ru-RU" dirty="0" err="1"/>
              <a:t>концепція</a:t>
            </a:r>
            <a:r>
              <a:rPr lang="ru-RU" dirty="0"/>
              <a:t> абсолютного </a:t>
            </a:r>
            <a:r>
              <a:rPr lang="ru-RU" dirty="0" err="1"/>
              <a:t>суверенітету</a:t>
            </a:r>
            <a:r>
              <a:rPr lang="ru-RU" dirty="0"/>
              <a:t> все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поступається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"</a:t>
            </a:r>
            <a:r>
              <a:rPr lang="ru-RU" dirty="0" err="1"/>
              <a:t>відповідального</a:t>
            </a:r>
            <a:r>
              <a:rPr lang="ru-RU" dirty="0"/>
              <a:t> </a:t>
            </a:r>
            <a:r>
              <a:rPr lang="ru-RU" dirty="0" err="1"/>
              <a:t>суверенітету</a:t>
            </a:r>
            <a:r>
              <a:rPr lang="ru-RU" dirty="0"/>
              <a:t>".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легітимність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спроможності</a:t>
            </a:r>
            <a:r>
              <a:rPr lang="ru-RU" dirty="0"/>
              <a:t> та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захищати</a:t>
            </a:r>
            <a:r>
              <a:rPr lang="ru-RU" dirty="0"/>
              <a:t> права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28179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Роль </a:t>
            </a:r>
            <a:r>
              <a:rPr lang="ru-RU" b="1" dirty="0" err="1"/>
              <a:t>недержавних</a:t>
            </a:r>
            <a:r>
              <a:rPr lang="ru-RU" b="1" dirty="0"/>
              <a:t> </a:t>
            </a:r>
            <a:r>
              <a:rPr lang="ru-RU" b="1" dirty="0" err="1" smtClean="0"/>
              <a:t>акторів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Важливим</a:t>
            </a:r>
            <a:r>
              <a:rPr lang="ru-RU" dirty="0"/>
              <a:t> аспектом </a:t>
            </a:r>
            <a:r>
              <a:rPr lang="ru-RU" dirty="0" err="1"/>
              <a:t>взаємодії</a:t>
            </a:r>
            <a:r>
              <a:rPr lang="ru-RU" dirty="0"/>
              <a:t> права й </a:t>
            </a:r>
            <a:r>
              <a:rPr lang="ru-RU" dirty="0" err="1"/>
              <a:t>моралі</a:t>
            </a:r>
            <a:r>
              <a:rPr lang="ru-RU" dirty="0"/>
              <a:t> є роль </a:t>
            </a:r>
            <a:r>
              <a:rPr lang="ru-RU" dirty="0" err="1"/>
              <a:t>недержавних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нормативних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та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на </a:t>
            </a:r>
            <a:r>
              <a:rPr lang="ru-RU" dirty="0" err="1"/>
              <a:t>держави-порушники</a:t>
            </a:r>
            <a:r>
              <a:rPr lang="ru-RU" dirty="0"/>
              <a:t>.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неурядові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як </a:t>
            </a:r>
            <a:r>
              <a:rPr lang="en-US" dirty="0"/>
              <a:t>Amnesty International, Human Rights Watch, </a:t>
            </a:r>
            <a:r>
              <a:rPr lang="en-US" dirty="0" err="1"/>
              <a:t>Médecins</a:t>
            </a:r>
            <a:r>
              <a:rPr lang="en-US" dirty="0"/>
              <a:t> Sans </a:t>
            </a:r>
            <a:r>
              <a:rPr lang="en-US" dirty="0" err="1"/>
              <a:t>Frontières</a:t>
            </a:r>
            <a:r>
              <a:rPr lang="en-US" dirty="0"/>
              <a:t>,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роль у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документуванні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r>
              <a:rPr lang="ru-RU" dirty="0"/>
              <a:t> та </a:t>
            </a:r>
            <a:r>
              <a:rPr lang="ru-RU" dirty="0" err="1"/>
              <a:t>мобілізації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громадської</a:t>
            </a:r>
            <a:r>
              <a:rPr lang="ru-RU" dirty="0"/>
              <a:t> думки.</a:t>
            </a:r>
          </a:p>
        </p:txBody>
      </p:sp>
    </p:spTree>
    <p:extLst>
      <p:ext uri="{BB962C8B-B14F-4D97-AF65-F5344CB8AC3E}">
        <p14:creationId xmlns:p14="http://schemas.microsoft.com/office/powerpoint/2010/main" val="48526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План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. </a:t>
            </a:r>
            <a:r>
              <a:rPr lang="ru-RU" dirty="0" err="1"/>
              <a:t>Взаємодія</a:t>
            </a:r>
            <a:r>
              <a:rPr lang="ru-RU" dirty="0"/>
              <a:t> права й </a:t>
            </a:r>
            <a:r>
              <a:rPr lang="ru-RU" dirty="0" err="1"/>
              <a:t>моралі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Співвідношення</a:t>
            </a:r>
            <a:r>
              <a:rPr lang="ru-RU" dirty="0"/>
              <a:t> права, </a:t>
            </a:r>
            <a:r>
              <a:rPr lang="ru-RU" dirty="0" err="1"/>
              <a:t>сили</a:t>
            </a:r>
            <a:r>
              <a:rPr lang="ru-RU" dirty="0"/>
              <a:t> та </a:t>
            </a:r>
            <a:r>
              <a:rPr lang="ru-RU" dirty="0" err="1"/>
              <a:t>етики</a:t>
            </a:r>
            <a:r>
              <a:rPr lang="ru-RU" dirty="0"/>
              <a:t> у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сили</a:t>
            </a:r>
            <a:r>
              <a:rPr lang="ru-RU" dirty="0"/>
              <a:t>» 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«Фактор </a:t>
            </a:r>
            <a:r>
              <a:rPr lang="ru-RU" dirty="0" err="1"/>
              <a:t>сили</a:t>
            </a:r>
            <a:r>
              <a:rPr lang="ru-RU" dirty="0"/>
              <a:t>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61778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Підсумки</a:t>
            </a:r>
            <a:r>
              <a:rPr lang="ru-RU" b="1" dirty="0"/>
              <a:t> </a:t>
            </a:r>
            <a:r>
              <a:rPr lang="ru-RU" b="1" dirty="0" err="1"/>
              <a:t>концепції</a:t>
            </a:r>
            <a:r>
              <a:rPr lang="ru-RU" b="1" dirty="0"/>
              <a:t> </a:t>
            </a:r>
            <a:r>
              <a:rPr lang="ru-RU" b="1" dirty="0" err="1"/>
              <a:t>гуманітарного</a:t>
            </a:r>
            <a:r>
              <a:rPr lang="ru-RU" b="1" dirty="0"/>
              <a:t> </a:t>
            </a:r>
            <a:r>
              <a:rPr lang="ru-RU" b="1" dirty="0" err="1" smtClean="0"/>
              <a:t>втручання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Підсумовуючи</a:t>
            </a:r>
            <a:r>
              <a:rPr lang="ru-RU" dirty="0"/>
              <a:t>, </a:t>
            </a: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та </a:t>
            </a:r>
            <a:r>
              <a:rPr lang="ru-RU" dirty="0" err="1"/>
              <a:t>ширша</a:t>
            </a:r>
            <a:r>
              <a:rPr lang="ru-RU" dirty="0"/>
              <a:t> проблема </a:t>
            </a:r>
            <a:r>
              <a:rPr lang="ru-RU" dirty="0" err="1"/>
              <a:t>взаємодії</a:t>
            </a:r>
            <a:r>
              <a:rPr lang="ru-RU" dirty="0"/>
              <a:t> права й </a:t>
            </a:r>
            <a:r>
              <a:rPr lang="ru-RU" dirty="0" err="1"/>
              <a:t>моралі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одними з </a:t>
            </a:r>
            <a:r>
              <a:rPr lang="ru-RU" dirty="0" err="1"/>
              <a:t>найскладніших</a:t>
            </a:r>
            <a:r>
              <a:rPr lang="ru-RU" dirty="0"/>
              <a:t> </a:t>
            </a:r>
            <a:r>
              <a:rPr lang="ru-RU" dirty="0" err="1"/>
              <a:t>викликів</a:t>
            </a:r>
            <a:r>
              <a:rPr lang="ru-RU" dirty="0"/>
              <a:t> для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Напруження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суверенітетом</a:t>
            </a:r>
            <a:r>
              <a:rPr lang="ru-RU" dirty="0"/>
              <a:t> та </a:t>
            </a:r>
            <a:r>
              <a:rPr lang="ru-RU" dirty="0" err="1"/>
              <a:t>захистом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позитивним</a:t>
            </a:r>
            <a:r>
              <a:rPr lang="ru-RU" dirty="0"/>
              <a:t> правом та </a:t>
            </a:r>
            <a:r>
              <a:rPr lang="ru-RU" dirty="0" err="1"/>
              <a:t>моральними</a:t>
            </a:r>
            <a:r>
              <a:rPr lang="ru-RU" dirty="0"/>
              <a:t> </a:t>
            </a:r>
            <a:r>
              <a:rPr lang="ru-RU" dirty="0" err="1"/>
              <a:t>імперативами</a:t>
            </a:r>
            <a:r>
              <a:rPr lang="ru-RU" dirty="0"/>
              <a:t>,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селективністю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та </a:t>
            </a:r>
            <a:r>
              <a:rPr lang="ru-RU" dirty="0" err="1"/>
              <a:t>універсальністю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переосмислення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нормативних</a:t>
            </a:r>
            <a:r>
              <a:rPr lang="ru-RU" dirty="0"/>
              <a:t> рамок.</a:t>
            </a:r>
          </a:p>
        </p:txBody>
      </p:sp>
    </p:spTree>
    <p:extLst>
      <p:ext uri="{BB962C8B-B14F-4D97-AF65-F5344CB8AC3E}">
        <p14:creationId xmlns:p14="http://schemas.microsoft.com/office/powerpoint/2010/main" val="537442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Співвідношення</a:t>
            </a:r>
            <a:r>
              <a:rPr lang="ru-RU" b="1" dirty="0"/>
              <a:t> права, </a:t>
            </a:r>
            <a:r>
              <a:rPr lang="ru-RU" b="1" dirty="0" err="1"/>
              <a:t>сили</a:t>
            </a:r>
            <a:r>
              <a:rPr lang="ru-RU" b="1" dirty="0"/>
              <a:t> та </a:t>
            </a:r>
            <a:r>
              <a:rPr lang="ru-RU" b="1" dirty="0" err="1" smtClean="0"/>
              <a:t>етики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Співвідношення</a:t>
            </a:r>
            <a:r>
              <a:rPr lang="ru-RU" dirty="0"/>
              <a:t> права, </a:t>
            </a:r>
            <a:r>
              <a:rPr lang="ru-RU" dirty="0" err="1"/>
              <a:t>сили</a:t>
            </a:r>
            <a:r>
              <a:rPr lang="ru-RU" dirty="0"/>
              <a:t> та </a:t>
            </a:r>
            <a:r>
              <a:rPr lang="ru-RU" dirty="0" err="1"/>
              <a:t>етики</a:t>
            </a:r>
            <a:r>
              <a:rPr lang="ru-RU" dirty="0"/>
              <a:t> у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фундаментальну</a:t>
            </a:r>
            <a:r>
              <a:rPr lang="ru-RU" dirty="0"/>
              <a:t> </a:t>
            </a:r>
            <a:r>
              <a:rPr lang="ru-RU" dirty="0" err="1"/>
              <a:t>напруженість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ідеалістичними</a:t>
            </a:r>
            <a:r>
              <a:rPr lang="ru-RU" dirty="0"/>
              <a:t> </a:t>
            </a:r>
            <a:r>
              <a:rPr lang="ru-RU" dirty="0" err="1"/>
              <a:t>прагненнями</a:t>
            </a:r>
            <a:r>
              <a:rPr lang="ru-RU" dirty="0"/>
              <a:t> до справедливого </a:t>
            </a:r>
            <a:r>
              <a:rPr lang="ru-RU" dirty="0" err="1"/>
              <a:t>міжнародного</a:t>
            </a:r>
            <a:r>
              <a:rPr lang="ru-RU" dirty="0"/>
              <a:t> порядку та </a:t>
            </a:r>
            <a:r>
              <a:rPr lang="ru-RU" dirty="0" err="1"/>
              <a:t>реалістичним</a:t>
            </a:r>
            <a:r>
              <a:rPr lang="ru-RU" dirty="0"/>
              <a:t> </a:t>
            </a:r>
            <a:r>
              <a:rPr lang="ru-RU" dirty="0" err="1"/>
              <a:t>визнанням</a:t>
            </a:r>
            <a:r>
              <a:rPr lang="ru-RU" dirty="0"/>
              <a:t> </a:t>
            </a:r>
            <a:r>
              <a:rPr lang="ru-RU" dirty="0" err="1"/>
              <a:t>силових</a:t>
            </a:r>
            <a:r>
              <a:rPr lang="ru-RU" dirty="0"/>
              <a:t> </a:t>
            </a:r>
            <a:r>
              <a:rPr lang="ru-RU" dirty="0" err="1"/>
              <a:t>асиметрій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державами.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тріада</a:t>
            </a:r>
            <a:r>
              <a:rPr lang="ru-RU" dirty="0"/>
              <a:t> – право, сила, </a:t>
            </a:r>
            <a:r>
              <a:rPr lang="ru-RU" dirty="0" err="1"/>
              <a:t>етика</a:t>
            </a:r>
            <a:r>
              <a:rPr lang="ru-RU" dirty="0"/>
              <a:t> – </a:t>
            </a:r>
            <a:r>
              <a:rPr lang="ru-RU" dirty="0" err="1"/>
              <a:t>формує</a:t>
            </a:r>
            <a:r>
              <a:rPr lang="ru-RU" dirty="0"/>
              <a:t> </a:t>
            </a:r>
            <a:r>
              <a:rPr lang="ru-RU" dirty="0" err="1"/>
              <a:t>концептуальну</a:t>
            </a:r>
            <a:r>
              <a:rPr lang="ru-RU" dirty="0"/>
              <a:t> основу, через яку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осмислити</a:t>
            </a:r>
            <a:r>
              <a:rPr lang="ru-RU" dirty="0"/>
              <a:t> </a:t>
            </a:r>
            <a:r>
              <a:rPr lang="ru-RU" dirty="0" err="1"/>
              <a:t>складну</a:t>
            </a:r>
            <a:r>
              <a:rPr lang="ru-RU" dirty="0"/>
              <a:t> </a:t>
            </a:r>
            <a:r>
              <a:rPr lang="ru-RU" dirty="0" err="1"/>
              <a:t>динаміку</a:t>
            </a:r>
            <a:r>
              <a:rPr lang="ru-RU" dirty="0"/>
              <a:t> </a:t>
            </a:r>
            <a:r>
              <a:rPr lang="ru-RU" dirty="0" err="1"/>
              <a:t>глобальної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XXI </a:t>
            </a:r>
            <a:r>
              <a:rPr lang="ru-RU" dirty="0" err="1"/>
              <a:t>століття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913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Міжнародне</a:t>
            </a:r>
            <a:r>
              <a:rPr lang="ru-RU" b="1" dirty="0"/>
              <a:t> </a:t>
            </a:r>
            <a:r>
              <a:rPr lang="ru-RU" b="1" dirty="0" smtClean="0"/>
              <a:t>право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Міжнародне</a:t>
            </a:r>
            <a:r>
              <a:rPr lang="ru-RU" dirty="0"/>
              <a:t> право,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розвивалося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століть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Вестфальської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до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багатосторонніх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та </a:t>
            </a:r>
            <a:r>
              <a:rPr lang="ru-RU" dirty="0" err="1"/>
              <a:t>інституцій</a:t>
            </a:r>
            <a:r>
              <a:rPr lang="ru-RU" dirty="0"/>
              <a:t>, </a:t>
            </a:r>
            <a:r>
              <a:rPr lang="ru-RU" dirty="0" err="1"/>
              <a:t>прагне</a:t>
            </a:r>
            <a:r>
              <a:rPr lang="ru-RU" dirty="0"/>
              <a:t> </a:t>
            </a:r>
            <a:r>
              <a:rPr lang="ru-RU" dirty="0" err="1"/>
              <a:t>регулювати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держав і </a:t>
            </a:r>
            <a:r>
              <a:rPr lang="ru-RU" dirty="0" err="1"/>
              <a:t>встановлювати</a:t>
            </a:r>
            <a:r>
              <a:rPr lang="ru-RU" dirty="0"/>
              <a:t> </a:t>
            </a:r>
            <a:r>
              <a:rPr lang="ru-RU" dirty="0" err="1"/>
              <a:t>нормативні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.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таких </a:t>
            </a:r>
            <a:r>
              <a:rPr lang="ru-RU" dirty="0" err="1"/>
              <a:t>основоположних</a:t>
            </a:r>
            <a:r>
              <a:rPr lang="ru-RU" dirty="0"/>
              <a:t> принципах, як суверенна </a:t>
            </a:r>
            <a:r>
              <a:rPr lang="ru-RU" dirty="0" err="1"/>
              <a:t>рівність</a:t>
            </a:r>
            <a:r>
              <a:rPr lang="ru-RU" dirty="0"/>
              <a:t> держав, </a:t>
            </a:r>
            <a:r>
              <a:rPr lang="ru-RU" dirty="0" err="1"/>
              <a:t>невтручання</a:t>
            </a:r>
            <a:r>
              <a:rPr lang="ru-RU" dirty="0"/>
              <a:t> у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, заборона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та </a:t>
            </a:r>
            <a:r>
              <a:rPr lang="ru-RU" dirty="0" err="1"/>
              <a:t>мирне</a:t>
            </a:r>
            <a:r>
              <a:rPr lang="ru-RU" dirty="0"/>
              <a:t> </a:t>
            </a:r>
            <a:r>
              <a:rPr lang="ru-RU" dirty="0" err="1"/>
              <a:t>врегулювання</a:t>
            </a:r>
            <a:r>
              <a:rPr lang="ru-RU" dirty="0"/>
              <a:t> </a:t>
            </a:r>
            <a:r>
              <a:rPr lang="ru-RU" dirty="0" err="1"/>
              <a:t>спорів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38920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Сила в </a:t>
            </a:r>
            <a:r>
              <a:rPr lang="ru-RU" b="1" dirty="0" err="1"/>
              <a:t>міжнародних</a:t>
            </a:r>
            <a:r>
              <a:rPr lang="ru-RU" b="1" dirty="0"/>
              <a:t> </a:t>
            </a:r>
            <a:r>
              <a:rPr lang="ru-RU" b="1" dirty="0" err="1" smtClean="0"/>
              <a:t>відносинах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Сила в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ключовим</a:t>
            </a:r>
            <a:r>
              <a:rPr lang="ru-RU" dirty="0"/>
              <a:t> фактором,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держав та </a:t>
            </a:r>
            <a:r>
              <a:rPr lang="ru-RU" dirty="0" err="1"/>
              <a:t>їхню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реалізовувати</a:t>
            </a:r>
            <a:r>
              <a:rPr lang="ru-RU" dirty="0"/>
              <a:t>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еволюціонувала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традиційного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військової</a:t>
            </a:r>
            <a:r>
              <a:rPr lang="ru-RU" dirty="0"/>
              <a:t> </a:t>
            </a:r>
            <a:r>
              <a:rPr lang="ru-RU" dirty="0" err="1"/>
              <a:t>могутності</a:t>
            </a:r>
            <a:r>
              <a:rPr lang="ru-RU" dirty="0"/>
              <a:t> до </a:t>
            </a:r>
            <a:r>
              <a:rPr lang="ru-RU" dirty="0" err="1"/>
              <a:t>багатовимірного</a:t>
            </a:r>
            <a:r>
              <a:rPr lang="ru-RU" dirty="0"/>
              <a:t> концепту,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економічну</a:t>
            </a:r>
            <a:r>
              <a:rPr lang="ru-RU" dirty="0"/>
              <a:t>, </a:t>
            </a:r>
            <a:r>
              <a:rPr lang="ru-RU" dirty="0" err="1"/>
              <a:t>технологічну</a:t>
            </a:r>
            <a:r>
              <a:rPr lang="ru-RU" dirty="0"/>
              <a:t>, </a:t>
            </a:r>
            <a:r>
              <a:rPr lang="ru-RU" dirty="0" err="1"/>
              <a:t>культурну</a:t>
            </a:r>
            <a:r>
              <a:rPr lang="ru-RU" dirty="0"/>
              <a:t> та </a:t>
            </a:r>
            <a:r>
              <a:rPr lang="ru-RU" dirty="0" err="1"/>
              <a:t>інформаційну</a:t>
            </a:r>
            <a:r>
              <a:rPr lang="ru-RU" dirty="0"/>
              <a:t> </a:t>
            </a:r>
            <a:r>
              <a:rPr lang="ru-RU" dirty="0" err="1"/>
              <a:t>складові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2438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Етика</a:t>
            </a:r>
            <a:r>
              <a:rPr lang="ru-RU" b="1" dirty="0"/>
              <a:t> в </a:t>
            </a:r>
            <a:r>
              <a:rPr lang="ru-RU" b="1" dirty="0" err="1"/>
              <a:t>міжнародних</a:t>
            </a:r>
            <a:r>
              <a:rPr lang="ru-RU" b="1" dirty="0"/>
              <a:t> </a:t>
            </a:r>
            <a:r>
              <a:rPr lang="ru-RU" b="1" dirty="0" err="1" smtClean="0"/>
              <a:t>відносинах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Етика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нормативних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справедливим</a:t>
            </a:r>
            <a:r>
              <a:rPr lang="ru-RU" dirty="0"/>
              <a:t>, </a:t>
            </a:r>
            <a:r>
              <a:rPr lang="ru-RU" dirty="0" err="1"/>
              <a:t>правильним</a:t>
            </a:r>
            <a:r>
              <a:rPr lang="ru-RU" dirty="0"/>
              <a:t> та морально </a:t>
            </a:r>
            <a:r>
              <a:rPr lang="ru-RU" dirty="0" err="1"/>
              <a:t>виправданим</a:t>
            </a:r>
            <a:r>
              <a:rPr lang="ru-RU" dirty="0"/>
              <a:t> у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державами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</a:t>
            </a:r>
            <a:r>
              <a:rPr lang="ru-RU" dirty="0" err="1"/>
              <a:t>акторами</a:t>
            </a:r>
            <a:r>
              <a:rPr lang="ru-RU" dirty="0"/>
              <a:t>.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етичні</a:t>
            </a:r>
            <a:r>
              <a:rPr lang="ru-RU" dirty="0"/>
              <a:t> </a:t>
            </a:r>
            <a:r>
              <a:rPr lang="ru-RU" dirty="0" err="1"/>
              <a:t>традиції</a:t>
            </a:r>
            <a:r>
              <a:rPr lang="ru-RU" dirty="0"/>
              <a:t> –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реалізму</a:t>
            </a:r>
            <a:r>
              <a:rPr lang="ru-RU" dirty="0"/>
              <a:t> до </a:t>
            </a:r>
            <a:r>
              <a:rPr lang="ru-RU" dirty="0" err="1"/>
              <a:t>космополітизму</a:t>
            </a:r>
            <a:r>
              <a:rPr lang="ru-RU" dirty="0"/>
              <a:t> –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відмінні</a:t>
            </a:r>
            <a:r>
              <a:rPr lang="ru-RU" dirty="0"/>
              <a:t> погляди на </a:t>
            </a:r>
            <a:r>
              <a:rPr lang="ru-RU" dirty="0" err="1"/>
              <a:t>моральні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2263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Приклади</a:t>
            </a:r>
            <a:r>
              <a:rPr lang="ru-RU" b="1" dirty="0"/>
              <a:t> </a:t>
            </a:r>
            <a:r>
              <a:rPr lang="ru-RU" b="1" dirty="0" err="1"/>
              <a:t>співвідношення</a:t>
            </a:r>
            <a:r>
              <a:rPr lang="ru-RU" b="1" dirty="0"/>
              <a:t> права, </a:t>
            </a:r>
            <a:r>
              <a:rPr lang="ru-RU" b="1" dirty="0" err="1"/>
              <a:t>сили</a:t>
            </a:r>
            <a:r>
              <a:rPr lang="ru-RU" b="1" dirty="0"/>
              <a:t> та </a:t>
            </a:r>
            <a:r>
              <a:rPr lang="ru-RU" b="1" dirty="0" err="1" smtClean="0"/>
              <a:t>етики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– права, </a:t>
            </a:r>
            <a:r>
              <a:rPr lang="ru-RU" dirty="0" err="1"/>
              <a:t>сили</a:t>
            </a:r>
            <a:r>
              <a:rPr lang="ru-RU" dirty="0"/>
              <a:t> та </a:t>
            </a:r>
            <a:r>
              <a:rPr lang="ru-RU" dirty="0" err="1"/>
              <a:t>етики</a:t>
            </a:r>
            <a:r>
              <a:rPr lang="ru-RU" dirty="0"/>
              <a:t> –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прослідкувати</a:t>
            </a:r>
            <a:r>
              <a:rPr lang="ru-RU" dirty="0"/>
              <a:t> на </a:t>
            </a:r>
            <a:r>
              <a:rPr lang="ru-RU" dirty="0" err="1"/>
              <a:t>конкретних</a:t>
            </a:r>
            <a:r>
              <a:rPr lang="ru-RU" dirty="0"/>
              <a:t> прикладах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Російська</a:t>
            </a:r>
            <a:r>
              <a:rPr lang="ru-RU" dirty="0"/>
              <a:t> </a:t>
            </a:r>
            <a:r>
              <a:rPr lang="ru-RU" dirty="0" err="1"/>
              <a:t>анексія</a:t>
            </a:r>
            <a:r>
              <a:rPr lang="ru-RU" dirty="0"/>
              <a:t> </a:t>
            </a:r>
            <a:r>
              <a:rPr lang="ru-RU" dirty="0" err="1"/>
              <a:t>Криму</a:t>
            </a:r>
            <a:r>
              <a:rPr lang="ru-RU" dirty="0"/>
              <a:t> в 2014 </a:t>
            </a:r>
            <a:r>
              <a:rPr lang="ru-RU" dirty="0" err="1"/>
              <a:t>році</a:t>
            </a:r>
            <a:r>
              <a:rPr lang="ru-RU" dirty="0"/>
              <a:t> та </a:t>
            </a:r>
            <a:r>
              <a:rPr lang="ru-RU" dirty="0" err="1"/>
              <a:t>подальша</a:t>
            </a:r>
            <a:r>
              <a:rPr lang="ru-RU" dirty="0"/>
              <a:t> </a:t>
            </a:r>
            <a:r>
              <a:rPr lang="ru-RU" dirty="0" err="1"/>
              <a:t>агресія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демонструють</a:t>
            </a:r>
            <a:r>
              <a:rPr lang="ru-RU" dirty="0"/>
              <a:t> </a:t>
            </a:r>
            <a:r>
              <a:rPr lang="ru-RU" dirty="0" err="1"/>
              <a:t>класичний</a:t>
            </a:r>
            <a:r>
              <a:rPr lang="ru-RU" dirty="0"/>
              <a:t>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протиставлення</a:t>
            </a:r>
            <a:r>
              <a:rPr lang="ru-RU" dirty="0"/>
              <a:t> </a:t>
            </a:r>
            <a:r>
              <a:rPr lang="ru-RU" dirty="0" err="1"/>
              <a:t>реалістичної</a:t>
            </a:r>
            <a:r>
              <a:rPr lang="ru-RU" dirty="0"/>
              <a:t> </a:t>
            </a:r>
            <a:r>
              <a:rPr lang="ru-RU" dirty="0" err="1"/>
              <a:t>силової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та </a:t>
            </a:r>
            <a:r>
              <a:rPr lang="ru-RU" dirty="0" err="1"/>
              <a:t>міжнародно-правових</a:t>
            </a:r>
            <a:r>
              <a:rPr lang="ru-RU" dirty="0"/>
              <a:t> норм.</a:t>
            </a:r>
          </a:p>
        </p:txBody>
      </p:sp>
    </p:spTree>
    <p:extLst>
      <p:ext uri="{BB962C8B-B14F-4D97-AF65-F5344CB8AC3E}">
        <p14:creationId xmlns:p14="http://schemas.microsoft.com/office/powerpoint/2010/main" val="136325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недержавних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, таких як </a:t>
            </a:r>
            <a:r>
              <a:rPr lang="ru-RU" dirty="0" err="1"/>
              <a:t>транснаціональні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, </a:t>
            </a:r>
            <a:r>
              <a:rPr lang="ru-RU" dirty="0" err="1"/>
              <a:t>неурядові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мережі</a:t>
            </a:r>
            <a:r>
              <a:rPr lang="ru-RU" dirty="0"/>
              <a:t> глобального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трансформує</a:t>
            </a:r>
            <a:r>
              <a:rPr lang="ru-RU" dirty="0"/>
              <a:t> </a:t>
            </a:r>
            <a:r>
              <a:rPr lang="ru-RU" dirty="0" err="1"/>
              <a:t>традиційне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права, </a:t>
            </a:r>
            <a:r>
              <a:rPr lang="ru-RU" dirty="0" err="1"/>
              <a:t>сили</a:t>
            </a:r>
            <a:r>
              <a:rPr lang="ru-RU" dirty="0"/>
              <a:t> та </a:t>
            </a:r>
            <a:r>
              <a:rPr lang="ru-RU" dirty="0" err="1"/>
              <a:t>етики</a:t>
            </a:r>
            <a:r>
              <a:rPr lang="ru-RU" dirty="0"/>
              <a:t>.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могутність</a:t>
            </a:r>
            <a:r>
              <a:rPr lang="ru-RU" dirty="0"/>
              <a:t> </a:t>
            </a:r>
            <a:r>
              <a:rPr lang="ru-RU" dirty="0" err="1"/>
              <a:t>корпорацій</a:t>
            </a:r>
            <a:r>
              <a:rPr lang="ru-RU" dirty="0"/>
              <a:t> часто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держав, а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 та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національні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6732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Фактор </a:t>
            </a:r>
            <a:r>
              <a:rPr lang="ru-RU" b="1" dirty="0" err="1" smtClean="0"/>
              <a:t>сили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Фактор </a:t>
            </a:r>
            <a:r>
              <a:rPr lang="ru-RU" dirty="0" err="1"/>
              <a:t>сили</a:t>
            </a:r>
            <a:r>
              <a:rPr lang="ru-RU" dirty="0"/>
              <a:t> є </a:t>
            </a:r>
            <a:r>
              <a:rPr lang="ru-RU" dirty="0" err="1"/>
              <a:t>фундаментальним</a:t>
            </a:r>
            <a:r>
              <a:rPr lang="ru-RU" dirty="0"/>
              <a:t> концептом у </a:t>
            </a:r>
            <a:r>
              <a:rPr lang="ru-RU" dirty="0" err="1"/>
              <a:t>теорії</a:t>
            </a:r>
            <a:r>
              <a:rPr lang="ru-RU" dirty="0"/>
              <a:t> та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роль силового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 як </a:t>
            </a:r>
            <a:r>
              <a:rPr lang="ru-RU" dirty="0" err="1"/>
              <a:t>визначального</a:t>
            </a:r>
            <a:r>
              <a:rPr lang="ru-RU" dirty="0"/>
              <a:t> </a:t>
            </a:r>
            <a:r>
              <a:rPr lang="ru-RU" dirty="0" err="1"/>
              <a:t>чинника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глобальної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абстрактного </a:t>
            </a:r>
            <a:r>
              <a:rPr lang="ru-RU" dirty="0" err="1"/>
              <a:t>поняття</a:t>
            </a:r>
            <a:r>
              <a:rPr lang="ru-RU" dirty="0"/>
              <a:t> "</a:t>
            </a:r>
            <a:r>
              <a:rPr lang="ru-RU" dirty="0" err="1"/>
              <a:t>сили</a:t>
            </a:r>
            <a:r>
              <a:rPr lang="ru-RU" dirty="0"/>
              <a:t>", "фактор </a:t>
            </a:r>
            <a:r>
              <a:rPr lang="ru-RU" dirty="0" err="1"/>
              <a:t>сили</a:t>
            </a:r>
            <a:r>
              <a:rPr lang="ru-RU" dirty="0"/>
              <a:t>" </a:t>
            </a:r>
            <a:r>
              <a:rPr lang="ru-RU" dirty="0" err="1"/>
              <a:t>акцентує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практичному </a:t>
            </a:r>
            <a:r>
              <a:rPr lang="ru-RU" dirty="0" err="1"/>
              <a:t>впливі</a:t>
            </a:r>
            <a:r>
              <a:rPr lang="ru-RU" dirty="0"/>
              <a:t> </a:t>
            </a:r>
            <a:r>
              <a:rPr lang="ru-RU" dirty="0" err="1"/>
              <a:t>силових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держав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на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порядку,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та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8915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Концепція</a:t>
            </a:r>
            <a:r>
              <a:rPr lang="ru-RU" b="1" dirty="0"/>
              <a:t> </a:t>
            </a:r>
            <a:r>
              <a:rPr lang="ru-RU" b="1" dirty="0" err="1"/>
              <a:t>гуманітарного</a:t>
            </a:r>
            <a:r>
              <a:rPr lang="ru-RU" b="1" dirty="0"/>
              <a:t> </a:t>
            </a:r>
            <a:r>
              <a:rPr lang="ru-RU" b="1" dirty="0" err="1" smtClean="0"/>
              <a:t>втручання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є </a:t>
            </a: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контроверсійних</a:t>
            </a:r>
            <a:r>
              <a:rPr lang="ru-RU" dirty="0"/>
              <a:t> тем у </a:t>
            </a:r>
            <a:r>
              <a:rPr lang="ru-RU" dirty="0" err="1"/>
              <a:t>сучасній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вона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фундаментальної</a:t>
            </a:r>
            <a:r>
              <a:rPr lang="ru-RU" dirty="0"/>
              <a:t> </a:t>
            </a:r>
            <a:r>
              <a:rPr lang="ru-RU" dirty="0" err="1"/>
              <a:t>дилеми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суверенітетом</a:t>
            </a:r>
            <a:r>
              <a:rPr lang="ru-RU" dirty="0"/>
              <a:t> та </a:t>
            </a:r>
            <a:r>
              <a:rPr lang="ru-RU" dirty="0" err="1"/>
              <a:t>захистом</a:t>
            </a:r>
            <a:r>
              <a:rPr lang="ru-RU" dirty="0"/>
              <a:t> </a:t>
            </a:r>
            <a:r>
              <a:rPr lang="ru-RU" dirty="0" err="1"/>
              <a:t>універсальних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Гуманітарне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як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 силою </a:t>
            </a:r>
            <a:r>
              <a:rPr lang="ru-RU" dirty="0" err="1"/>
              <a:t>однією</a:t>
            </a:r>
            <a:r>
              <a:rPr lang="ru-RU" dirty="0"/>
              <a:t> державою, </a:t>
            </a:r>
            <a:r>
              <a:rPr lang="ru-RU" dirty="0" err="1"/>
              <a:t>групою</a:t>
            </a:r>
            <a:r>
              <a:rPr lang="ru-RU" dirty="0"/>
              <a:t> держав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міжнародною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з метою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масштабних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025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Історичний</a:t>
            </a:r>
            <a:r>
              <a:rPr lang="ru-RU" b="1" dirty="0"/>
              <a:t> контекст </a:t>
            </a:r>
            <a:r>
              <a:rPr lang="ru-RU" b="1" dirty="0" err="1"/>
              <a:t>гуманітарного</a:t>
            </a:r>
            <a:r>
              <a:rPr lang="ru-RU" b="1" dirty="0"/>
              <a:t> </a:t>
            </a:r>
            <a:r>
              <a:rPr lang="ru-RU" b="1" dirty="0" err="1" smtClean="0"/>
              <a:t>втручання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/>
              <a:t>Історично</a:t>
            </a:r>
            <a:r>
              <a:rPr lang="ru-RU" dirty="0"/>
              <a:t> </a:t>
            </a: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розвивалася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та </a:t>
            </a:r>
            <a:r>
              <a:rPr lang="ru-RU" dirty="0" err="1"/>
              <a:t>жахів</a:t>
            </a:r>
            <a:r>
              <a:rPr lang="ru-RU" dirty="0"/>
              <a:t> </a:t>
            </a:r>
            <a:r>
              <a:rPr lang="ru-RU" dirty="0" err="1"/>
              <a:t>Голокосту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співтовариство</a:t>
            </a:r>
            <a:r>
              <a:rPr lang="ru-RU" dirty="0"/>
              <a:t> </a:t>
            </a:r>
            <a:r>
              <a:rPr lang="ru-RU" dirty="0" err="1"/>
              <a:t>прийшло</a:t>
            </a:r>
            <a:r>
              <a:rPr lang="ru-RU" dirty="0"/>
              <a:t> до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традиційного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державного </a:t>
            </a:r>
            <a:r>
              <a:rPr lang="ru-RU" dirty="0" err="1"/>
              <a:t>суверенітету</a:t>
            </a:r>
            <a:r>
              <a:rPr lang="ru-RU" dirty="0"/>
              <a:t>. </a:t>
            </a:r>
            <a:r>
              <a:rPr lang="ru-RU" dirty="0" err="1"/>
              <a:t>Заснування</a:t>
            </a:r>
            <a:r>
              <a:rPr lang="ru-RU" dirty="0"/>
              <a:t> ООН у 1945 </a:t>
            </a:r>
            <a:r>
              <a:rPr lang="ru-RU" dirty="0" err="1"/>
              <a:t>році</a:t>
            </a:r>
            <a:r>
              <a:rPr lang="ru-RU" dirty="0"/>
              <a:t>,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у 1948 </a:t>
            </a:r>
            <a:r>
              <a:rPr lang="ru-RU" dirty="0" err="1"/>
              <a:t>році</a:t>
            </a:r>
            <a:r>
              <a:rPr lang="ru-RU" dirty="0"/>
              <a:t> та подальше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режиму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створили </a:t>
            </a:r>
            <a:r>
              <a:rPr lang="ru-RU" dirty="0" err="1"/>
              <a:t>нормативну</a:t>
            </a:r>
            <a:r>
              <a:rPr lang="ru-RU" dirty="0"/>
              <a:t> основу для </a:t>
            </a:r>
            <a:r>
              <a:rPr lang="ru-RU" dirty="0" err="1"/>
              <a:t>легітимації</a:t>
            </a:r>
            <a:r>
              <a:rPr lang="ru-RU" dirty="0"/>
              <a:t> </a:t>
            </a:r>
            <a:r>
              <a:rPr lang="ru-RU" dirty="0" err="1"/>
              <a:t>гуманітарних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, Статут ООН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закріпив</a:t>
            </a:r>
            <a:r>
              <a:rPr lang="ru-RU" dirty="0"/>
              <a:t> принцип </a:t>
            </a:r>
            <a:r>
              <a:rPr lang="ru-RU" dirty="0" err="1"/>
              <a:t>невтручання</a:t>
            </a:r>
            <a:r>
              <a:rPr lang="ru-RU" dirty="0"/>
              <a:t> у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держав, </a:t>
            </a:r>
            <a:r>
              <a:rPr lang="ru-RU" dirty="0" err="1"/>
              <a:t>що</a:t>
            </a:r>
            <a:r>
              <a:rPr lang="ru-RU" dirty="0"/>
              <a:t> створило </a:t>
            </a:r>
            <a:r>
              <a:rPr lang="ru-RU" dirty="0" err="1"/>
              <a:t>правову</a:t>
            </a:r>
            <a:r>
              <a:rPr lang="ru-RU" dirty="0"/>
              <a:t> </a:t>
            </a:r>
            <a:r>
              <a:rPr lang="ru-RU" dirty="0" err="1"/>
              <a:t>колізію</a:t>
            </a:r>
            <a:r>
              <a:rPr lang="ru-RU" dirty="0"/>
              <a:t>, яка й </a:t>
            </a:r>
            <a:r>
              <a:rPr lang="ru-RU" dirty="0" err="1"/>
              <a:t>досі</a:t>
            </a:r>
            <a:r>
              <a:rPr lang="ru-RU" dirty="0"/>
              <a:t>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гострі</a:t>
            </a:r>
            <a:r>
              <a:rPr lang="ru-RU" dirty="0"/>
              <a:t> </a:t>
            </a:r>
            <a:r>
              <a:rPr lang="ru-RU" dirty="0" err="1"/>
              <a:t>дискусії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646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Правове</a:t>
            </a:r>
            <a:r>
              <a:rPr lang="ru-RU" b="1" dirty="0"/>
              <a:t> </a:t>
            </a:r>
            <a:r>
              <a:rPr lang="ru-RU" b="1" dirty="0" err="1"/>
              <a:t>обґрунтування</a:t>
            </a:r>
            <a:r>
              <a:rPr lang="ru-RU" b="1" dirty="0"/>
              <a:t> </a:t>
            </a:r>
            <a:r>
              <a:rPr lang="ru-RU" b="1" dirty="0" err="1"/>
              <a:t>гуманітарного</a:t>
            </a:r>
            <a:r>
              <a:rPr lang="ru-RU" b="1" dirty="0"/>
              <a:t> </a:t>
            </a:r>
            <a:r>
              <a:rPr lang="ru-RU" b="1" dirty="0" err="1" smtClean="0"/>
              <a:t>втручання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Правове</a:t>
            </a:r>
            <a:r>
              <a:rPr lang="ru-RU" dirty="0"/>
              <a:t> </a:t>
            </a:r>
            <a:r>
              <a:rPr lang="ru-RU" dirty="0" err="1"/>
              <a:t>обґрунтування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проблематичним</a:t>
            </a:r>
            <a:r>
              <a:rPr lang="ru-RU" dirty="0"/>
              <a:t>. З одного боку, </a:t>
            </a:r>
            <a:r>
              <a:rPr lang="ru-RU" dirty="0" err="1"/>
              <a:t>стаття</a:t>
            </a:r>
            <a:r>
              <a:rPr lang="ru-RU" dirty="0"/>
              <a:t> 2(4) Статуту ООН </a:t>
            </a:r>
            <a:r>
              <a:rPr lang="ru-RU" dirty="0" err="1"/>
              <a:t>забороняє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цілісності</a:t>
            </a:r>
            <a:r>
              <a:rPr lang="ru-RU" dirty="0"/>
              <a:t> та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З </a:t>
            </a:r>
            <a:r>
              <a:rPr lang="ru-RU" dirty="0" err="1"/>
              <a:t>іншого</a:t>
            </a:r>
            <a:r>
              <a:rPr lang="ru-RU" dirty="0"/>
              <a:t> боку, Глава </a:t>
            </a:r>
            <a:r>
              <a:rPr lang="en-US" dirty="0"/>
              <a:t>VII </a:t>
            </a:r>
            <a:r>
              <a:rPr lang="ru-RU" dirty="0"/>
              <a:t>Статуту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Раді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ООН </a:t>
            </a:r>
            <a:r>
              <a:rPr lang="ru-RU" dirty="0" err="1"/>
              <a:t>санкціонувати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загрози</a:t>
            </a:r>
            <a:r>
              <a:rPr lang="ru-RU" dirty="0"/>
              <a:t> </a:t>
            </a:r>
            <a:r>
              <a:rPr lang="ru-RU" dirty="0" err="1"/>
              <a:t>міжнародному</a:t>
            </a:r>
            <a:r>
              <a:rPr lang="ru-RU" dirty="0"/>
              <a:t> миру та </a:t>
            </a:r>
            <a:r>
              <a:rPr lang="ru-RU" dirty="0" err="1"/>
              <a:t>безпеці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теоретично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</a:t>
            </a:r>
            <a:r>
              <a:rPr lang="ru-RU" dirty="0" err="1"/>
              <a:t>масові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експліцитного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гуманітарне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</a:t>
            </a:r>
            <a:r>
              <a:rPr lang="ru-RU" dirty="0" err="1"/>
              <a:t>правову</a:t>
            </a:r>
            <a:r>
              <a:rPr lang="ru-RU" dirty="0"/>
              <a:t> </a:t>
            </a:r>
            <a:r>
              <a:rPr lang="ru-RU" dirty="0" err="1"/>
              <a:t>невизначеність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3550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Моральне</a:t>
            </a:r>
            <a:r>
              <a:rPr lang="ru-RU" b="1" dirty="0"/>
              <a:t> </a:t>
            </a:r>
            <a:r>
              <a:rPr lang="ru-RU" b="1" dirty="0" err="1"/>
              <a:t>обґрунтування</a:t>
            </a:r>
            <a:r>
              <a:rPr lang="ru-RU" b="1" dirty="0"/>
              <a:t> </a:t>
            </a:r>
            <a:r>
              <a:rPr lang="ru-RU" b="1" dirty="0" err="1"/>
              <a:t>гуманітарного</a:t>
            </a:r>
            <a:r>
              <a:rPr lang="ru-RU" b="1" dirty="0"/>
              <a:t> </a:t>
            </a:r>
            <a:r>
              <a:rPr lang="ru-RU" b="1" dirty="0" err="1" smtClean="0"/>
              <a:t>втручання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Моральне</a:t>
            </a:r>
            <a:r>
              <a:rPr lang="ru-RU" dirty="0"/>
              <a:t> </a:t>
            </a:r>
            <a:r>
              <a:rPr lang="ru-RU" dirty="0" err="1"/>
              <a:t>обґрунтування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err="1"/>
              <a:t>універсальності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та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 </a:t>
            </a:r>
            <a:r>
              <a:rPr lang="ru-RU" dirty="0" err="1"/>
              <a:t>захищати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права. </a:t>
            </a:r>
            <a:r>
              <a:rPr lang="ru-RU" dirty="0" err="1"/>
              <a:t>Філософська</a:t>
            </a:r>
            <a:r>
              <a:rPr lang="ru-RU" dirty="0"/>
              <a:t> </a:t>
            </a:r>
            <a:r>
              <a:rPr lang="ru-RU" dirty="0" err="1"/>
              <a:t>традиція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сягає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природного права до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концепцій</a:t>
            </a:r>
            <a:r>
              <a:rPr lang="ru-RU" dirty="0"/>
              <a:t> </a:t>
            </a:r>
            <a:r>
              <a:rPr lang="ru-RU" dirty="0" err="1"/>
              <a:t>космополітизму</a:t>
            </a:r>
            <a:r>
              <a:rPr lang="ru-RU" dirty="0"/>
              <a:t>, </a:t>
            </a:r>
            <a:r>
              <a:rPr lang="ru-RU" dirty="0" err="1"/>
              <a:t>стверджує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права </a:t>
            </a:r>
            <a:r>
              <a:rPr lang="ru-RU" dirty="0" err="1"/>
              <a:t>людини</a:t>
            </a:r>
            <a:r>
              <a:rPr lang="ru-RU" dirty="0"/>
              <a:t> є </a:t>
            </a:r>
            <a:r>
              <a:rPr lang="ru-RU" dirty="0" err="1"/>
              <a:t>універсальними</a:t>
            </a:r>
            <a:r>
              <a:rPr lang="ru-RU" dirty="0"/>
              <a:t> і </a:t>
            </a:r>
            <a:r>
              <a:rPr lang="ru-RU" dirty="0" err="1"/>
              <a:t>транснаціональними</a:t>
            </a:r>
            <a:r>
              <a:rPr lang="ru-RU" dirty="0"/>
              <a:t> 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суттю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виправдовує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державного </a:t>
            </a:r>
            <a:r>
              <a:rPr lang="ru-RU" dirty="0" err="1"/>
              <a:t>суверенітету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,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позиція</a:t>
            </a:r>
            <a:r>
              <a:rPr lang="ru-RU" dirty="0"/>
              <a:t> </a:t>
            </a:r>
            <a:r>
              <a:rPr lang="ru-RU" dirty="0" err="1"/>
              <a:t>зустрічає</a:t>
            </a:r>
            <a:r>
              <a:rPr lang="ru-RU" dirty="0"/>
              <a:t> критику з боку культурного </a:t>
            </a:r>
            <a:r>
              <a:rPr lang="ru-RU" dirty="0" err="1"/>
              <a:t>релятивізму</a:t>
            </a:r>
            <a:r>
              <a:rPr lang="ru-RU" dirty="0"/>
              <a:t> та </a:t>
            </a:r>
            <a:r>
              <a:rPr lang="ru-RU" dirty="0" err="1"/>
              <a:t>захисників</a:t>
            </a:r>
            <a:r>
              <a:rPr lang="ru-RU" dirty="0"/>
              <a:t> </a:t>
            </a:r>
            <a:r>
              <a:rPr lang="ru-RU" dirty="0" err="1"/>
              <a:t>традиційного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суверенітету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376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Доктрина "</a:t>
            </a:r>
            <a:r>
              <a:rPr lang="ru-RU" b="1" dirty="0" err="1"/>
              <a:t>Відповідальність</a:t>
            </a:r>
            <a:r>
              <a:rPr lang="ru-RU" b="1" dirty="0"/>
              <a:t> за </a:t>
            </a:r>
            <a:r>
              <a:rPr lang="ru-RU" b="1" dirty="0" err="1"/>
              <a:t>захист</a:t>
            </a:r>
            <a:r>
              <a:rPr lang="ru-RU" b="1" dirty="0" smtClean="0"/>
              <a:t>"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На початку 21 </a:t>
            </a:r>
            <a:r>
              <a:rPr lang="ru-RU" dirty="0" err="1"/>
              <a:t>століття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сформульована</a:t>
            </a:r>
            <a:r>
              <a:rPr lang="ru-RU" dirty="0"/>
              <a:t> доктрина "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захист</a:t>
            </a:r>
            <a:r>
              <a:rPr lang="ru-RU" dirty="0"/>
              <a:t>" (</a:t>
            </a:r>
            <a:r>
              <a:rPr lang="en-US" dirty="0"/>
              <a:t>R2P), </a:t>
            </a:r>
            <a:r>
              <a:rPr lang="ru-RU" dirty="0" err="1"/>
              <a:t>прийнята</a:t>
            </a:r>
            <a:r>
              <a:rPr lang="ru-RU" dirty="0"/>
              <a:t> на </a:t>
            </a:r>
            <a:r>
              <a:rPr lang="ru-RU" dirty="0" err="1"/>
              <a:t>Всесвітньому</a:t>
            </a:r>
            <a:r>
              <a:rPr lang="ru-RU" dirty="0"/>
              <a:t> </a:t>
            </a:r>
            <a:r>
              <a:rPr lang="ru-RU" dirty="0" err="1"/>
              <a:t>саміті</a:t>
            </a:r>
            <a:r>
              <a:rPr lang="ru-RU" dirty="0"/>
              <a:t> ООН у 2005 </a:t>
            </a:r>
            <a:r>
              <a:rPr lang="ru-RU" dirty="0" err="1"/>
              <a:t>році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доктрина </a:t>
            </a:r>
            <a:r>
              <a:rPr lang="ru-RU" dirty="0" err="1"/>
              <a:t>стверджує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суверенітет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права, але й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захищати</a:t>
            </a:r>
            <a:r>
              <a:rPr lang="ru-RU" dirty="0"/>
              <a:t> </a:t>
            </a:r>
            <a:r>
              <a:rPr lang="ru-RU" dirty="0" err="1"/>
              <a:t>власне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геноциду,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r>
              <a:rPr lang="ru-RU" dirty="0"/>
              <a:t>, </a:t>
            </a:r>
            <a:r>
              <a:rPr lang="ru-RU" dirty="0" err="1"/>
              <a:t>етнічних</a:t>
            </a:r>
            <a:r>
              <a:rPr lang="ru-RU" dirty="0"/>
              <a:t> чисток та </a:t>
            </a:r>
            <a:r>
              <a:rPr lang="ru-RU" dirty="0" err="1"/>
              <a:t>злочинів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людяності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держава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бажає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, </a:t>
            </a:r>
            <a:r>
              <a:rPr lang="ru-RU" dirty="0" err="1"/>
              <a:t>відповідальність</a:t>
            </a:r>
            <a:r>
              <a:rPr lang="ru-RU" dirty="0"/>
              <a:t> переходить до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доктрина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баланс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повагою</a:t>
            </a:r>
            <a:r>
              <a:rPr lang="ru-RU" dirty="0"/>
              <a:t> до </a:t>
            </a:r>
            <a:r>
              <a:rPr lang="ru-RU" dirty="0" err="1"/>
              <a:t>суверенітету</a:t>
            </a:r>
            <a:r>
              <a:rPr lang="ru-RU" dirty="0"/>
              <a:t> та </a:t>
            </a:r>
            <a:r>
              <a:rPr lang="ru-RU" dirty="0" err="1"/>
              <a:t>необхідністю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1233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Практика </a:t>
            </a:r>
            <a:r>
              <a:rPr lang="ru-RU" b="1" dirty="0" err="1"/>
              <a:t>гуманітарних</a:t>
            </a:r>
            <a:r>
              <a:rPr lang="ru-RU" b="1" dirty="0"/>
              <a:t> </a:t>
            </a:r>
            <a:r>
              <a:rPr lang="ru-RU" b="1" dirty="0" err="1" smtClean="0"/>
              <a:t>інтервенцій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Практика </a:t>
            </a:r>
            <a:r>
              <a:rPr lang="ru-RU" dirty="0" err="1"/>
              <a:t>гуманітарних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демонструє</a:t>
            </a:r>
            <a:r>
              <a:rPr lang="ru-RU" dirty="0"/>
              <a:t> всю </a:t>
            </a:r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права та </a:t>
            </a:r>
            <a:r>
              <a:rPr lang="ru-RU" dirty="0" err="1"/>
              <a:t>моралі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. </a:t>
            </a:r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показових</a:t>
            </a:r>
            <a:r>
              <a:rPr lang="ru-RU" dirty="0"/>
              <a:t> </a:t>
            </a:r>
            <a:r>
              <a:rPr lang="ru-RU" dirty="0" err="1"/>
              <a:t>прикладів</a:t>
            </a:r>
            <a:r>
              <a:rPr lang="ru-RU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2799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Інтервенція</a:t>
            </a:r>
            <a:r>
              <a:rPr lang="ru-RU" b="1" dirty="0"/>
              <a:t> НАТО в </a:t>
            </a:r>
            <a:r>
              <a:rPr lang="ru-RU" b="1" dirty="0" smtClean="0"/>
              <a:t>Косово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Інтервенція</a:t>
            </a:r>
            <a:r>
              <a:rPr lang="ru-RU" dirty="0"/>
              <a:t> НАТО в Косово в 1999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відбулася</a:t>
            </a:r>
            <a:r>
              <a:rPr lang="ru-RU" dirty="0"/>
              <a:t> без мандату Ради </a:t>
            </a:r>
            <a:r>
              <a:rPr lang="ru-RU" dirty="0" err="1"/>
              <a:t>Безпеки</a:t>
            </a:r>
            <a:r>
              <a:rPr lang="ru-RU" dirty="0"/>
              <a:t> ООН,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викликало</a:t>
            </a:r>
            <a:r>
              <a:rPr lang="ru-RU" dirty="0"/>
              <a:t> </a:t>
            </a:r>
            <a:r>
              <a:rPr lang="ru-RU" dirty="0" err="1"/>
              <a:t>дискусії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легальності</a:t>
            </a:r>
            <a:r>
              <a:rPr lang="ru-RU" dirty="0"/>
              <a:t>. </a:t>
            </a:r>
            <a:r>
              <a:rPr lang="ru-RU" dirty="0" err="1"/>
              <a:t>Прихильники</a:t>
            </a:r>
            <a:r>
              <a:rPr lang="ru-RU" dirty="0"/>
              <a:t> </a:t>
            </a:r>
            <a:r>
              <a:rPr lang="ru-RU" dirty="0" err="1"/>
              <a:t>стверджували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морально </a:t>
            </a:r>
            <a:r>
              <a:rPr lang="ru-RU" dirty="0" err="1"/>
              <a:t>виправданим</a:t>
            </a:r>
            <a:r>
              <a:rPr lang="ru-RU" dirty="0"/>
              <a:t> через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етнічним</a:t>
            </a:r>
            <a:r>
              <a:rPr lang="ru-RU" dirty="0"/>
              <a:t> чисткам, </a:t>
            </a:r>
            <a:r>
              <a:rPr lang="ru-RU" dirty="0" err="1"/>
              <a:t>тоді</a:t>
            </a:r>
            <a:r>
              <a:rPr lang="ru-RU" dirty="0"/>
              <a:t> як критики </a:t>
            </a:r>
            <a:r>
              <a:rPr lang="ru-RU" dirty="0" err="1"/>
              <a:t>наголошували</a:t>
            </a:r>
            <a:r>
              <a:rPr lang="ru-RU" dirty="0"/>
              <a:t> на </a:t>
            </a:r>
            <a:r>
              <a:rPr lang="ru-RU" dirty="0" err="1"/>
              <a:t>порушенні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права та </a:t>
            </a:r>
            <a:r>
              <a:rPr lang="ru-RU" dirty="0" err="1"/>
              <a:t>нелегітимності</a:t>
            </a:r>
            <a:r>
              <a:rPr lang="ru-RU" dirty="0"/>
              <a:t> </a:t>
            </a:r>
            <a:r>
              <a:rPr lang="ru-RU" dirty="0" err="1"/>
              <a:t>односторонніх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без </a:t>
            </a:r>
            <a:r>
              <a:rPr lang="ru-RU" dirty="0" err="1"/>
              <a:t>схвалення</a:t>
            </a:r>
            <a:r>
              <a:rPr lang="ru-RU" dirty="0"/>
              <a:t> ООН.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ілюструє</a:t>
            </a:r>
            <a:r>
              <a:rPr lang="ru-RU" dirty="0"/>
              <a:t> </a:t>
            </a:r>
            <a:r>
              <a:rPr lang="ru-RU" dirty="0" err="1"/>
              <a:t>напругу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правовими</a:t>
            </a:r>
            <a:r>
              <a:rPr lang="ru-RU" dirty="0"/>
              <a:t> </a:t>
            </a:r>
            <a:r>
              <a:rPr lang="ru-RU" dirty="0" err="1"/>
              <a:t>обмеженнями</a:t>
            </a:r>
            <a:r>
              <a:rPr lang="ru-RU" dirty="0"/>
              <a:t> та </a:t>
            </a:r>
            <a:r>
              <a:rPr lang="ru-RU" dirty="0" err="1"/>
              <a:t>моральними</a:t>
            </a:r>
            <a:r>
              <a:rPr lang="ru-RU" dirty="0"/>
              <a:t> </a:t>
            </a:r>
            <a:r>
              <a:rPr lang="ru-RU" dirty="0" err="1"/>
              <a:t>імперативами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27276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1572</Words>
  <Application>Microsoft Office PowerPoint</Application>
  <PresentationFormat>Экран (4:3)</PresentationFormat>
  <Paragraphs>56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Тема: Етико-правові проблеми міжнародних відносин. Проблема «сили» в теорії міжнародних відносин.</vt:lpstr>
      <vt:lpstr>План:</vt:lpstr>
      <vt:lpstr>Концепція гуманітарного втручання</vt:lpstr>
      <vt:lpstr>Історичний контекст гуманітарного втручання</vt:lpstr>
      <vt:lpstr>Правове обґрунтування гуманітарного втручання</vt:lpstr>
      <vt:lpstr>Моральне обґрунтування гуманітарного втручання</vt:lpstr>
      <vt:lpstr>Доктрина "Відповідальність за захист"</vt:lpstr>
      <vt:lpstr>Практика гуманітарних інтервенцій</vt:lpstr>
      <vt:lpstr>Інтервенція НАТО в Косово</vt:lpstr>
      <vt:lpstr>Інтервенція в Лівії</vt:lpstr>
      <vt:lpstr>Відсутність втручання у Руанді</vt:lpstr>
      <vt:lpstr>Взаємодія права й моралі</vt:lpstr>
      <vt:lpstr>Проблема застосування "сили"</vt:lpstr>
      <vt:lpstr>Авторитетне рішення про інтервенцію</vt:lpstr>
      <vt:lpstr>Відповідальність за постконфліктне врегулювання</vt:lpstr>
      <vt:lpstr>Превентивні механізми</vt:lpstr>
      <vt:lpstr>Концепція "м'якої сили"</vt:lpstr>
      <vt:lpstr>Відповідальний суверенітет</vt:lpstr>
      <vt:lpstr>Роль недержавних акторів</vt:lpstr>
      <vt:lpstr>Підсумки концепції гуманітарного втручання</vt:lpstr>
      <vt:lpstr>Співвідношення права, сили та етики</vt:lpstr>
      <vt:lpstr>Міжнародне право</vt:lpstr>
      <vt:lpstr>Сила в міжнародних відносинах</vt:lpstr>
      <vt:lpstr>Етика в міжнародних відносинах</vt:lpstr>
      <vt:lpstr>Приклади співвідношення права, сили та етики</vt:lpstr>
      <vt:lpstr>Висновки</vt:lpstr>
      <vt:lpstr>Фактор сили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Етико-правові проблеми міжнародних відносин. Проблема «сили» в теорії міжнародних відносин.</dc:title>
  <dc:creator>Пользователь</dc:creator>
  <cp:lastModifiedBy>Пользователь</cp:lastModifiedBy>
  <cp:revision>2</cp:revision>
  <dcterms:created xsi:type="dcterms:W3CDTF">2025-04-23T09:29:10Z</dcterms:created>
  <dcterms:modified xsi:type="dcterms:W3CDTF">2025-04-23T09:44:20Z</dcterms:modified>
</cp:coreProperties>
</file>