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6" r:id="rId13"/>
    <p:sldId id="267" r:id="rId14"/>
    <p:sldId id="269" r:id="rId15"/>
    <p:sldId id="270" r:id="rId16"/>
    <p:sldId id="271" r:id="rId17"/>
    <p:sldId id="272" r:id="rId18"/>
    <p:sldId id="273" r:id="rId19"/>
    <p:sldId id="282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92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i="1" dirty="0"/>
              <a:t>Лекція 7. Структурні особливості міжнародних відносин.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9934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Історичні</a:t>
            </a:r>
            <a:r>
              <a:rPr lang="ru-RU" b="1" dirty="0"/>
              <a:t> </a:t>
            </a:r>
            <a:r>
              <a:rPr lang="ru-RU" b="1" dirty="0" err="1"/>
              <a:t>типи</a:t>
            </a:r>
            <a:r>
              <a:rPr lang="ru-RU" b="1" dirty="0"/>
              <a:t> </a:t>
            </a:r>
            <a:r>
              <a:rPr lang="ru-RU" b="1" dirty="0" smtClean="0"/>
              <a:t>систем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1629206"/>
              </p:ext>
            </p:extLst>
          </p:nvPr>
        </p:nvGraphicFramePr>
        <p:xfrm>
          <a:off x="457200" y="1484784"/>
          <a:ext cx="8229600" cy="4176465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642533">
                <a:tc>
                  <a:txBody>
                    <a:bodyPr/>
                    <a:lstStyle/>
                    <a:p>
                      <a:r>
                        <a:rPr lang="ru-RU" dirty="0"/>
                        <a:t>Система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Період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Характеристики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533">
                <a:tc>
                  <a:txBody>
                    <a:bodyPr/>
                    <a:lstStyle/>
                    <a:p>
                      <a:r>
                        <a:rPr lang="ru-RU" dirty="0" err="1"/>
                        <a:t>Вестфальська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1648–1815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Суверенітет, баланс сил.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533">
                <a:tc>
                  <a:txBody>
                    <a:bodyPr/>
                    <a:lstStyle/>
                    <a:p>
                      <a:r>
                        <a:rPr lang="ru-RU" dirty="0" err="1"/>
                        <a:t>Віденська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1815–1914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"Європейський концерт".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4433">
                <a:tc>
                  <a:txBody>
                    <a:bodyPr/>
                    <a:lstStyle/>
                    <a:p>
                      <a:r>
                        <a:rPr lang="ru-RU"/>
                        <a:t>Ялтинська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1945–1991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Холодна війна, біполярність.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24433">
                <a:tc>
                  <a:txBody>
                    <a:bodyPr/>
                    <a:lstStyle/>
                    <a:p>
                      <a:r>
                        <a:rPr lang="ru-RU"/>
                        <a:t>Сучасна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1991–донині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Багатополярність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глобалізація</a:t>
                      </a:r>
                      <a:r>
                        <a:rPr lang="ru-RU" dirty="0"/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005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Сучасна</a:t>
            </a:r>
            <a:r>
              <a:rPr lang="ru-RU" b="1" dirty="0"/>
              <a:t> </a:t>
            </a:r>
            <a:r>
              <a:rPr lang="ru-RU" b="1" dirty="0" err="1"/>
              <a:t>міжнародна</a:t>
            </a:r>
            <a:r>
              <a:rPr lang="ru-RU" b="1" dirty="0"/>
              <a:t> </a:t>
            </a:r>
            <a:r>
              <a:rPr lang="ru-RU" b="1" dirty="0" smtClean="0"/>
              <a:t>система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err="1"/>
              <a:t>Актори</a:t>
            </a:r>
            <a:r>
              <a:rPr lang="ru-RU" dirty="0"/>
              <a:t>:</a:t>
            </a:r>
          </a:p>
          <a:p>
            <a:pPr lvl="1">
              <a:buFont typeface="Arial"/>
              <a:buChar char="•"/>
            </a:pPr>
            <a:r>
              <a:rPr lang="ru-RU" dirty="0" err="1"/>
              <a:t>Держави</a:t>
            </a:r>
            <a:r>
              <a:rPr lang="ru-RU" dirty="0"/>
              <a:t> (США, Китай, РФ).</a:t>
            </a:r>
          </a:p>
          <a:p>
            <a:pPr lvl="1">
              <a:buFont typeface="Arial"/>
              <a:buChar char="•"/>
            </a:pPr>
            <a:r>
              <a:rPr lang="ru-RU" dirty="0"/>
              <a:t>ММО (ООН, СОТ).</a:t>
            </a:r>
          </a:p>
          <a:p>
            <a:pPr lvl="1">
              <a:buFont typeface="Arial"/>
              <a:buChar char="•"/>
            </a:pPr>
            <a:r>
              <a:rPr lang="ru-RU" dirty="0"/>
              <a:t>ТНК (</a:t>
            </a:r>
            <a:r>
              <a:rPr lang="en-US" dirty="0"/>
              <a:t>Amazon, Tesla).</a:t>
            </a:r>
          </a:p>
          <a:p>
            <a:pPr marL="0" indent="0">
              <a:buNone/>
            </a:pPr>
            <a:r>
              <a:rPr lang="ru-RU" b="1" dirty="0" err="1"/>
              <a:t>Виклики</a:t>
            </a:r>
            <a:r>
              <a:rPr lang="ru-RU" dirty="0"/>
              <a:t>: </a:t>
            </a:r>
            <a:r>
              <a:rPr lang="ru-RU" dirty="0" err="1"/>
              <a:t>кібербезпека</a:t>
            </a:r>
            <a:r>
              <a:rPr lang="ru-RU" dirty="0"/>
              <a:t>, </a:t>
            </a:r>
            <a:r>
              <a:rPr lang="ru-RU" dirty="0" err="1"/>
              <a:t>клімат</a:t>
            </a:r>
            <a:r>
              <a:rPr lang="ru-RU" dirty="0"/>
              <a:t>, </a:t>
            </a:r>
            <a:r>
              <a:rPr lang="ru-RU" dirty="0" err="1"/>
              <a:t>пандемії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398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Відносність</a:t>
            </a:r>
            <a:r>
              <a:rPr lang="ru-RU" b="1" dirty="0"/>
              <a:t> як </a:t>
            </a:r>
            <a:r>
              <a:rPr lang="ru-RU" b="1" dirty="0" err="1" smtClean="0"/>
              <a:t>властивість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Суть</a:t>
            </a:r>
            <a:r>
              <a:rPr lang="ru-RU" dirty="0"/>
              <a:t>: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актора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контексту.</a:t>
            </a:r>
          </a:p>
          <a:p>
            <a:pPr marL="0" indent="0">
              <a:buNone/>
            </a:pPr>
            <a:r>
              <a:rPr lang="ru-RU" b="1" dirty="0"/>
              <a:t>Приклад</a:t>
            </a:r>
            <a:r>
              <a:rPr lang="ru-RU" dirty="0"/>
              <a:t>:</a:t>
            </a:r>
          </a:p>
          <a:p>
            <a:pPr lvl="1">
              <a:buFont typeface="Arial"/>
              <a:buChar char="•"/>
            </a:pPr>
            <a:r>
              <a:rPr lang="ru-RU" dirty="0"/>
              <a:t>Китай для США — конкурент, для Африки — </a:t>
            </a:r>
            <a:r>
              <a:rPr lang="ru-RU" dirty="0" err="1"/>
              <a:t>інвестор</a:t>
            </a:r>
            <a:r>
              <a:rPr lang="ru-RU" dirty="0"/>
              <a:t>.</a:t>
            </a:r>
          </a:p>
          <a:p>
            <a:pPr lvl="1">
              <a:buFont typeface="Arial"/>
              <a:buChar char="•"/>
            </a:pPr>
            <a:r>
              <a:rPr lang="ru-RU" dirty="0" err="1"/>
              <a:t>Польща</a:t>
            </a:r>
            <a:r>
              <a:rPr lang="ru-RU" dirty="0"/>
              <a:t>: "</a:t>
            </a:r>
            <a:r>
              <a:rPr lang="ru-RU" dirty="0" err="1"/>
              <a:t>середня</a:t>
            </a:r>
            <a:r>
              <a:rPr lang="ru-RU" dirty="0"/>
              <a:t>" держава в </a:t>
            </a:r>
            <a:r>
              <a:rPr lang="ru-RU" dirty="0" err="1"/>
              <a:t>Європі</a:t>
            </a:r>
            <a:r>
              <a:rPr lang="ru-RU" dirty="0"/>
              <a:t>, але </a:t>
            </a:r>
            <a:r>
              <a:rPr lang="ru-RU" dirty="0" err="1"/>
              <a:t>лідер</a:t>
            </a:r>
            <a:r>
              <a:rPr lang="ru-RU" dirty="0"/>
              <a:t> у </a:t>
            </a:r>
            <a:r>
              <a:rPr lang="ru-RU" dirty="0" err="1"/>
              <a:t>Східній</a:t>
            </a:r>
            <a:r>
              <a:rPr lang="ru-RU" dirty="0"/>
              <a:t> </a:t>
            </a:r>
            <a:r>
              <a:rPr lang="ru-RU" dirty="0" err="1"/>
              <a:t>Європі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57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Відокремленість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err="1"/>
              <a:t>Ознаки</a:t>
            </a:r>
            <a:r>
              <a:rPr lang="ru-RU" dirty="0"/>
              <a:t>:</a:t>
            </a:r>
          </a:p>
          <a:p>
            <a:pPr lvl="1">
              <a:buFont typeface="Arial"/>
              <a:buChar char="•"/>
            </a:pPr>
            <a:r>
              <a:rPr lang="ru-RU" dirty="0" err="1"/>
              <a:t>Специфічні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 (</a:t>
            </a:r>
            <a:r>
              <a:rPr lang="ru-RU" dirty="0" err="1"/>
              <a:t>дипломатичний</a:t>
            </a:r>
            <a:r>
              <a:rPr lang="ru-RU" dirty="0"/>
              <a:t> </a:t>
            </a:r>
            <a:r>
              <a:rPr lang="ru-RU" dirty="0" err="1"/>
              <a:t>імунітет</a:t>
            </a:r>
            <a:r>
              <a:rPr lang="ru-RU" dirty="0"/>
              <a:t>).</a:t>
            </a:r>
          </a:p>
          <a:p>
            <a:pPr lvl="1">
              <a:buFont typeface="Arial"/>
              <a:buChar char="•"/>
            </a:pPr>
            <a:r>
              <a:rPr lang="ru-RU" dirty="0" err="1"/>
              <a:t>Інститути</a:t>
            </a:r>
            <a:r>
              <a:rPr lang="ru-RU" dirty="0"/>
              <a:t> (ООН, МВФ).</a:t>
            </a:r>
          </a:p>
          <a:p>
            <a:pPr marL="0" indent="0">
              <a:buNone/>
            </a:pPr>
            <a:r>
              <a:rPr lang="ru-RU" b="1" dirty="0"/>
              <a:t>Приклад</a:t>
            </a:r>
            <a:r>
              <a:rPr lang="ru-RU" dirty="0"/>
              <a:t>: ЄС — </a:t>
            </a:r>
            <a:r>
              <a:rPr lang="ru-RU" dirty="0" err="1"/>
              <a:t>власні</a:t>
            </a:r>
            <a:r>
              <a:rPr lang="ru-RU" dirty="0"/>
              <a:t> </a:t>
            </a:r>
            <a:r>
              <a:rPr lang="ru-RU" dirty="0" err="1"/>
              <a:t>закони</a:t>
            </a:r>
            <a:r>
              <a:rPr lang="ru-RU" dirty="0"/>
              <a:t>, валюта, </a:t>
            </a:r>
            <a:r>
              <a:rPr lang="ru-RU" dirty="0" err="1"/>
              <a:t>політика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3975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Цілеспрямованість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ru-RU" b="1" dirty="0" err="1"/>
              <a:t>Приклади</a:t>
            </a:r>
            <a:r>
              <a:rPr lang="ru-RU" dirty="0"/>
              <a:t>:</a:t>
            </a:r>
          </a:p>
          <a:p>
            <a:pPr lvl="1">
              <a:buFont typeface="Arial"/>
              <a:buChar char="•"/>
            </a:pPr>
            <a:r>
              <a:rPr lang="ru-RU" dirty="0"/>
              <a:t>ООН: мир, права </a:t>
            </a:r>
            <a:r>
              <a:rPr lang="ru-RU" dirty="0" err="1"/>
              <a:t>людини</a:t>
            </a:r>
            <a:r>
              <a:rPr lang="ru-RU" dirty="0"/>
              <a:t>.</a:t>
            </a:r>
          </a:p>
          <a:p>
            <a:pPr lvl="1">
              <a:buFont typeface="Arial"/>
              <a:buChar char="•"/>
            </a:pPr>
            <a:r>
              <a:rPr lang="ru-RU" dirty="0"/>
              <a:t>ЄС: </a:t>
            </a:r>
            <a:r>
              <a:rPr lang="ru-RU" dirty="0" err="1"/>
              <a:t>інтеграція</a:t>
            </a:r>
            <a:r>
              <a:rPr lang="ru-RU" dirty="0"/>
              <a:t>, </a:t>
            </a:r>
            <a:r>
              <a:rPr lang="ru-RU" dirty="0" err="1"/>
              <a:t>стабільність</a:t>
            </a:r>
            <a:r>
              <a:rPr lang="ru-RU" dirty="0"/>
              <a:t>.</a:t>
            </a:r>
          </a:p>
          <a:p>
            <a:pPr lvl="1">
              <a:buFont typeface="Arial"/>
              <a:buChar char="•"/>
            </a:pPr>
            <a:r>
              <a:rPr lang="ru-RU" dirty="0"/>
              <a:t>ТНК: </a:t>
            </a:r>
            <a:r>
              <a:rPr lang="ru-RU" dirty="0" err="1"/>
              <a:t>прибуток</a:t>
            </a:r>
            <a:r>
              <a:rPr lang="ru-RU" dirty="0"/>
              <a:t>, </a:t>
            </a:r>
            <a:r>
              <a:rPr lang="ru-RU" dirty="0" err="1"/>
              <a:t>ринкова</a:t>
            </a:r>
            <a:r>
              <a:rPr lang="ru-RU" dirty="0"/>
              <a:t> </a:t>
            </a:r>
            <a:r>
              <a:rPr lang="ru-RU" dirty="0" err="1"/>
              <a:t>експансія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79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Самоврядування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ru-RU" b="1" dirty="0" err="1" smtClean="0"/>
              <a:t>Механізми</a:t>
            </a:r>
            <a:r>
              <a:rPr lang="ru-RU" dirty="0"/>
              <a:t>:</a:t>
            </a:r>
          </a:p>
          <a:p>
            <a:pPr lvl="1">
              <a:buFont typeface="Arial"/>
              <a:buChar char="•"/>
            </a:pPr>
            <a:r>
              <a:rPr lang="ru-RU" dirty="0"/>
              <a:t>Баланс сил (XIX ст. — "</a:t>
            </a:r>
            <a:r>
              <a:rPr lang="ru-RU" dirty="0" err="1"/>
              <a:t>Європейський</a:t>
            </a:r>
            <a:r>
              <a:rPr lang="ru-RU" dirty="0"/>
              <a:t> концерт").</a:t>
            </a:r>
          </a:p>
          <a:p>
            <a:pPr lvl="1">
              <a:buFont typeface="Arial"/>
              <a:buChar char="•"/>
            </a:pPr>
            <a:r>
              <a:rPr lang="ru-RU" dirty="0" err="1"/>
              <a:t>Міжнародне</a:t>
            </a:r>
            <a:r>
              <a:rPr lang="ru-RU" dirty="0"/>
              <a:t> право (</a:t>
            </a:r>
            <a:r>
              <a:rPr lang="ru-RU" dirty="0" err="1"/>
              <a:t>звичаї</a:t>
            </a:r>
            <a:r>
              <a:rPr lang="ru-RU" dirty="0"/>
              <a:t>, договори).</a:t>
            </a:r>
          </a:p>
          <a:p>
            <a:pPr>
              <a:buFont typeface="Arial"/>
              <a:buChar char="•"/>
            </a:pPr>
            <a:r>
              <a:rPr lang="ru-RU" b="1" dirty="0"/>
              <a:t>Приклад</a:t>
            </a:r>
            <a:r>
              <a:rPr lang="ru-RU" dirty="0"/>
              <a:t>: </a:t>
            </a:r>
            <a:r>
              <a:rPr lang="ru-RU" dirty="0" err="1"/>
              <a:t>Паризька</a:t>
            </a:r>
            <a:r>
              <a:rPr lang="ru-RU" dirty="0"/>
              <a:t> угода 2015 — </a:t>
            </a:r>
            <a:r>
              <a:rPr lang="ru-RU" dirty="0" err="1"/>
              <a:t>координація</a:t>
            </a:r>
            <a:r>
              <a:rPr lang="ru-RU" dirty="0"/>
              <a:t> без </a:t>
            </a:r>
            <a:r>
              <a:rPr lang="ru-RU" dirty="0" err="1"/>
              <a:t>єдиного</a:t>
            </a:r>
            <a:r>
              <a:rPr lang="ru-RU" dirty="0"/>
              <a:t> уряду.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577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Взаємодія</a:t>
            </a:r>
            <a:r>
              <a:rPr lang="ru-RU" b="1" dirty="0"/>
              <a:t> </a:t>
            </a:r>
            <a:r>
              <a:rPr lang="ru-RU" b="1" dirty="0" err="1" smtClean="0"/>
              <a:t>властивостей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ru-RU" b="1" dirty="0" smtClean="0"/>
              <a:t>Як </a:t>
            </a:r>
            <a:r>
              <a:rPr lang="ru-RU" b="1" dirty="0"/>
              <a:t>вони </a:t>
            </a:r>
            <a:r>
              <a:rPr lang="ru-RU" b="1" dirty="0" err="1"/>
              <a:t>пов’язані</a:t>
            </a:r>
            <a:r>
              <a:rPr lang="ru-RU" dirty="0"/>
              <a:t>:</a:t>
            </a:r>
          </a:p>
          <a:p>
            <a:pPr lvl="1">
              <a:buFont typeface="Arial"/>
              <a:buChar char="•"/>
            </a:pPr>
            <a:r>
              <a:rPr lang="ru-RU" dirty="0" err="1"/>
              <a:t>Відносність</a:t>
            </a:r>
            <a:r>
              <a:rPr lang="ru-RU" dirty="0"/>
              <a:t> → </a:t>
            </a:r>
            <a:r>
              <a:rPr lang="ru-RU" dirty="0" err="1"/>
              <a:t>Відокремленість</a:t>
            </a:r>
            <a:r>
              <a:rPr lang="ru-RU" dirty="0"/>
              <a:t> → </a:t>
            </a:r>
            <a:r>
              <a:rPr lang="ru-RU" dirty="0" err="1"/>
              <a:t>Цілеспрямованість</a:t>
            </a:r>
            <a:r>
              <a:rPr lang="ru-RU" dirty="0"/>
              <a:t> → </a:t>
            </a:r>
            <a:r>
              <a:rPr lang="ru-RU" dirty="0" err="1"/>
              <a:t>Самоврядування</a:t>
            </a:r>
            <a:r>
              <a:rPr lang="ru-RU" dirty="0"/>
              <a:t>.</a:t>
            </a:r>
          </a:p>
          <a:p>
            <a:pPr>
              <a:buFont typeface="Arial"/>
              <a:buChar char="•"/>
            </a:pPr>
            <a:r>
              <a:rPr lang="ru-RU" b="1" dirty="0"/>
              <a:t>Приклад</a:t>
            </a:r>
            <a:r>
              <a:rPr lang="ru-RU" dirty="0"/>
              <a:t>:</a:t>
            </a:r>
          </a:p>
          <a:p>
            <a:pPr lvl="1">
              <a:buFont typeface="Arial"/>
              <a:buChar char="•"/>
            </a:pPr>
            <a:r>
              <a:rPr lang="ru-RU" dirty="0" err="1"/>
              <a:t>Кліматичні</a:t>
            </a:r>
            <a:r>
              <a:rPr lang="ru-RU" dirty="0"/>
              <a:t> угоди (</a:t>
            </a:r>
            <a:r>
              <a:rPr lang="ru-RU" dirty="0" err="1"/>
              <a:t>цілеспрямованість</a:t>
            </a:r>
            <a:r>
              <a:rPr lang="ru-RU" dirty="0"/>
              <a:t>) </a:t>
            </a:r>
            <a:r>
              <a:rPr lang="ru-RU" dirty="0" err="1"/>
              <a:t>вимагають</a:t>
            </a:r>
            <a:r>
              <a:rPr lang="ru-RU" dirty="0"/>
              <a:t> </a:t>
            </a:r>
            <a:r>
              <a:rPr lang="ru-RU" dirty="0" err="1"/>
              <a:t>адаптації</a:t>
            </a:r>
            <a:r>
              <a:rPr lang="ru-RU" dirty="0"/>
              <a:t> (</a:t>
            </a:r>
            <a:r>
              <a:rPr lang="ru-RU" dirty="0" err="1"/>
              <a:t>самоврядування</a:t>
            </a:r>
            <a:r>
              <a:rPr lang="ru-RU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772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Сучасні</a:t>
            </a:r>
            <a:r>
              <a:rPr lang="ru-RU" b="1" dirty="0"/>
              <a:t> </a:t>
            </a:r>
            <a:r>
              <a:rPr lang="ru-RU" b="1" dirty="0" err="1" smtClean="0"/>
              <a:t>виклики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err="1" smtClean="0"/>
              <a:t>Глобалізація</a:t>
            </a:r>
            <a:r>
              <a:rPr lang="ru-RU" dirty="0"/>
              <a:t>:</a:t>
            </a:r>
          </a:p>
          <a:p>
            <a:pPr lvl="1">
              <a:buFont typeface="Arial"/>
              <a:buChar char="•"/>
            </a:pP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взаємозалежності</a:t>
            </a:r>
            <a:r>
              <a:rPr lang="ru-RU" dirty="0"/>
              <a:t>.</a:t>
            </a:r>
          </a:p>
          <a:p>
            <a:pPr lvl="1">
              <a:buFont typeface="Arial"/>
              <a:buChar char="•"/>
            </a:pPr>
            <a:r>
              <a:rPr lang="ru-RU" dirty="0" err="1"/>
              <a:t>Конфлікти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США </a:t>
            </a:r>
            <a:r>
              <a:rPr lang="en-US" dirty="0"/>
              <a:t>vs. </a:t>
            </a:r>
            <a:r>
              <a:rPr lang="ru-RU" dirty="0"/>
              <a:t>Китай).</a:t>
            </a:r>
          </a:p>
          <a:p>
            <a:pPr marL="0" indent="0">
              <a:buNone/>
            </a:pPr>
            <a:r>
              <a:rPr lang="ru-RU" b="1" dirty="0" err="1"/>
              <a:t>Технології</a:t>
            </a:r>
            <a:r>
              <a:rPr lang="ru-RU" dirty="0"/>
              <a:t>: </a:t>
            </a:r>
            <a:r>
              <a:rPr lang="ru-RU" dirty="0" err="1"/>
              <a:t>Кіберпростір</a:t>
            </a:r>
            <a:r>
              <a:rPr lang="ru-RU" dirty="0"/>
              <a:t> як нова сфера </a:t>
            </a:r>
            <a:r>
              <a:rPr lang="ru-RU" dirty="0" err="1"/>
              <a:t>конфліктів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8691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smtClean="0"/>
              <a:t>Висновки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ru-RU" dirty="0" err="1" smtClean="0"/>
              <a:t>Міжнародні</a:t>
            </a:r>
            <a:r>
              <a:rPr lang="ru-RU" dirty="0" smtClean="0"/>
              <a:t> </a:t>
            </a:r>
            <a:r>
              <a:rPr lang="ru-RU" dirty="0" err="1"/>
              <a:t>відносини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складна система з </a:t>
            </a:r>
            <a:r>
              <a:rPr lang="ru-RU" dirty="0" err="1"/>
              <a:t>різними</a:t>
            </a:r>
            <a:r>
              <a:rPr lang="ru-RU" dirty="0"/>
              <a:t> </a:t>
            </a:r>
            <a:r>
              <a:rPr lang="ru-RU" dirty="0" err="1"/>
              <a:t>акторами</a:t>
            </a:r>
            <a:r>
              <a:rPr lang="ru-RU" dirty="0"/>
              <a:t>.</a:t>
            </a:r>
          </a:p>
          <a:p>
            <a:pPr>
              <a:buFont typeface="+mj-lt"/>
              <a:buAutoNum type="arabicPeriod"/>
            </a:pPr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(</a:t>
            </a:r>
            <a:r>
              <a:rPr lang="ru-RU" dirty="0" err="1"/>
              <a:t>відносність</a:t>
            </a:r>
            <a:r>
              <a:rPr lang="ru-RU" dirty="0"/>
              <a:t>, </a:t>
            </a:r>
            <a:r>
              <a:rPr lang="ru-RU" dirty="0" err="1"/>
              <a:t>самоврядування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 </a:t>
            </a:r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.</a:t>
            </a:r>
          </a:p>
          <a:p>
            <a:pPr>
              <a:buFont typeface="+mj-lt"/>
              <a:buAutoNum type="arabicPeriod"/>
            </a:pPr>
            <a:r>
              <a:rPr lang="ru-RU" dirty="0" err="1"/>
              <a:t>Сучасні</a:t>
            </a:r>
            <a:r>
              <a:rPr lang="ru-RU" dirty="0"/>
              <a:t> </a:t>
            </a:r>
            <a:r>
              <a:rPr lang="ru-RU" dirty="0" err="1"/>
              <a:t>виклики</a:t>
            </a:r>
            <a:r>
              <a:rPr lang="ru-RU" dirty="0"/>
              <a:t> </a:t>
            </a:r>
            <a:r>
              <a:rPr lang="ru-RU" dirty="0" err="1"/>
              <a:t>вимагають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підходів</a:t>
            </a:r>
            <a:r>
              <a:rPr lang="ru-RU" dirty="0"/>
              <a:t> до глобального </a:t>
            </a:r>
            <a:r>
              <a:rPr lang="ru-RU" dirty="0" err="1"/>
              <a:t>управління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9118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4. </a:t>
            </a:r>
            <a:r>
              <a:rPr lang="ru-RU" b="1" dirty="0" err="1" smtClean="0"/>
              <a:t>Вступ</a:t>
            </a:r>
            <a:r>
              <a:rPr lang="ru-RU" b="1" dirty="0" smtClean="0"/>
              <a:t> </a:t>
            </a:r>
            <a:r>
              <a:rPr lang="ru-RU" b="1" dirty="0"/>
              <a:t>та </a:t>
            </a:r>
            <a:r>
              <a:rPr lang="ru-RU" b="1" dirty="0" err="1"/>
              <a:t>загальна</a:t>
            </a:r>
            <a:r>
              <a:rPr lang="ru-RU" b="1" dirty="0"/>
              <a:t> </a:t>
            </a:r>
            <a:r>
              <a:rPr lang="ru-RU" b="1" dirty="0" smtClean="0"/>
              <a:t>характеристика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268760"/>
            <a:ext cx="8640960" cy="51845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err="1"/>
              <a:t>Міжнародні</a:t>
            </a:r>
            <a:r>
              <a:rPr lang="ru-RU" sz="2400" dirty="0"/>
              <a:t> </a:t>
            </a:r>
            <a:r>
              <a:rPr lang="ru-RU" sz="2400" dirty="0" err="1"/>
              <a:t>відносини</a:t>
            </a:r>
            <a:r>
              <a:rPr lang="ru-RU" sz="2400" dirty="0"/>
              <a:t> </a:t>
            </a:r>
            <a:r>
              <a:rPr lang="ru-RU" sz="2400" dirty="0" err="1"/>
              <a:t>являють</a:t>
            </a:r>
            <a:r>
              <a:rPr lang="ru-RU" sz="2400" dirty="0"/>
              <a:t> собою </a:t>
            </a:r>
            <a:r>
              <a:rPr lang="ru-RU" sz="2400" dirty="0" err="1"/>
              <a:t>надзвичайно</a:t>
            </a:r>
            <a:r>
              <a:rPr lang="ru-RU" sz="2400" dirty="0"/>
              <a:t> </a:t>
            </a:r>
            <a:r>
              <a:rPr lang="ru-RU" sz="2400" dirty="0" err="1"/>
              <a:t>складну</a:t>
            </a:r>
            <a:r>
              <a:rPr lang="ru-RU" sz="2400" dirty="0"/>
              <a:t>, </a:t>
            </a:r>
            <a:r>
              <a:rPr lang="ru-RU" sz="2400" dirty="0" err="1"/>
              <a:t>динамічну</a:t>
            </a:r>
            <a:r>
              <a:rPr lang="ru-RU" sz="2400" dirty="0"/>
              <a:t> та </a:t>
            </a:r>
            <a:r>
              <a:rPr lang="ru-RU" sz="2400" dirty="0" err="1"/>
              <a:t>багаторівневу</a:t>
            </a:r>
            <a:r>
              <a:rPr lang="ru-RU" sz="2400" dirty="0"/>
              <a:t> систему, яка </a:t>
            </a:r>
            <a:r>
              <a:rPr lang="ru-RU" sz="2400" dirty="0" err="1"/>
              <a:t>перебуває</a:t>
            </a:r>
            <a:r>
              <a:rPr lang="ru-RU" sz="2400" dirty="0"/>
              <a:t> у </a:t>
            </a:r>
            <a:r>
              <a:rPr lang="ru-RU" sz="2400" dirty="0" err="1"/>
              <a:t>постійному</a:t>
            </a:r>
            <a:r>
              <a:rPr lang="ru-RU" sz="2400" dirty="0"/>
              <a:t> </a:t>
            </a:r>
            <a:r>
              <a:rPr lang="ru-RU" sz="2400" dirty="0" err="1"/>
              <a:t>русі</a:t>
            </a:r>
            <a:r>
              <a:rPr lang="ru-RU" sz="2400" dirty="0"/>
              <a:t> та </a:t>
            </a:r>
            <a:r>
              <a:rPr lang="ru-RU" sz="2400" dirty="0" err="1"/>
              <a:t>трансформації</a:t>
            </a:r>
            <a:r>
              <a:rPr lang="ru-RU" sz="2400" dirty="0"/>
              <a:t>. </a:t>
            </a:r>
            <a:r>
              <a:rPr lang="ru-RU" sz="2400" dirty="0" err="1"/>
              <a:t>Високодинамічний</a:t>
            </a:r>
            <a:r>
              <a:rPr lang="ru-RU" sz="2400" dirty="0"/>
              <a:t> характер </a:t>
            </a:r>
            <a:r>
              <a:rPr lang="ru-RU" sz="2400" dirty="0" err="1"/>
              <a:t>процесів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відбуваються</a:t>
            </a:r>
            <a:r>
              <a:rPr lang="ru-RU" sz="2400" dirty="0"/>
              <a:t> на </a:t>
            </a:r>
            <a:r>
              <a:rPr lang="ru-RU" sz="2400" dirty="0" err="1"/>
              <a:t>міжнародній</a:t>
            </a:r>
            <a:r>
              <a:rPr lang="ru-RU" sz="2400" dirty="0"/>
              <a:t> </a:t>
            </a:r>
            <a:r>
              <a:rPr lang="ru-RU" sz="2400" dirty="0" err="1"/>
              <a:t>арені</a:t>
            </a:r>
            <a:r>
              <a:rPr lang="ru-RU" sz="2400" dirty="0"/>
              <a:t>, </a:t>
            </a:r>
            <a:r>
              <a:rPr lang="ru-RU" sz="2400" dirty="0" err="1"/>
              <a:t>зумовлений</a:t>
            </a:r>
            <a:r>
              <a:rPr lang="ru-RU" sz="2400" dirty="0"/>
              <a:t> </a:t>
            </a:r>
            <a:r>
              <a:rPr lang="ru-RU" sz="2400" dirty="0" err="1"/>
              <a:t>багатьма</a:t>
            </a:r>
            <a:r>
              <a:rPr lang="ru-RU" sz="2400" dirty="0"/>
              <a:t> </a:t>
            </a:r>
            <a:r>
              <a:rPr lang="ru-RU" sz="2400" dirty="0" err="1"/>
              <a:t>чинниками</a:t>
            </a:r>
            <a:r>
              <a:rPr lang="ru-RU" sz="2400" dirty="0"/>
              <a:t> та </a:t>
            </a:r>
            <a:r>
              <a:rPr lang="ru-RU" sz="2400" dirty="0" err="1"/>
              <a:t>відображає</a:t>
            </a:r>
            <a:r>
              <a:rPr lang="ru-RU" sz="2400" dirty="0"/>
              <a:t> </a:t>
            </a:r>
            <a:r>
              <a:rPr lang="ru-RU" sz="2400" dirty="0" err="1"/>
              <a:t>глибинні</a:t>
            </a:r>
            <a:r>
              <a:rPr lang="ru-RU" sz="2400" dirty="0"/>
              <a:t> </a:t>
            </a:r>
            <a:r>
              <a:rPr lang="ru-RU" sz="2400" dirty="0" err="1"/>
              <a:t>структурні</a:t>
            </a:r>
            <a:r>
              <a:rPr lang="ru-RU" sz="2400" dirty="0"/>
              <a:t> </a:t>
            </a:r>
            <a:r>
              <a:rPr lang="ru-RU" sz="2400" dirty="0" err="1"/>
              <a:t>особливості</a:t>
            </a:r>
            <a:r>
              <a:rPr lang="ru-RU" sz="2400" dirty="0"/>
              <a:t> </a:t>
            </a:r>
            <a:r>
              <a:rPr lang="ru-RU" sz="2400" dirty="0" err="1"/>
              <a:t>сучасного</a:t>
            </a:r>
            <a:r>
              <a:rPr lang="ru-RU" sz="2400" dirty="0"/>
              <a:t> </a:t>
            </a:r>
            <a:r>
              <a:rPr lang="ru-RU" sz="2400" dirty="0" err="1"/>
              <a:t>світоустрою</a:t>
            </a:r>
            <a:r>
              <a:rPr lang="ru-RU" sz="2400" dirty="0"/>
              <a:t>.</a:t>
            </a:r>
          </a:p>
          <a:p>
            <a:pPr marL="0" indent="0">
              <a:buNone/>
            </a:pPr>
            <a:r>
              <a:rPr lang="ru-RU" sz="2400" dirty="0" err="1"/>
              <a:t>Насамперед</a:t>
            </a:r>
            <a:r>
              <a:rPr lang="ru-RU" sz="2400" dirty="0"/>
              <a:t>, </a:t>
            </a:r>
            <a:r>
              <a:rPr lang="ru-RU" sz="2400" dirty="0" err="1"/>
              <a:t>високодинамічний</a:t>
            </a:r>
            <a:r>
              <a:rPr lang="ru-RU" sz="2400" dirty="0"/>
              <a:t> характер </a:t>
            </a:r>
            <a:r>
              <a:rPr lang="ru-RU" sz="2400" dirty="0" err="1"/>
              <a:t>міжнародних</a:t>
            </a:r>
            <a:r>
              <a:rPr lang="ru-RU" sz="2400" dirty="0"/>
              <a:t> </a:t>
            </a:r>
            <a:r>
              <a:rPr lang="ru-RU" sz="2400" dirty="0" err="1"/>
              <a:t>відносин</a:t>
            </a:r>
            <a:r>
              <a:rPr lang="ru-RU" sz="2400" dirty="0"/>
              <a:t> </a:t>
            </a:r>
            <a:r>
              <a:rPr lang="ru-RU" sz="2400" dirty="0" err="1"/>
              <a:t>проявляється</a:t>
            </a:r>
            <a:r>
              <a:rPr lang="ru-RU" sz="2400" dirty="0"/>
              <a:t> у </a:t>
            </a:r>
            <a:r>
              <a:rPr lang="ru-RU" sz="2400" dirty="0" err="1"/>
              <a:t>швидкості</a:t>
            </a:r>
            <a:r>
              <a:rPr lang="ru-RU" sz="2400" dirty="0"/>
              <a:t> </a:t>
            </a:r>
            <a:r>
              <a:rPr lang="ru-RU" sz="2400" dirty="0" err="1"/>
              <a:t>змін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відбуваються</a:t>
            </a:r>
            <a:r>
              <a:rPr lang="ru-RU" sz="2400" dirty="0"/>
              <a:t> у глобальному </a:t>
            </a:r>
            <a:r>
              <a:rPr lang="ru-RU" sz="2400" dirty="0" err="1"/>
              <a:t>політичному</a:t>
            </a:r>
            <a:r>
              <a:rPr lang="ru-RU" sz="2400" dirty="0"/>
              <a:t>, </a:t>
            </a:r>
            <a:r>
              <a:rPr lang="ru-RU" sz="2400" dirty="0" err="1"/>
              <a:t>економічному</a:t>
            </a:r>
            <a:r>
              <a:rPr lang="ru-RU" sz="2400" dirty="0"/>
              <a:t> та </a:t>
            </a:r>
            <a:r>
              <a:rPr lang="ru-RU" sz="2400" dirty="0" err="1"/>
              <a:t>соціокультурному</a:t>
            </a:r>
            <a:r>
              <a:rPr lang="ru-RU" sz="2400" dirty="0"/>
              <a:t> </a:t>
            </a:r>
            <a:r>
              <a:rPr lang="ru-RU" sz="2400" dirty="0" err="1"/>
              <a:t>просторі</a:t>
            </a:r>
            <a:r>
              <a:rPr lang="ru-RU" sz="2400" dirty="0"/>
              <a:t>. В </a:t>
            </a:r>
            <a:r>
              <a:rPr lang="ru-RU" sz="2400" dirty="0" err="1"/>
              <a:t>умовах</a:t>
            </a:r>
            <a:r>
              <a:rPr lang="ru-RU" sz="2400" dirty="0"/>
              <a:t> </a:t>
            </a:r>
            <a:r>
              <a:rPr lang="ru-RU" sz="2400" dirty="0" err="1"/>
              <a:t>цифрової</a:t>
            </a:r>
            <a:r>
              <a:rPr lang="ru-RU" sz="2400" dirty="0"/>
              <a:t> </a:t>
            </a:r>
            <a:r>
              <a:rPr lang="ru-RU" sz="2400" dirty="0" err="1"/>
              <a:t>революції</a:t>
            </a:r>
            <a:r>
              <a:rPr lang="ru-RU" sz="2400" dirty="0"/>
              <a:t>, </a:t>
            </a:r>
            <a:r>
              <a:rPr lang="ru-RU" sz="2400" dirty="0" err="1"/>
              <a:t>розвитку</a:t>
            </a:r>
            <a:r>
              <a:rPr lang="ru-RU" sz="2400" dirty="0"/>
              <a:t> </a:t>
            </a:r>
            <a:r>
              <a:rPr lang="ru-RU" sz="2400" dirty="0" err="1"/>
              <a:t>комунікаційних</a:t>
            </a:r>
            <a:r>
              <a:rPr lang="ru-RU" sz="2400" dirty="0"/>
              <a:t> </a:t>
            </a:r>
            <a:r>
              <a:rPr lang="ru-RU" sz="2400" dirty="0" err="1"/>
              <a:t>технологій</a:t>
            </a:r>
            <a:r>
              <a:rPr lang="ru-RU" sz="2400" dirty="0"/>
              <a:t> та </a:t>
            </a:r>
            <a:r>
              <a:rPr lang="ru-RU" sz="2400" dirty="0" err="1"/>
              <a:t>глобалізаційних</a:t>
            </a:r>
            <a:r>
              <a:rPr lang="ru-RU" sz="2400" dirty="0"/>
              <a:t> </a:t>
            </a:r>
            <a:r>
              <a:rPr lang="ru-RU" sz="2400" dirty="0" err="1"/>
              <a:t>процесів</a:t>
            </a:r>
            <a:r>
              <a:rPr lang="ru-RU" sz="2400" dirty="0"/>
              <a:t>, </a:t>
            </a:r>
            <a:r>
              <a:rPr lang="ru-RU" sz="2400" dirty="0" err="1"/>
              <a:t>швидкість</a:t>
            </a:r>
            <a:r>
              <a:rPr lang="ru-RU" sz="2400" dirty="0"/>
              <a:t> </a:t>
            </a:r>
            <a:r>
              <a:rPr lang="ru-RU" sz="2400" dirty="0" err="1"/>
              <a:t>передачі</a:t>
            </a:r>
            <a:r>
              <a:rPr lang="ru-RU" sz="2400" dirty="0"/>
              <a:t> </a:t>
            </a:r>
            <a:r>
              <a:rPr lang="ru-RU" sz="2400" dirty="0" err="1"/>
              <a:t>інформації</a:t>
            </a:r>
            <a:r>
              <a:rPr lang="ru-RU" sz="2400" dirty="0"/>
              <a:t>, </a:t>
            </a:r>
            <a:r>
              <a:rPr lang="ru-RU" sz="2400" dirty="0" err="1"/>
              <a:t>прийняття</a:t>
            </a:r>
            <a:r>
              <a:rPr lang="ru-RU" sz="2400" dirty="0"/>
              <a:t> </a:t>
            </a:r>
            <a:r>
              <a:rPr lang="ru-RU" sz="2400" dirty="0" err="1"/>
              <a:t>рішень</a:t>
            </a:r>
            <a:r>
              <a:rPr lang="ru-RU" sz="2400" dirty="0"/>
              <a:t> та </a:t>
            </a:r>
            <a:r>
              <a:rPr lang="ru-RU" sz="2400" dirty="0" err="1"/>
              <a:t>реагування</a:t>
            </a:r>
            <a:r>
              <a:rPr lang="ru-RU" sz="2400" dirty="0"/>
              <a:t> на </a:t>
            </a:r>
            <a:r>
              <a:rPr lang="ru-RU" sz="2400" dirty="0" err="1"/>
              <a:t>виклики</a:t>
            </a:r>
            <a:r>
              <a:rPr lang="ru-RU" sz="2400" dirty="0"/>
              <a:t> </a:t>
            </a:r>
            <a:r>
              <a:rPr lang="ru-RU" sz="2400" dirty="0" err="1"/>
              <a:t>значно</a:t>
            </a:r>
            <a:r>
              <a:rPr lang="ru-RU" sz="2400" dirty="0"/>
              <a:t> </a:t>
            </a:r>
            <a:r>
              <a:rPr lang="ru-RU" sz="2400" dirty="0" err="1"/>
              <a:t>зросла</a:t>
            </a:r>
            <a:r>
              <a:rPr lang="ru-RU" sz="2400" dirty="0"/>
              <a:t>. </a:t>
            </a:r>
            <a:r>
              <a:rPr lang="ru-RU" sz="2400" dirty="0" err="1"/>
              <a:t>Події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відбуваються</a:t>
            </a:r>
            <a:r>
              <a:rPr lang="ru-RU" sz="2400" dirty="0"/>
              <a:t> в </a:t>
            </a:r>
            <a:r>
              <a:rPr lang="ru-RU" sz="2400" dirty="0" err="1"/>
              <a:t>одній</a:t>
            </a:r>
            <a:r>
              <a:rPr lang="ru-RU" sz="2400" dirty="0"/>
              <a:t> </a:t>
            </a:r>
            <a:r>
              <a:rPr lang="ru-RU" sz="2400" dirty="0" err="1"/>
              <a:t>частині</a:t>
            </a:r>
            <a:r>
              <a:rPr lang="ru-RU" sz="2400" dirty="0"/>
              <a:t> </a:t>
            </a:r>
            <a:r>
              <a:rPr lang="ru-RU" sz="2400" dirty="0" err="1"/>
              <a:t>світу</a:t>
            </a:r>
            <a:r>
              <a:rPr lang="ru-RU" sz="2400" dirty="0"/>
              <a:t>, </a:t>
            </a:r>
            <a:r>
              <a:rPr lang="ru-RU" sz="2400" dirty="0" err="1"/>
              <a:t>можуть</a:t>
            </a:r>
            <a:r>
              <a:rPr lang="ru-RU" sz="2400" dirty="0"/>
              <a:t> </a:t>
            </a:r>
            <a:r>
              <a:rPr lang="ru-RU" sz="2400" dirty="0" err="1"/>
              <a:t>миттєво</a:t>
            </a:r>
            <a:r>
              <a:rPr lang="ru-RU" sz="2400" dirty="0"/>
              <a:t> </a:t>
            </a:r>
            <a:r>
              <a:rPr lang="ru-RU" sz="2400" dirty="0" err="1"/>
              <a:t>впливати</a:t>
            </a:r>
            <a:r>
              <a:rPr lang="ru-RU" sz="2400" dirty="0"/>
              <a:t> на </a:t>
            </a:r>
            <a:r>
              <a:rPr lang="ru-RU" sz="2400" dirty="0" err="1"/>
              <a:t>ситуацію</a:t>
            </a:r>
            <a:r>
              <a:rPr lang="ru-RU" sz="2400" dirty="0"/>
              <a:t> в </a:t>
            </a:r>
            <a:r>
              <a:rPr lang="ru-RU" sz="2400" dirty="0" err="1"/>
              <a:t>інших</a:t>
            </a:r>
            <a:r>
              <a:rPr lang="ru-RU" sz="2400" dirty="0"/>
              <a:t> </a:t>
            </a:r>
            <a:r>
              <a:rPr lang="ru-RU" sz="2400" dirty="0" err="1"/>
              <a:t>регіонах</a:t>
            </a:r>
            <a:r>
              <a:rPr lang="ru-RU" sz="2400" dirty="0"/>
              <a:t>, </a:t>
            </a:r>
            <a:r>
              <a:rPr lang="ru-RU" sz="2400" dirty="0" err="1"/>
              <a:t>створюючи</a:t>
            </a:r>
            <a:r>
              <a:rPr lang="ru-RU" sz="2400" dirty="0"/>
              <a:t> </a:t>
            </a:r>
            <a:r>
              <a:rPr lang="ru-RU" sz="2400" dirty="0" err="1"/>
              <a:t>ефект</a:t>
            </a:r>
            <a:r>
              <a:rPr lang="ru-RU" sz="2400" dirty="0"/>
              <a:t> "</a:t>
            </a:r>
            <a:r>
              <a:rPr lang="ru-RU" sz="2400" dirty="0" err="1"/>
              <a:t>доміно</a:t>
            </a:r>
            <a:r>
              <a:rPr lang="ru-RU" sz="2400" dirty="0" smtClean="0"/>
              <a:t>".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14745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uk-UA" dirty="0" smtClean="0"/>
              <a:t>Соціальні </a:t>
            </a:r>
            <a:r>
              <a:rPr lang="uk-UA" dirty="0"/>
              <a:t>організми як основні елементи глобальної макросистеми. 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Поняття і структура міжнародних систем. 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Основні системні властивості сучасних міжнародних відносин: відносність, відокремленість, цілеспрямованість, самоврядування. 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 err="1"/>
              <a:t>Високодинамічний</a:t>
            </a:r>
            <a:r>
              <a:rPr lang="uk-UA" dirty="0"/>
              <a:t> характер процесів, складність і багаторівневість системи міжнародних відносин.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45544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Теорія</a:t>
            </a:r>
            <a:r>
              <a:rPr lang="ru-RU" b="1" dirty="0"/>
              <a:t> </a:t>
            </a:r>
            <a:r>
              <a:rPr lang="ru-RU" b="1" dirty="0" err="1"/>
              <a:t>комплексних</a:t>
            </a:r>
            <a:r>
              <a:rPr lang="ru-RU" b="1" dirty="0"/>
              <a:t> систем і </a:t>
            </a:r>
            <a:r>
              <a:rPr lang="ru-RU" b="1" dirty="0" err="1" smtClean="0"/>
              <a:t>нелінійність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err="1" smtClean="0"/>
              <a:t>Теорія</a:t>
            </a:r>
            <a:r>
              <a:rPr lang="ru-RU" dirty="0" smtClean="0"/>
              <a:t> </a:t>
            </a:r>
            <a:r>
              <a:rPr lang="ru-RU" dirty="0" err="1"/>
              <a:t>комплексних</a:t>
            </a:r>
            <a:r>
              <a:rPr lang="ru-RU" dirty="0"/>
              <a:t> систем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краще</a:t>
            </a:r>
            <a:r>
              <a:rPr lang="ru-RU" dirty="0"/>
              <a:t> </a:t>
            </a:r>
            <a:r>
              <a:rPr lang="ru-RU" dirty="0" err="1"/>
              <a:t>зрозуміти</a:t>
            </a:r>
            <a:r>
              <a:rPr lang="ru-RU" dirty="0"/>
              <a:t> </a:t>
            </a:r>
            <a:r>
              <a:rPr lang="ru-RU" dirty="0" err="1"/>
              <a:t>високодинамічний</a:t>
            </a:r>
            <a:r>
              <a:rPr lang="ru-RU" dirty="0"/>
              <a:t> характер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.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цією</a:t>
            </a:r>
            <a:r>
              <a:rPr lang="ru-RU" dirty="0"/>
              <a:t> </a:t>
            </a:r>
            <a:r>
              <a:rPr lang="ru-RU" dirty="0" err="1"/>
              <a:t>теорією</a:t>
            </a:r>
            <a:r>
              <a:rPr lang="ru-RU" dirty="0"/>
              <a:t>, </a:t>
            </a:r>
            <a:r>
              <a:rPr lang="ru-RU" dirty="0" err="1"/>
              <a:t>міжнародна</a:t>
            </a:r>
            <a:r>
              <a:rPr lang="ru-RU" dirty="0"/>
              <a:t> система є комплексною адаптивною системою,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взаємопов'язаних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взаємодіють</a:t>
            </a:r>
            <a:r>
              <a:rPr lang="ru-RU" dirty="0"/>
              <a:t> </a:t>
            </a:r>
            <a:r>
              <a:rPr lang="ru-RU" dirty="0" err="1"/>
              <a:t>нелінійно</a:t>
            </a:r>
            <a:r>
              <a:rPr lang="ru-RU" dirty="0"/>
              <a:t>. </a:t>
            </a:r>
            <a:r>
              <a:rPr lang="ru-RU" dirty="0" err="1"/>
              <a:t>Нелінійність</a:t>
            </a:r>
            <a:r>
              <a:rPr lang="ru-RU" dirty="0"/>
              <a:t> </a:t>
            </a:r>
            <a:r>
              <a:rPr lang="ru-RU" dirty="0" err="1"/>
              <a:t>означає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малі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призводити</a:t>
            </a:r>
            <a:r>
              <a:rPr lang="ru-RU" dirty="0"/>
              <a:t> до великих </a:t>
            </a:r>
            <a:r>
              <a:rPr lang="ru-RU" dirty="0" err="1"/>
              <a:t>наслідків</a:t>
            </a:r>
            <a:r>
              <a:rPr lang="ru-RU" dirty="0"/>
              <a:t> (так званий "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метелика</a:t>
            </a:r>
            <a:r>
              <a:rPr lang="ru-RU" dirty="0"/>
              <a:t>"), а </a:t>
            </a:r>
            <a:r>
              <a:rPr lang="ru-RU" dirty="0" err="1"/>
              <a:t>великі</a:t>
            </a:r>
            <a:r>
              <a:rPr lang="ru-RU" dirty="0"/>
              <a:t> </a:t>
            </a:r>
            <a:r>
              <a:rPr lang="ru-RU" dirty="0" err="1"/>
              <a:t>зусилля</a:t>
            </a:r>
            <a:r>
              <a:rPr lang="ru-RU" dirty="0"/>
              <a:t> не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дають</a:t>
            </a:r>
            <a:r>
              <a:rPr lang="ru-RU" dirty="0"/>
              <a:t> </a:t>
            </a:r>
            <a:r>
              <a:rPr lang="ru-RU" dirty="0" err="1"/>
              <a:t>пропорційні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.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нелінійність</a:t>
            </a:r>
            <a:r>
              <a:rPr lang="ru-RU" dirty="0"/>
              <a:t> є структурною </a:t>
            </a:r>
            <a:r>
              <a:rPr lang="ru-RU" dirty="0" err="1"/>
              <a:t>особливістю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робить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менш</a:t>
            </a:r>
            <a:r>
              <a:rPr lang="ru-RU" dirty="0"/>
              <a:t> </a:t>
            </a:r>
            <a:r>
              <a:rPr lang="ru-RU" dirty="0" err="1"/>
              <a:t>передбачуваною</a:t>
            </a:r>
            <a:r>
              <a:rPr lang="ru-RU" dirty="0"/>
              <a:t> та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динамічною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1139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Актори</a:t>
            </a:r>
            <a:r>
              <a:rPr lang="ru-RU" b="1" dirty="0"/>
              <a:t> </a:t>
            </a:r>
            <a:r>
              <a:rPr lang="ru-RU" b="1" dirty="0" err="1"/>
              <a:t>міжнародних</a:t>
            </a:r>
            <a:r>
              <a:rPr lang="ru-RU" b="1" dirty="0"/>
              <a:t> </a:t>
            </a:r>
            <a:r>
              <a:rPr lang="ru-RU" b="1" dirty="0" err="1" smtClean="0"/>
              <a:t>відносин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err="1"/>
              <a:t>Складність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у </a:t>
            </a:r>
            <a:r>
              <a:rPr lang="ru-RU" dirty="0" err="1"/>
              <a:t>множинності</a:t>
            </a:r>
            <a:r>
              <a:rPr lang="ru-RU" dirty="0"/>
              <a:t> </a:t>
            </a:r>
            <a:r>
              <a:rPr lang="ru-RU" dirty="0" err="1"/>
              <a:t>акторів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взаємодіють</a:t>
            </a:r>
            <a:r>
              <a:rPr lang="ru-RU" dirty="0"/>
              <a:t> на </a:t>
            </a:r>
            <a:r>
              <a:rPr lang="ru-RU" dirty="0" err="1"/>
              <a:t>міжнародній</a:t>
            </a:r>
            <a:r>
              <a:rPr lang="ru-RU" dirty="0"/>
              <a:t> </a:t>
            </a:r>
            <a:r>
              <a:rPr lang="ru-RU" dirty="0" err="1"/>
              <a:t>арені</a:t>
            </a:r>
            <a:r>
              <a:rPr lang="ru-RU" dirty="0"/>
              <a:t>. </a:t>
            </a:r>
            <a:r>
              <a:rPr lang="ru-RU" dirty="0" err="1"/>
              <a:t>Традиційні</a:t>
            </a:r>
            <a:r>
              <a:rPr lang="ru-RU" dirty="0"/>
              <a:t> </a:t>
            </a:r>
            <a:r>
              <a:rPr lang="ru-RU" dirty="0" err="1"/>
              <a:t>реалістичні</a:t>
            </a:r>
            <a:r>
              <a:rPr lang="ru-RU" dirty="0"/>
              <a:t> </a:t>
            </a:r>
            <a:r>
              <a:rPr lang="ru-RU" dirty="0" err="1"/>
              <a:t>підходи</a:t>
            </a:r>
            <a:r>
              <a:rPr lang="ru-RU" dirty="0"/>
              <a:t> в </a:t>
            </a:r>
            <a:r>
              <a:rPr lang="ru-RU" dirty="0" err="1"/>
              <a:t>теорії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розглядали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як </a:t>
            </a:r>
            <a:r>
              <a:rPr lang="ru-RU" dirty="0" err="1"/>
              <a:t>єдиних</a:t>
            </a:r>
            <a:r>
              <a:rPr lang="ru-RU" dirty="0"/>
              <a:t> </a:t>
            </a:r>
            <a:r>
              <a:rPr lang="ru-RU" dirty="0" err="1"/>
              <a:t>значущих</a:t>
            </a:r>
            <a:r>
              <a:rPr lang="ru-RU" dirty="0"/>
              <a:t> </a:t>
            </a:r>
            <a:r>
              <a:rPr lang="ru-RU" dirty="0" err="1"/>
              <a:t>акторів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 в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 картина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ускладнилася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Нині</a:t>
            </a:r>
            <a:r>
              <a:rPr lang="ru-RU" dirty="0"/>
              <a:t> на </a:t>
            </a:r>
            <a:r>
              <a:rPr lang="ru-RU" dirty="0" err="1"/>
              <a:t>міжнародній</a:t>
            </a:r>
            <a:r>
              <a:rPr lang="ru-RU" dirty="0"/>
              <a:t> </a:t>
            </a:r>
            <a:r>
              <a:rPr lang="ru-RU" dirty="0" err="1"/>
              <a:t>арені</a:t>
            </a:r>
            <a:r>
              <a:rPr lang="ru-RU" dirty="0"/>
              <a:t> </a:t>
            </a:r>
            <a:r>
              <a:rPr lang="ru-RU" dirty="0" err="1"/>
              <a:t>діють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але й </a:t>
            </a:r>
            <a:r>
              <a:rPr lang="ru-RU" dirty="0" err="1"/>
              <a:t>міжнародні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транснаціональні</a:t>
            </a:r>
            <a:r>
              <a:rPr lang="ru-RU" dirty="0"/>
              <a:t> </a:t>
            </a:r>
            <a:r>
              <a:rPr lang="ru-RU" dirty="0" err="1"/>
              <a:t>корпорації</a:t>
            </a:r>
            <a:r>
              <a:rPr lang="ru-RU" dirty="0"/>
              <a:t>, </a:t>
            </a:r>
            <a:r>
              <a:rPr lang="ru-RU" dirty="0" err="1"/>
              <a:t>неурядові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терористичні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, </a:t>
            </a:r>
            <a:r>
              <a:rPr lang="ru-RU" dirty="0" err="1"/>
              <a:t>регіональні</a:t>
            </a:r>
            <a:r>
              <a:rPr lang="ru-RU" dirty="0"/>
              <a:t> </a:t>
            </a:r>
            <a:r>
              <a:rPr lang="ru-RU" dirty="0" err="1"/>
              <a:t>інтеграційні</a:t>
            </a:r>
            <a:r>
              <a:rPr lang="ru-RU" dirty="0"/>
              <a:t> </a:t>
            </a:r>
            <a:r>
              <a:rPr lang="ru-RU" dirty="0" err="1"/>
              <a:t>об'єднання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  <a:r>
              <a:rPr lang="ru-RU" dirty="0" err="1"/>
              <a:t>Кожен</a:t>
            </a:r>
            <a:r>
              <a:rPr lang="ru-RU" dirty="0"/>
              <a:t> з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акторів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власні</a:t>
            </a:r>
            <a:r>
              <a:rPr lang="ru-RU" dirty="0"/>
              <a:t> </a:t>
            </a:r>
            <a:r>
              <a:rPr lang="ru-RU" dirty="0" err="1"/>
              <a:t>інтереси</a:t>
            </a:r>
            <a:r>
              <a:rPr lang="ru-RU" dirty="0"/>
              <a:t>, </a:t>
            </a:r>
            <a:r>
              <a:rPr lang="ru-RU" dirty="0" err="1"/>
              <a:t>цілі</a:t>
            </a:r>
            <a:r>
              <a:rPr lang="ru-RU" dirty="0"/>
              <a:t>, </a:t>
            </a:r>
            <a:r>
              <a:rPr lang="ru-RU" dirty="0" err="1"/>
              <a:t>стратегії</a:t>
            </a:r>
            <a:r>
              <a:rPr lang="ru-RU" dirty="0"/>
              <a:t> та </a:t>
            </a:r>
            <a:r>
              <a:rPr lang="ru-RU" dirty="0" err="1"/>
              <a:t>ресурси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складну</a:t>
            </a:r>
            <a:r>
              <a:rPr lang="ru-RU" dirty="0"/>
              <a:t> мережу </a:t>
            </a:r>
            <a:r>
              <a:rPr lang="ru-RU" dirty="0" err="1"/>
              <a:t>взаємодій</a:t>
            </a:r>
            <a:r>
              <a:rPr lang="ru-RU" dirty="0"/>
              <a:t>, </a:t>
            </a:r>
            <a:r>
              <a:rPr lang="ru-RU" dirty="0" err="1"/>
              <a:t>конфліктів</a:t>
            </a:r>
            <a:r>
              <a:rPr lang="ru-RU" dirty="0"/>
              <a:t> і </a:t>
            </a:r>
            <a:r>
              <a:rPr lang="ru-RU" dirty="0" err="1"/>
              <a:t>співпраці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834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Теоретичні</a:t>
            </a:r>
            <a:r>
              <a:rPr lang="ru-RU" b="1" dirty="0"/>
              <a:t> </a:t>
            </a:r>
            <a:r>
              <a:rPr lang="ru-RU" b="1" dirty="0" err="1"/>
              <a:t>підходи</a:t>
            </a:r>
            <a:r>
              <a:rPr lang="ru-RU" b="1" dirty="0"/>
              <a:t> – </a:t>
            </a:r>
            <a:r>
              <a:rPr lang="ru-RU" b="1" dirty="0" err="1"/>
              <a:t>реалізм</a:t>
            </a:r>
            <a:r>
              <a:rPr lang="ru-RU" b="1" dirty="0"/>
              <a:t> і </a:t>
            </a:r>
            <a:r>
              <a:rPr lang="ru-RU" b="1" dirty="0" err="1" smtClean="0"/>
              <a:t>неолібералізм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err="1"/>
              <a:t>Структурний</a:t>
            </a:r>
            <a:r>
              <a:rPr lang="ru-RU" dirty="0"/>
              <a:t> </a:t>
            </a:r>
            <a:r>
              <a:rPr lang="ru-RU" dirty="0" err="1"/>
              <a:t>реалізм</a:t>
            </a:r>
            <a:r>
              <a:rPr lang="ru-RU" dirty="0"/>
              <a:t> Кеннета </a:t>
            </a:r>
            <a:r>
              <a:rPr lang="ru-RU" dirty="0" err="1"/>
              <a:t>Уолтца</a:t>
            </a:r>
            <a:r>
              <a:rPr lang="ru-RU" dirty="0"/>
              <a:t> </a:t>
            </a:r>
            <a:r>
              <a:rPr lang="ru-RU" dirty="0" err="1"/>
              <a:t>пропонує</a:t>
            </a:r>
            <a:r>
              <a:rPr lang="ru-RU" dirty="0"/>
              <a:t> </a:t>
            </a:r>
            <a:r>
              <a:rPr lang="ru-RU" dirty="0" err="1"/>
              <a:t>аналітичну</a:t>
            </a:r>
            <a:r>
              <a:rPr lang="ru-RU" dirty="0"/>
              <a:t> </a:t>
            </a:r>
            <a:r>
              <a:rPr lang="ru-RU" dirty="0" err="1"/>
              <a:t>концепцію</a:t>
            </a:r>
            <a:r>
              <a:rPr lang="ru-RU" dirty="0"/>
              <a:t> </a:t>
            </a:r>
            <a:r>
              <a:rPr lang="ru-RU" dirty="0" err="1"/>
              <a:t>міжнародної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в </a:t>
            </a:r>
            <a:r>
              <a:rPr lang="ru-RU" dirty="0" err="1"/>
              <a:t>якій</a:t>
            </a:r>
            <a:r>
              <a:rPr lang="ru-RU" dirty="0"/>
              <a:t> структура (</a:t>
            </a:r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державами)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поведінку</a:t>
            </a:r>
            <a:r>
              <a:rPr lang="ru-RU" dirty="0"/>
              <a:t> </a:t>
            </a:r>
            <a:r>
              <a:rPr lang="ru-RU" dirty="0" err="1"/>
              <a:t>акторів</a:t>
            </a:r>
            <a:r>
              <a:rPr lang="ru-RU" dirty="0"/>
              <a:t>.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сучасна</a:t>
            </a:r>
            <a:r>
              <a:rPr lang="ru-RU" dirty="0"/>
              <a:t> </a:t>
            </a:r>
            <a:r>
              <a:rPr lang="ru-RU" dirty="0" err="1"/>
              <a:t>міжнародна</a:t>
            </a:r>
            <a:r>
              <a:rPr lang="ru-RU" dirty="0"/>
              <a:t> система </a:t>
            </a:r>
            <a:r>
              <a:rPr lang="ru-RU" dirty="0" err="1"/>
              <a:t>виходить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моделі</a:t>
            </a:r>
            <a:r>
              <a:rPr lang="ru-RU" dirty="0"/>
              <a:t>, </a:t>
            </a:r>
            <a:r>
              <a:rPr lang="ru-RU" dirty="0" err="1"/>
              <a:t>демонструючи</a:t>
            </a:r>
            <a:r>
              <a:rPr lang="ru-RU" dirty="0"/>
              <a:t> </a:t>
            </a:r>
            <a:r>
              <a:rPr lang="ru-RU" dirty="0" err="1"/>
              <a:t>множинність</a:t>
            </a:r>
            <a:r>
              <a:rPr lang="ru-RU" dirty="0"/>
              <a:t> </a:t>
            </a:r>
            <a:r>
              <a:rPr lang="ru-RU" dirty="0" err="1"/>
              <a:t>центрів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різноманіття</a:t>
            </a:r>
            <a:r>
              <a:rPr lang="ru-RU" dirty="0"/>
              <a:t> форм </a:t>
            </a:r>
            <a:r>
              <a:rPr lang="ru-RU" dirty="0" err="1"/>
              <a:t>впливу</a:t>
            </a:r>
            <a:r>
              <a:rPr lang="ru-RU" dirty="0"/>
              <a:t> та </a:t>
            </a:r>
            <a:r>
              <a:rPr lang="ru-RU" dirty="0" err="1"/>
              <a:t>складну</a:t>
            </a:r>
            <a:r>
              <a:rPr lang="ru-RU" dirty="0"/>
              <a:t> </a:t>
            </a:r>
            <a:r>
              <a:rPr lang="ru-RU" dirty="0" err="1"/>
              <a:t>взаємозалежність</a:t>
            </a:r>
            <a:r>
              <a:rPr lang="ru-RU" dirty="0"/>
              <a:t> </a:t>
            </a:r>
            <a:r>
              <a:rPr lang="ru-RU" dirty="0" err="1"/>
              <a:t>акторів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Неоліберальний</a:t>
            </a:r>
            <a:r>
              <a:rPr lang="ru-RU" dirty="0"/>
              <a:t> </a:t>
            </a:r>
            <a:r>
              <a:rPr lang="ru-RU" dirty="0" err="1"/>
              <a:t>інституціоналізм</a:t>
            </a:r>
            <a:r>
              <a:rPr lang="ru-RU" dirty="0"/>
              <a:t> Роберта </a:t>
            </a:r>
            <a:r>
              <a:rPr lang="ru-RU" dirty="0" err="1"/>
              <a:t>Кохейна</a:t>
            </a:r>
            <a:r>
              <a:rPr lang="ru-RU" dirty="0"/>
              <a:t> та Джозефа </a:t>
            </a:r>
            <a:r>
              <a:rPr lang="ru-RU" dirty="0" err="1"/>
              <a:t>Ная</a:t>
            </a:r>
            <a:r>
              <a:rPr lang="ru-RU" dirty="0"/>
              <a:t> </a:t>
            </a:r>
            <a:r>
              <a:rPr lang="ru-RU" dirty="0" err="1"/>
              <a:t>підкреслює</a:t>
            </a:r>
            <a:r>
              <a:rPr lang="ru-RU" dirty="0"/>
              <a:t> роль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інституцій</a:t>
            </a:r>
            <a:r>
              <a:rPr lang="ru-RU" dirty="0"/>
              <a:t> та </a:t>
            </a:r>
            <a:r>
              <a:rPr lang="ru-RU" dirty="0" err="1"/>
              <a:t>режимів</a:t>
            </a:r>
            <a:r>
              <a:rPr lang="ru-RU" dirty="0"/>
              <a:t> у </a:t>
            </a:r>
            <a:r>
              <a:rPr lang="ru-RU" dirty="0" err="1"/>
              <a:t>формуванні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яка </a:t>
            </a:r>
            <a:r>
              <a:rPr lang="ru-RU" dirty="0" err="1"/>
              <a:t>стає</a:t>
            </a:r>
            <a:r>
              <a:rPr lang="ru-RU" dirty="0"/>
              <a:t> все </a:t>
            </a:r>
            <a:r>
              <a:rPr lang="ru-RU" dirty="0" err="1"/>
              <a:t>більш</a:t>
            </a:r>
            <a:r>
              <a:rPr lang="ru-RU" dirty="0"/>
              <a:t> складною та </a:t>
            </a:r>
            <a:r>
              <a:rPr lang="ru-RU" dirty="0" err="1"/>
              <a:t>багаторівневою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602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Багаторівневість</a:t>
            </a:r>
            <a:r>
              <a:rPr lang="ru-RU" b="1" dirty="0"/>
              <a:t> і </a:t>
            </a:r>
            <a:r>
              <a:rPr lang="ru-RU" b="1" dirty="0" err="1" smtClean="0"/>
              <a:t>конструктивізм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/>
              <a:t>Багаторівневість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є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однією</a:t>
            </a:r>
            <a:r>
              <a:rPr lang="ru-RU" dirty="0"/>
              <a:t> </a:t>
            </a:r>
            <a:r>
              <a:rPr lang="ru-RU" dirty="0" err="1"/>
              <a:t>ключовою</a:t>
            </a:r>
            <a:r>
              <a:rPr lang="ru-RU" dirty="0"/>
              <a:t> структурною </a:t>
            </a:r>
            <a:r>
              <a:rPr lang="ru-RU" dirty="0" err="1"/>
              <a:t>особливістю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впливає</a:t>
            </a:r>
            <a:r>
              <a:rPr lang="ru-RU" dirty="0"/>
              <a:t> на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динаміку</a:t>
            </a:r>
            <a:r>
              <a:rPr lang="ru-RU" dirty="0"/>
              <a:t>. </a:t>
            </a:r>
            <a:r>
              <a:rPr lang="ru-RU" dirty="0" err="1"/>
              <a:t>Міжнародні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відбуваються</a:t>
            </a:r>
            <a:r>
              <a:rPr lang="ru-RU" dirty="0"/>
              <a:t> </a:t>
            </a:r>
            <a:r>
              <a:rPr lang="ru-RU" dirty="0" err="1"/>
              <a:t>одночасно</a:t>
            </a:r>
            <a:r>
              <a:rPr lang="ru-RU" dirty="0"/>
              <a:t> на глобальному, </a:t>
            </a:r>
            <a:r>
              <a:rPr lang="ru-RU" dirty="0" err="1"/>
              <a:t>регіональному</a:t>
            </a:r>
            <a:r>
              <a:rPr lang="ru-RU" dirty="0"/>
              <a:t>, </a:t>
            </a:r>
            <a:r>
              <a:rPr lang="ru-RU" dirty="0" err="1"/>
              <a:t>національному</a:t>
            </a:r>
            <a:r>
              <a:rPr lang="ru-RU" dirty="0"/>
              <a:t> та </a:t>
            </a:r>
            <a:r>
              <a:rPr lang="ru-RU" dirty="0" err="1"/>
              <a:t>субнаціональному</a:t>
            </a:r>
            <a:r>
              <a:rPr lang="ru-RU" dirty="0"/>
              <a:t> </a:t>
            </a:r>
            <a:r>
              <a:rPr lang="ru-RU" dirty="0" err="1"/>
              <a:t>рівнях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постійно</a:t>
            </a:r>
            <a:r>
              <a:rPr lang="ru-RU" dirty="0"/>
              <a:t> </a:t>
            </a:r>
            <a:r>
              <a:rPr lang="ru-RU" dirty="0" err="1"/>
              <a:t>взаємодіють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собою.</a:t>
            </a:r>
          </a:p>
          <a:p>
            <a:r>
              <a:rPr lang="ru-RU" dirty="0" err="1"/>
              <a:t>Глобальні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, </a:t>
            </a:r>
            <a:r>
              <a:rPr lang="ru-RU" dirty="0" err="1"/>
              <a:t>такі</a:t>
            </a:r>
            <a:r>
              <a:rPr lang="ru-RU" dirty="0"/>
              <a:t> як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клімату</a:t>
            </a:r>
            <a:r>
              <a:rPr lang="ru-RU" dirty="0"/>
              <a:t>, </a:t>
            </a:r>
            <a:r>
              <a:rPr lang="ru-RU" dirty="0" err="1"/>
              <a:t>пандемії</a:t>
            </a:r>
            <a:r>
              <a:rPr lang="ru-RU" dirty="0"/>
              <a:t>, </a:t>
            </a:r>
            <a:r>
              <a:rPr lang="ru-RU" dirty="0" err="1"/>
              <a:t>міграція</a:t>
            </a:r>
            <a:r>
              <a:rPr lang="ru-RU" dirty="0"/>
              <a:t>, </a:t>
            </a:r>
            <a:r>
              <a:rPr lang="ru-RU" dirty="0" err="1"/>
              <a:t>тероризм</a:t>
            </a:r>
            <a:r>
              <a:rPr lang="ru-RU" dirty="0"/>
              <a:t>, </a:t>
            </a:r>
            <a:r>
              <a:rPr lang="ru-RU" dirty="0" err="1"/>
              <a:t>вимагають</a:t>
            </a:r>
            <a:r>
              <a:rPr lang="ru-RU" dirty="0"/>
              <a:t> </a:t>
            </a:r>
            <a:r>
              <a:rPr lang="ru-RU" dirty="0" err="1"/>
              <a:t>координованих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на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рівнях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,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власну</a:t>
            </a:r>
            <a:r>
              <a:rPr lang="ru-RU" dirty="0"/>
              <a:t> </a:t>
            </a:r>
            <a:r>
              <a:rPr lang="ru-RU" dirty="0" err="1"/>
              <a:t>логіку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додаткову</a:t>
            </a:r>
            <a:r>
              <a:rPr lang="ru-RU" dirty="0"/>
              <a:t> </a:t>
            </a:r>
            <a:r>
              <a:rPr lang="ru-RU" dirty="0" err="1"/>
              <a:t>складність</a:t>
            </a:r>
            <a:r>
              <a:rPr lang="ru-RU" dirty="0"/>
              <a:t>.</a:t>
            </a:r>
          </a:p>
          <a:p>
            <a:r>
              <a:rPr lang="ru-RU" dirty="0" err="1"/>
              <a:t>Конструктивістська</a:t>
            </a:r>
            <a:r>
              <a:rPr lang="ru-RU" dirty="0"/>
              <a:t> </a:t>
            </a:r>
            <a:r>
              <a:rPr lang="ru-RU" dirty="0" err="1"/>
              <a:t>теорія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</a:t>
            </a:r>
            <a:r>
              <a:rPr lang="ru-RU" dirty="0" err="1"/>
              <a:t>розвинута</a:t>
            </a:r>
            <a:r>
              <a:rPr lang="ru-RU" dirty="0"/>
              <a:t> Александром </a:t>
            </a:r>
            <a:r>
              <a:rPr lang="ru-RU" dirty="0" err="1"/>
              <a:t>Вендтом</a:t>
            </a:r>
            <a:r>
              <a:rPr lang="ru-RU" dirty="0"/>
              <a:t> та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дослідниками</a:t>
            </a:r>
            <a:r>
              <a:rPr lang="ru-RU" dirty="0"/>
              <a:t>, </a:t>
            </a:r>
            <a:r>
              <a:rPr lang="ru-RU" dirty="0" err="1"/>
              <a:t>додає</a:t>
            </a:r>
            <a:r>
              <a:rPr lang="ru-RU" dirty="0"/>
              <a:t> </a:t>
            </a:r>
            <a:r>
              <a:rPr lang="ru-RU" dirty="0" err="1"/>
              <a:t>важливий</a:t>
            </a:r>
            <a:r>
              <a:rPr lang="ru-RU" dirty="0"/>
              <a:t> </a:t>
            </a:r>
            <a:r>
              <a:rPr lang="ru-RU" dirty="0" err="1"/>
              <a:t>вимір</a:t>
            </a:r>
            <a:r>
              <a:rPr lang="ru-RU" dirty="0"/>
              <a:t> до </a:t>
            </a:r>
            <a:r>
              <a:rPr lang="ru-RU" dirty="0" err="1"/>
              <a:t>розуміння</a:t>
            </a:r>
            <a:r>
              <a:rPr lang="ru-RU" dirty="0"/>
              <a:t> </a:t>
            </a:r>
            <a:r>
              <a:rPr lang="ru-RU" dirty="0" err="1"/>
              <a:t>багаторівневості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акцентуючи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на </a:t>
            </a:r>
            <a:r>
              <a:rPr lang="ru-RU" dirty="0" err="1"/>
              <a:t>ролі</a:t>
            </a:r>
            <a:r>
              <a:rPr lang="ru-RU" dirty="0"/>
              <a:t> </a:t>
            </a:r>
            <a:r>
              <a:rPr lang="ru-RU" dirty="0" err="1"/>
              <a:t>ідей</a:t>
            </a:r>
            <a:r>
              <a:rPr lang="ru-RU" dirty="0"/>
              <a:t>, норм, </a:t>
            </a:r>
            <a:r>
              <a:rPr lang="ru-RU" dirty="0" err="1"/>
              <a:t>ідентичностей</a:t>
            </a:r>
            <a:r>
              <a:rPr lang="ru-RU" dirty="0"/>
              <a:t> та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конструктів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9904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Нові</a:t>
            </a:r>
            <a:r>
              <a:rPr lang="ru-RU" b="1" dirty="0"/>
              <a:t> </a:t>
            </a:r>
            <a:r>
              <a:rPr lang="ru-RU" b="1" dirty="0" err="1"/>
              <a:t>виміри</a:t>
            </a:r>
            <a:r>
              <a:rPr lang="ru-RU" b="1" dirty="0"/>
              <a:t> – </a:t>
            </a:r>
            <a:r>
              <a:rPr lang="ru-RU" b="1" dirty="0" err="1"/>
              <a:t>кіберпростір</a:t>
            </a:r>
            <a:r>
              <a:rPr lang="ru-RU" b="1" dirty="0"/>
              <a:t> і </a:t>
            </a:r>
            <a:r>
              <a:rPr lang="ru-RU" b="1" dirty="0" err="1"/>
              <a:t>мережеве</a:t>
            </a:r>
            <a:r>
              <a:rPr lang="ru-RU" b="1" dirty="0"/>
              <a:t> </a:t>
            </a:r>
            <a:r>
              <a:rPr lang="ru-RU" b="1" dirty="0" err="1" smtClean="0"/>
              <a:t>суспільство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/>
              <a:t>Цифрова</a:t>
            </a:r>
            <a:r>
              <a:rPr lang="ru-RU" dirty="0"/>
              <a:t> </a:t>
            </a:r>
            <a:r>
              <a:rPr lang="ru-RU" dirty="0" err="1"/>
              <a:t>революція</a:t>
            </a:r>
            <a:r>
              <a:rPr lang="ru-RU" dirty="0"/>
              <a:t> та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інформаційно-комунікаційних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 </a:t>
            </a:r>
            <a:r>
              <a:rPr lang="ru-RU" dirty="0" err="1"/>
              <a:t>призвели</a:t>
            </a:r>
            <a:r>
              <a:rPr lang="ru-RU" dirty="0"/>
              <a:t> до </a:t>
            </a:r>
            <a:r>
              <a:rPr lang="ru-RU" dirty="0" err="1"/>
              <a:t>формування</a:t>
            </a:r>
            <a:r>
              <a:rPr lang="ru-RU" dirty="0"/>
              <a:t> нового </a:t>
            </a:r>
            <a:r>
              <a:rPr lang="ru-RU" dirty="0" err="1"/>
              <a:t>кіберпростору</a:t>
            </a:r>
            <a:r>
              <a:rPr lang="ru-RU" dirty="0"/>
              <a:t> як </a:t>
            </a:r>
            <a:r>
              <a:rPr lang="ru-RU" dirty="0" err="1"/>
              <a:t>ще</a:t>
            </a:r>
            <a:r>
              <a:rPr lang="ru-RU" dirty="0"/>
              <a:t> одного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. </a:t>
            </a:r>
            <a:r>
              <a:rPr lang="ru-RU" dirty="0" err="1"/>
              <a:t>Кіберпростір</a:t>
            </a:r>
            <a:r>
              <a:rPr lang="ru-RU" dirty="0"/>
              <a:t> став ареною </a:t>
            </a:r>
            <a:r>
              <a:rPr lang="ru-RU" dirty="0" err="1"/>
              <a:t>міждержавного</a:t>
            </a:r>
            <a:r>
              <a:rPr lang="ru-RU" dirty="0"/>
              <a:t> </a:t>
            </a:r>
            <a:r>
              <a:rPr lang="ru-RU" dirty="0" err="1"/>
              <a:t>суперництва</a:t>
            </a:r>
            <a:r>
              <a:rPr lang="ru-RU" dirty="0"/>
              <a:t>, </a:t>
            </a:r>
            <a:r>
              <a:rPr lang="ru-RU" dirty="0" err="1"/>
              <a:t>співпраці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недержавних</a:t>
            </a:r>
            <a:r>
              <a:rPr lang="ru-RU" dirty="0"/>
              <a:t> </a:t>
            </a:r>
            <a:r>
              <a:rPr lang="ru-RU" dirty="0" err="1"/>
              <a:t>акторів</a:t>
            </a:r>
            <a:r>
              <a:rPr lang="ru-RU" dirty="0"/>
              <a:t>. </a:t>
            </a:r>
            <a:r>
              <a:rPr lang="ru-RU" dirty="0" err="1"/>
              <a:t>Інформаційні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, </a:t>
            </a:r>
            <a:r>
              <a:rPr lang="ru-RU" dirty="0" err="1"/>
              <a:t>кібератаки</a:t>
            </a:r>
            <a:r>
              <a:rPr lang="ru-RU" dirty="0"/>
              <a:t>, </a:t>
            </a:r>
            <a:r>
              <a:rPr lang="ru-RU" dirty="0" err="1"/>
              <a:t>цифрова</a:t>
            </a:r>
            <a:r>
              <a:rPr lang="ru-RU" dirty="0"/>
              <a:t> </a:t>
            </a:r>
            <a:r>
              <a:rPr lang="ru-RU" dirty="0" err="1"/>
              <a:t>дипломатія</a:t>
            </a:r>
            <a:r>
              <a:rPr lang="ru-RU" dirty="0"/>
              <a:t> стали </a:t>
            </a:r>
            <a:r>
              <a:rPr lang="ru-RU" dirty="0" err="1"/>
              <a:t>невід'ємними</a:t>
            </a:r>
            <a:r>
              <a:rPr lang="ru-RU" dirty="0"/>
              <a:t> </a:t>
            </a:r>
            <a:r>
              <a:rPr lang="ru-RU" dirty="0" err="1"/>
              <a:t>елементами</a:t>
            </a:r>
            <a:r>
              <a:rPr lang="ru-RU" dirty="0"/>
              <a:t>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</a:t>
            </a:r>
            <a:r>
              <a:rPr lang="ru-RU" dirty="0" err="1"/>
              <a:t>додаючи</a:t>
            </a:r>
            <a:r>
              <a:rPr lang="ru-RU" dirty="0"/>
              <a:t> </a:t>
            </a:r>
            <a:r>
              <a:rPr lang="ru-RU" dirty="0" err="1"/>
              <a:t>новий</a:t>
            </a:r>
            <a:r>
              <a:rPr lang="ru-RU" dirty="0"/>
              <a:t> </a:t>
            </a:r>
            <a:r>
              <a:rPr lang="ru-RU" dirty="0" err="1"/>
              <a:t>вимір</a:t>
            </a:r>
            <a:r>
              <a:rPr lang="ru-RU" dirty="0"/>
              <a:t> до </a:t>
            </a:r>
            <a:r>
              <a:rPr lang="ru-RU" dirty="0" err="1"/>
              <a:t>їхньої</a:t>
            </a:r>
            <a:r>
              <a:rPr lang="ru-RU" dirty="0"/>
              <a:t> </a:t>
            </a:r>
            <a:r>
              <a:rPr lang="ru-RU" dirty="0" err="1"/>
              <a:t>структурної</a:t>
            </a:r>
            <a:r>
              <a:rPr lang="ru-RU" dirty="0"/>
              <a:t> </a:t>
            </a:r>
            <a:r>
              <a:rPr lang="ru-RU" dirty="0" err="1"/>
              <a:t>складності</a:t>
            </a:r>
            <a:r>
              <a:rPr lang="ru-RU" dirty="0"/>
              <a:t>.</a:t>
            </a:r>
          </a:p>
          <a:p>
            <a:r>
              <a:rPr lang="ru-RU" dirty="0" err="1"/>
              <a:t>Теорія</a:t>
            </a:r>
            <a:r>
              <a:rPr lang="ru-RU" dirty="0"/>
              <a:t> </a:t>
            </a:r>
            <a:r>
              <a:rPr lang="ru-RU" dirty="0" err="1"/>
              <a:t>мережевого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 </a:t>
            </a:r>
            <a:r>
              <a:rPr lang="ru-RU" dirty="0" err="1"/>
              <a:t>Мануеля</a:t>
            </a:r>
            <a:r>
              <a:rPr lang="ru-RU" dirty="0"/>
              <a:t> </a:t>
            </a:r>
            <a:r>
              <a:rPr lang="ru-RU" dirty="0" err="1"/>
              <a:t>Кастельса</a:t>
            </a:r>
            <a:r>
              <a:rPr lang="ru-RU" dirty="0"/>
              <a:t>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зрозуміти</a:t>
            </a:r>
            <a:r>
              <a:rPr lang="ru-RU" dirty="0"/>
              <a:t>, як </a:t>
            </a:r>
            <a:r>
              <a:rPr lang="ru-RU" dirty="0" err="1"/>
              <a:t>глобальні</a:t>
            </a:r>
            <a:r>
              <a:rPr lang="ru-RU" dirty="0"/>
              <a:t> </a:t>
            </a:r>
            <a:r>
              <a:rPr lang="ru-RU" dirty="0" err="1"/>
              <a:t>мережі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капіталу</a:t>
            </a:r>
            <a:r>
              <a:rPr lang="ru-RU" dirty="0"/>
              <a:t>, </a:t>
            </a:r>
            <a:r>
              <a:rPr lang="ru-RU" dirty="0" err="1"/>
              <a:t>інформації</a:t>
            </a:r>
            <a:r>
              <a:rPr lang="ru-RU" dirty="0"/>
              <a:t> та </a:t>
            </a:r>
            <a:r>
              <a:rPr lang="ru-RU" dirty="0" err="1"/>
              <a:t>культури</a:t>
            </a:r>
            <a:r>
              <a:rPr lang="ru-RU" dirty="0"/>
              <a:t> </a:t>
            </a:r>
            <a:r>
              <a:rPr lang="ru-RU" dirty="0" err="1"/>
              <a:t>формують</a:t>
            </a:r>
            <a:r>
              <a:rPr lang="ru-RU" dirty="0"/>
              <a:t> </a:t>
            </a:r>
            <a:r>
              <a:rPr lang="ru-RU" dirty="0" err="1"/>
              <a:t>нову</a:t>
            </a:r>
            <a:r>
              <a:rPr lang="ru-RU" dirty="0"/>
              <a:t> структуру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виходить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традиційних</a:t>
            </a:r>
            <a:r>
              <a:rPr lang="ru-RU" dirty="0"/>
              <a:t> </a:t>
            </a:r>
            <a:r>
              <a:rPr lang="ru-RU" dirty="0" err="1"/>
              <a:t>територіальних</a:t>
            </a:r>
            <a:r>
              <a:rPr lang="ru-RU" dirty="0"/>
              <a:t> та </a:t>
            </a:r>
            <a:r>
              <a:rPr lang="ru-RU" dirty="0" err="1"/>
              <a:t>ієрархічних</a:t>
            </a:r>
            <a:r>
              <a:rPr lang="ru-RU" dirty="0"/>
              <a:t> моделей.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9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Висновки</a:t>
            </a:r>
            <a:r>
              <a:rPr lang="ru-RU" b="1" dirty="0"/>
              <a:t> та </a:t>
            </a:r>
            <a:r>
              <a:rPr lang="ru-RU" b="1" dirty="0" err="1"/>
              <a:t>значення</a:t>
            </a:r>
            <a:r>
              <a:rPr lang="ru-RU" b="1" dirty="0"/>
              <a:t> системного </a:t>
            </a:r>
            <a:r>
              <a:rPr lang="ru-RU" b="1" dirty="0" err="1" smtClean="0"/>
              <a:t>підходу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40560"/>
          </a:xfrm>
        </p:spPr>
        <p:txBody>
          <a:bodyPr>
            <a:normAutofit fontScale="62500" lnSpcReduction="20000"/>
          </a:bodyPr>
          <a:lstStyle/>
          <a:p>
            <a:r>
              <a:rPr lang="ru-RU" dirty="0" err="1"/>
              <a:t>Високодинамічний</a:t>
            </a:r>
            <a:r>
              <a:rPr lang="ru-RU" dirty="0"/>
              <a:t> характер, </a:t>
            </a:r>
            <a:r>
              <a:rPr lang="ru-RU" dirty="0" err="1"/>
              <a:t>складність</a:t>
            </a:r>
            <a:r>
              <a:rPr lang="ru-RU" dirty="0"/>
              <a:t> і </a:t>
            </a:r>
            <a:r>
              <a:rPr lang="ru-RU" dirty="0" err="1"/>
              <a:t>багаторівневість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важливі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для </a:t>
            </a:r>
            <a:r>
              <a:rPr lang="ru-RU" dirty="0" err="1"/>
              <a:t>міжнародної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та </a:t>
            </a:r>
            <a:r>
              <a:rPr lang="ru-RU" dirty="0" err="1"/>
              <a:t>управління</a:t>
            </a:r>
            <a:r>
              <a:rPr lang="ru-RU" dirty="0"/>
              <a:t>. </a:t>
            </a:r>
            <a:r>
              <a:rPr lang="ru-RU" dirty="0" err="1"/>
              <a:t>Насамперед</a:t>
            </a:r>
            <a:r>
              <a:rPr lang="ru-RU" dirty="0"/>
              <a:t>, вони </a:t>
            </a:r>
            <a:r>
              <a:rPr lang="ru-RU" dirty="0" err="1"/>
              <a:t>ускладнюють</a:t>
            </a:r>
            <a:r>
              <a:rPr lang="ru-RU" dirty="0"/>
              <a:t> </a:t>
            </a:r>
            <a:r>
              <a:rPr lang="ru-RU" dirty="0" err="1"/>
              <a:t>прогнозування</a:t>
            </a:r>
            <a:r>
              <a:rPr lang="ru-RU" dirty="0"/>
              <a:t> та </a:t>
            </a:r>
            <a:r>
              <a:rPr lang="ru-RU" dirty="0" err="1"/>
              <a:t>планування</a:t>
            </a:r>
            <a:r>
              <a:rPr lang="ru-RU" dirty="0"/>
              <a:t>, </a:t>
            </a:r>
            <a:r>
              <a:rPr lang="ru-RU" dirty="0" err="1"/>
              <a:t>створюючи</a:t>
            </a:r>
            <a:r>
              <a:rPr lang="ru-RU" dirty="0"/>
              <a:t> </a:t>
            </a:r>
            <a:r>
              <a:rPr lang="ru-RU" dirty="0" err="1"/>
              <a:t>високий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невизначеності</a:t>
            </a:r>
            <a:r>
              <a:rPr lang="ru-RU" dirty="0"/>
              <a:t>. </a:t>
            </a:r>
            <a:r>
              <a:rPr lang="ru-RU" dirty="0" err="1"/>
              <a:t>По-друге</a:t>
            </a:r>
            <a:r>
              <a:rPr lang="ru-RU" dirty="0"/>
              <a:t>, вони </a:t>
            </a:r>
            <a:r>
              <a:rPr lang="ru-RU" dirty="0" err="1"/>
              <a:t>вимагають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підходів</a:t>
            </a:r>
            <a:r>
              <a:rPr lang="ru-RU" dirty="0"/>
              <a:t> до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міжнародними</a:t>
            </a:r>
            <a:r>
              <a:rPr lang="ru-RU" dirty="0"/>
              <a:t> </a:t>
            </a:r>
            <a:r>
              <a:rPr lang="ru-RU" dirty="0" err="1"/>
              <a:t>процесами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виходять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традиційної</a:t>
            </a:r>
            <a:r>
              <a:rPr lang="ru-RU" dirty="0"/>
              <a:t> </a:t>
            </a:r>
            <a:r>
              <a:rPr lang="ru-RU" dirty="0" err="1"/>
              <a:t>дипломатії</a:t>
            </a:r>
            <a:r>
              <a:rPr lang="ru-RU" dirty="0"/>
              <a:t> та </a:t>
            </a:r>
            <a:r>
              <a:rPr lang="ru-RU" dirty="0" err="1"/>
              <a:t>міждержавних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.</a:t>
            </a:r>
          </a:p>
          <a:p>
            <a:r>
              <a:rPr lang="ru-RU" dirty="0" err="1"/>
              <a:t>По-третє</a:t>
            </a:r>
            <a:r>
              <a:rPr lang="ru-RU" dirty="0"/>
              <a:t>, вони </a:t>
            </a:r>
            <a:r>
              <a:rPr lang="ru-RU" dirty="0" err="1"/>
              <a:t>посилюють</a:t>
            </a:r>
            <a:r>
              <a:rPr lang="ru-RU" dirty="0"/>
              <a:t> </a:t>
            </a:r>
            <a:r>
              <a:rPr lang="ru-RU" dirty="0" err="1"/>
              <a:t>взаємозалежність</a:t>
            </a:r>
            <a:r>
              <a:rPr lang="ru-RU" dirty="0"/>
              <a:t> </a:t>
            </a:r>
            <a:r>
              <a:rPr lang="ru-RU" dirty="0" err="1"/>
              <a:t>акторів</a:t>
            </a:r>
            <a:r>
              <a:rPr lang="ru-RU" dirty="0"/>
              <a:t>, коли </a:t>
            </a:r>
            <a:r>
              <a:rPr lang="ru-RU" dirty="0" err="1"/>
              <a:t>дії</a:t>
            </a:r>
            <a:r>
              <a:rPr lang="ru-RU" dirty="0"/>
              <a:t> одного </a:t>
            </a:r>
            <a:r>
              <a:rPr lang="ru-RU" dirty="0" err="1"/>
              <a:t>актора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непередбачувані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для </a:t>
            </a:r>
            <a:r>
              <a:rPr lang="ru-RU" dirty="0" err="1"/>
              <a:t>інших</a:t>
            </a:r>
            <a:r>
              <a:rPr lang="ru-RU" dirty="0"/>
              <a:t>.</a:t>
            </a:r>
          </a:p>
          <a:p>
            <a:r>
              <a:rPr lang="ru-RU" dirty="0"/>
              <a:t>У </a:t>
            </a:r>
            <a:r>
              <a:rPr lang="ru-RU" dirty="0" err="1"/>
              <a:t>контексті</a:t>
            </a:r>
            <a:r>
              <a:rPr lang="ru-RU" dirty="0"/>
              <a:t> </a:t>
            </a:r>
            <a:r>
              <a:rPr lang="ru-RU" dirty="0" err="1"/>
              <a:t>структурних</a:t>
            </a:r>
            <a:r>
              <a:rPr lang="ru-RU" dirty="0"/>
              <a:t> </a:t>
            </a:r>
            <a:r>
              <a:rPr lang="ru-RU" dirty="0" err="1"/>
              <a:t>особливостей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</a:t>
            </a:r>
            <a:r>
              <a:rPr lang="ru-RU" dirty="0" err="1"/>
              <a:t>важливо</a:t>
            </a:r>
            <a:r>
              <a:rPr lang="ru-RU" dirty="0"/>
              <a:t> </a:t>
            </a:r>
            <a:r>
              <a:rPr lang="ru-RU" dirty="0" err="1"/>
              <a:t>розуміти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високодинамічний</a:t>
            </a:r>
            <a:r>
              <a:rPr lang="ru-RU" dirty="0"/>
              <a:t> характер, </a:t>
            </a:r>
            <a:r>
              <a:rPr lang="ru-RU" dirty="0" err="1"/>
              <a:t>складність</a:t>
            </a:r>
            <a:r>
              <a:rPr lang="ru-RU" dirty="0"/>
              <a:t> і </a:t>
            </a:r>
            <a:r>
              <a:rPr lang="ru-RU" dirty="0" err="1"/>
              <a:t>багаторівневість</a:t>
            </a:r>
            <a:r>
              <a:rPr lang="ru-RU" dirty="0"/>
              <a:t> не є </a:t>
            </a:r>
            <a:r>
              <a:rPr lang="ru-RU" dirty="0" err="1"/>
              <a:t>випадковими</a:t>
            </a:r>
            <a:r>
              <a:rPr lang="ru-RU" dirty="0"/>
              <a:t> </a:t>
            </a:r>
            <a:r>
              <a:rPr lang="ru-RU" dirty="0" err="1"/>
              <a:t>явищами</a:t>
            </a:r>
            <a:r>
              <a:rPr lang="ru-RU" dirty="0"/>
              <a:t>, а </a:t>
            </a:r>
            <a:r>
              <a:rPr lang="ru-RU" dirty="0" err="1"/>
              <a:t>відображають</a:t>
            </a:r>
            <a:r>
              <a:rPr lang="ru-RU" dirty="0"/>
              <a:t> </a:t>
            </a:r>
            <a:r>
              <a:rPr lang="ru-RU" dirty="0" err="1"/>
              <a:t>фундаментальні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в </a:t>
            </a:r>
            <a:r>
              <a:rPr lang="ru-RU" dirty="0" err="1"/>
              <a:t>організації</a:t>
            </a:r>
            <a:r>
              <a:rPr lang="ru-RU" dirty="0"/>
              <a:t> глобального простору. </a:t>
            </a:r>
            <a:r>
              <a:rPr lang="ru-RU" dirty="0" err="1"/>
              <a:t>Теорія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пропонує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концептуальні</a:t>
            </a:r>
            <a:r>
              <a:rPr lang="ru-RU" dirty="0"/>
              <a:t> </a:t>
            </a:r>
            <a:r>
              <a:rPr lang="ru-RU" dirty="0" err="1"/>
              <a:t>підходи</a:t>
            </a:r>
            <a:r>
              <a:rPr lang="ru-RU" dirty="0"/>
              <a:t> до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складності</a:t>
            </a:r>
            <a:r>
              <a:rPr lang="ru-RU" dirty="0"/>
              <a:t>. У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набуває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міждисциплінарний</a:t>
            </a:r>
            <a:r>
              <a:rPr lang="ru-RU" dirty="0"/>
              <a:t> </a:t>
            </a:r>
            <a:r>
              <a:rPr lang="ru-RU" dirty="0" err="1"/>
              <a:t>підхід</a:t>
            </a:r>
            <a:r>
              <a:rPr lang="ru-RU" dirty="0"/>
              <a:t>, </a:t>
            </a:r>
            <a:r>
              <a:rPr lang="ru-RU" dirty="0" err="1"/>
              <a:t>здатний</a:t>
            </a:r>
            <a:r>
              <a:rPr lang="ru-RU" dirty="0"/>
              <a:t> </a:t>
            </a:r>
            <a:r>
              <a:rPr lang="ru-RU" dirty="0" err="1"/>
              <a:t>формувати</a:t>
            </a:r>
            <a:r>
              <a:rPr lang="ru-RU" dirty="0"/>
              <a:t> </a:t>
            </a:r>
            <a:r>
              <a:rPr lang="ru-RU" dirty="0" err="1"/>
              <a:t>ефективні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у </a:t>
            </a:r>
            <a:r>
              <a:rPr lang="ru-RU" dirty="0" err="1"/>
              <a:t>відповідь</a:t>
            </a:r>
            <a:r>
              <a:rPr lang="ru-RU" dirty="0"/>
              <a:t> на </a:t>
            </a:r>
            <a:r>
              <a:rPr lang="ru-RU" dirty="0" err="1"/>
              <a:t>глобальні</a:t>
            </a:r>
            <a:r>
              <a:rPr lang="ru-RU" dirty="0"/>
              <a:t> </a:t>
            </a:r>
            <a:r>
              <a:rPr lang="ru-RU" dirty="0" err="1"/>
              <a:t>виклики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071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68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564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Соціальні</a:t>
            </a:r>
            <a:r>
              <a:rPr lang="ru-RU" b="1" dirty="0"/>
              <a:t> </a:t>
            </a:r>
            <a:r>
              <a:rPr lang="ru-RU" b="1" dirty="0" err="1"/>
              <a:t>організми</a:t>
            </a:r>
            <a:r>
              <a:rPr lang="ru-RU" b="1" dirty="0"/>
              <a:t> – </a:t>
            </a:r>
            <a:r>
              <a:rPr lang="ru-RU" b="1" dirty="0" err="1" smtClean="0"/>
              <a:t>визначення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це</a:t>
            </a:r>
            <a:r>
              <a:rPr lang="ru-RU" b="1" dirty="0"/>
              <a:t>?</a:t>
            </a:r>
            <a:r>
              <a:rPr lang="ru-RU" dirty="0"/>
              <a:t> </a:t>
            </a:r>
            <a:r>
              <a:rPr lang="ru-RU" dirty="0" err="1"/>
              <a:t>Складні</a:t>
            </a:r>
            <a:r>
              <a:rPr lang="ru-RU" dirty="0"/>
              <a:t> </a:t>
            </a:r>
            <a:r>
              <a:rPr lang="ru-RU" dirty="0" err="1"/>
              <a:t>утворення</a:t>
            </a:r>
            <a:r>
              <a:rPr lang="ru-RU" dirty="0"/>
              <a:t> з </a:t>
            </a:r>
            <a:r>
              <a:rPr lang="ru-RU" dirty="0" err="1"/>
              <a:t>власною</a:t>
            </a:r>
            <a:r>
              <a:rPr lang="ru-RU" dirty="0"/>
              <a:t> </a:t>
            </a:r>
            <a:r>
              <a:rPr lang="ru-RU" dirty="0" err="1"/>
              <a:t>ідентичністю</a:t>
            </a:r>
            <a:r>
              <a:rPr lang="ru-RU" dirty="0"/>
              <a:t>, структурою та </a:t>
            </a:r>
            <a:r>
              <a:rPr lang="ru-RU" dirty="0" err="1"/>
              <a:t>функціями</a:t>
            </a:r>
            <a:r>
              <a:rPr lang="ru-RU" dirty="0"/>
              <a:t>.</a:t>
            </a:r>
          </a:p>
          <a:p>
            <a:pPr>
              <a:buFont typeface="Arial"/>
              <a:buChar char="•"/>
            </a:pPr>
            <a:r>
              <a:rPr lang="ru-RU" b="1" dirty="0" err="1"/>
              <a:t>Приклади</a:t>
            </a:r>
            <a:r>
              <a:rPr lang="ru-RU" dirty="0"/>
              <a:t>:</a:t>
            </a:r>
          </a:p>
          <a:p>
            <a:pPr lvl="1">
              <a:buFont typeface="Arial"/>
              <a:buChar char="•"/>
            </a:pPr>
            <a:r>
              <a:rPr lang="ru-RU" dirty="0" err="1"/>
              <a:t>Держави</a:t>
            </a:r>
            <a:r>
              <a:rPr lang="ru-RU" dirty="0"/>
              <a:t> (</a:t>
            </a:r>
            <a:r>
              <a:rPr lang="ru-RU" dirty="0" err="1"/>
              <a:t>Японія</a:t>
            </a:r>
            <a:r>
              <a:rPr lang="ru-RU" dirty="0"/>
              <a:t>, США).</a:t>
            </a:r>
          </a:p>
          <a:p>
            <a:pPr lvl="1">
              <a:buFont typeface="Arial"/>
              <a:buChar char="•"/>
            </a:pPr>
            <a:r>
              <a:rPr lang="ru-RU" dirty="0" err="1"/>
              <a:t>Міжнародні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(ООН, ЄС).</a:t>
            </a:r>
          </a:p>
          <a:p>
            <a:pPr lvl="1">
              <a:buFont typeface="Arial"/>
              <a:buChar char="•"/>
            </a:pPr>
            <a:r>
              <a:rPr lang="ru-RU" dirty="0"/>
              <a:t>ТНК (</a:t>
            </a:r>
            <a:r>
              <a:rPr lang="en-US" dirty="0"/>
              <a:t>Apple, Google).</a:t>
            </a:r>
          </a:p>
          <a:p>
            <a:pPr lvl="1">
              <a:buFont typeface="Arial"/>
              <a:buChar char="•"/>
            </a:pPr>
            <a:r>
              <a:rPr lang="ru-RU" dirty="0"/>
              <a:t>МНО (МКЧХ, </a:t>
            </a:r>
            <a:r>
              <a:rPr lang="ru-RU" dirty="0" err="1"/>
              <a:t>Грінпіс</a:t>
            </a:r>
            <a:r>
              <a:rPr lang="ru-RU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2450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Держави</a:t>
            </a:r>
            <a:r>
              <a:rPr lang="ru-RU" b="1" dirty="0"/>
              <a:t> як </a:t>
            </a:r>
            <a:r>
              <a:rPr lang="ru-RU" b="1" dirty="0" err="1"/>
              <a:t>ключові</a:t>
            </a:r>
            <a:r>
              <a:rPr lang="ru-RU" b="1" dirty="0"/>
              <a:t> </a:t>
            </a:r>
            <a:r>
              <a:rPr lang="ru-RU" b="1" dirty="0" err="1"/>
              <a:t>організми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ru-RU" b="1" dirty="0" err="1"/>
              <a:t>Ознаки</a:t>
            </a:r>
            <a:r>
              <a:rPr lang="ru-RU" dirty="0"/>
              <a:t>: </a:t>
            </a:r>
            <a:r>
              <a:rPr lang="ru-RU" dirty="0" err="1"/>
              <a:t>територія</a:t>
            </a:r>
            <a:r>
              <a:rPr lang="ru-RU" dirty="0"/>
              <a:t>, </a:t>
            </a:r>
            <a:r>
              <a:rPr lang="ru-RU" dirty="0" err="1"/>
              <a:t>населення</a:t>
            </a:r>
            <a:r>
              <a:rPr lang="ru-RU" dirty="0"/>
              <a:t>, уряд, </a:t>
            </a:r>
            <a:r>
              <a:rPr lang="ru-RU" dirty="0" err="1"/>
              <a:t>суверенітет</a:t>
            </a:r>
            <a:r>
              <a:rPr lang="ru-RU" dirty="0"/>
              <a:t>.</a:t>
            </a:r>
          </a:p>
          <a:p>
            <a:pPr>
              <a:buFont typeface="Arial"/>
              <a:buChar char="•"/>
            </a:pPr>
            <a:r>
              <a:rPr lang="ru-RU" b="1" dirty="0"/>
              <a:t>Приклад</a:t>
            </a:r>
            <a:r>
              <a:rPr lang="ru-RU" dirty="0"/>
              <a:t>: </a:t>
            </a:r>
            <a:r>
              <a:rPr lang="ru-RU" dirty="0" err="1"/>
              <a:t>Японія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1945 року — </a:t>
            </a:r>
            <a:r>
              <a:rPr lang="ru-RU" dirty="0" err="1"/>
              <a:t>трансформація</a:t>
            </a:r>
            <a:r>
              <a:rPr lang="ru-RU" dirty="0"/>
              <a:t> з </a:t>
            </a:r>
            <a:r>
              <a:rPr lang="ru-RU" dirty="0" err="1"/>
              <a:t>мілітаристської</a:t>
            </a:r>
            <a:r>
              <a:rPr lang="ru-RU" dirty="0"/>
              <a:t> у </a:t>
            </a:r>
            <a:r>
              <a:rPr lang="ru-RU" dirty="0" err="1"/>
              <a:t>демократичну</a:t>
            </a:r>
            <a:r>
              <a:rPr lang="ru-RU" dirty="0"/>
              <a:t> державу.</a:t>
            </a:r>
          </a:p>
          <a:p>
            <a:pPr>
              <a:buFont typeface="Arial"/>
              <a:buChar char="•"/>
            </a:pPr>
            <a:r>
              <a:rPr lang="ru-RU" b="1" dirty="0"/>
              <a:t>Роль</a:t>
            </a:r>
            <a:r>
              <a:rPr lang="ru-RU" dirty="0"/>
              <a:t>: Основа </a:t>
            </a:r>
            <a:r>
              <a:rPr lang="ru-RU" dirty="0" err="1"/>
              <a:t>міжнародного</a:t>
            </a:r>
            <a:r>
              <a:rPr lang="ru-RU" dirty="0"/>
              <a:t> права (Статут ООН).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8428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Міжнародні</a:t>
            </a:r>
            <a:r>
              <a:rPr lang="ru-RU" b="1" dirty="0"/>
              <a:t> </a:t>
            </a:r>
            <a:r>
              <a:rPr lang="ru-RU" b="1" dirty="0" err="1"/>
              <a:t>організації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ru-RU" b="1" dirty="0" err="1"/>
              <a:t>Типи</a:t>
            </a:r>
            <a:r>
              <a:rPr lang="ru-RU" dirty="0"/>
              <a:t>:</a:t>
            </a:r>
          </a:p>
          <a:p>
            <a:pPr lvl="1">
              <a:buFont typeface="Arial"/>
              <a:buChar char="•"/>
            </a:pPr>
            <a:r>
              <a:rPr lang="ru-RU" dirty="0" err="1"/>
              <a:t>Міжурядові</a:t>
            </a:r>
            <a:r>
              <a:rPr lang="ru-RU" dirty="0"/>
              <a:t> (ООН, НАТО).</a:t>
            </a:r>
          </a:p>
          <a:p>
            <a:pPr lvl="1">
              <a:buFont typeface="Arial"/>
              <a:buChar char="•"/>
            </a:pPr>
            <a:r>
              <a:rPr lang="ru-RU" dirty="0" err="1"/>
              <a:t>Наднаціональні</a:t>
            </a:r>
            <a:r>
              <a:rPr lang="ru-RU" dirty="0"/>
              <a:t> (ЄС).</a:t>
            </a:r>
          </a:p>
          <a:p>
            <a:pPr>
              <a:buFont typeface="Arial"/>
              <a:buChar char="•"/>
            </a:pPr>
            <a:r>
              <a:rPr lang="ru-RU" b="1" dirty="0" err="1"/>
              <a:t>Функції</a:t>
            </a:r>
            <a:r>
              <a:rPr lang="ru-RU" dirty="0"/>
              <a:t>: </a:t>
            </a:r>
            <a:r>
              <a:rPr lang="ru-RU" dirty="0" err="1"/>
              <a:t>координація</a:t>
            </a:r>
            <a:r>
              <a:rPr lang="ru-RU" dirty="0"/>
              <a:t>, </a:t>
            </a:r>
            <a:r>
              <a:rPr lang="ru-RU" dirty="0" err="1"/>
              <a:t>миротворчість</a:t>
            </a:r>
            <a:r>
              <a:rPr lang="ru-RU" dirty="0"/>
              <a:t>, </a:t>
            </a:r>
            <a:r>
              <a:rPr lang="ru-RU" dirty="0" err="1"/>
              <a:t>економічна</a:t>
            </a:r>
            <a:r>
              <a:rPr lang="ru-RU" dirty="0"/>
              <a:t> </a:t>
            </a:r>
            <a:r>
              <a:rPr lang="ru-RU" dirty="0" err="1"/>
              <a:t>інтеграція</a:t>
            </a:r>
            <a:r>
              <a:rPr lang="ru-RU" dirty="0"/>
              <a:t>.</a:t>
            </a:r>
          </a:p>
          <a:p>
            <a:pPr>
              <a:buFont typeface="Arial"/>
              <a:buChar char="•"/>
            </a:pPr>
            <a:r>
              <a:rPr lang="ru-RU" b="1" dirty="0"/>
              <a:t>Приклад</a:t>
            </a:r>
            <a:r>
              <a:rPr lang="ru-RU" dirty="0"/>
              <a:t>: ООН — 193 </a:t>
            </a:r>
            <a:r>
              <a:rPr lang="ru-RU" dirty="0" err="1"/>
              <a:t>держави</a:t>
            </a:r>
            <a:r>
              <a:rPr lang="ru-RU" dirty="0"/>
              <a:t>-члени, 6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597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Транснаціональні</a:t>
            </a:r>
            <a:r>
              <a:rPr lang="ru-RU" b="1" dirty="0"/>
              <a:t> </a:t>
            </a:r>
            <a:r>
              <a:rPr lang="ru-RU" b="1" dirty="0" err="1"/>
              <a:t>корпорації</a:t>
            </a:r>
            <a:r>
              <a:rPr lang="ru-RU" b="1" dirty="0"/>
              <a:t> (ТНК)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ru-RU" b="1" dirty="0"/>
              <a:t>Характеристики</a:t>
            </a:r>
            <a:r>
              <a:rPr lang="ru-RU" dirty="0"/>
              <a:t>:</a:t>
            </a:r>
          </a:p>
          <a:p>
            <a:pPr lvl="1">
              <a:buFont typeface="Arial"/>
              <a:buChar char="•"/>
            </a:pPr>
            <a:r>
              <a:rPr lang="ru-RU" dirty="0"/>
              <a:t>Глобальна </a:t>
            </a:r>
            <a:r>
              <a:rPr lang="ru-RU" dirty="0" err="1"/>
              <a:t>діяльність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en-US" dirty="0"/>
              <a:t>Apple </a:t>
            </a:r>
            <a:r>
              <a:rPr lang="ru-RU" dirty="0"/>
              <a:t>у 50+ </a:t>
            </a:r>
            <a:r>
              <a:rPr lang="ru-RU" dirty="0" err="1"/>
              <a:t>країнах</a:t>
            </a:r>
            <a:r>
              <a:rPr lang="ru-RU" dirty="0"/>
              <a:t>).</a:t>
            </a:r>
          </a:p>
          <a:p>
            <a:pPr lvl="1">
              <a:buFont typeface="Arial"/>
              <a:buChar char="•"/>
            </a:pPr>
            <a:r>
              <a:rPr lang="ru-RU" dirty="0" err="1"/>
              <a:t>Економічна</a:t>
            </a:r>
            <a:r>
              <a:rPr lang="ru-RU" dirty="0"/>
              <a:t> </a:t>
            </a:r>
            <a:r>
              <a:rPr lang="ru-RU" dirty="0" err="1"/>
              <a:t>потужність</a:t>
            </a:r>
            <a:r>
              <a:rPr lang="ru-RU" dirty="0"/>
              <a:t> (</a:t>
            </a:r>
            <a:r>
              <a:rPr lang="ru-RU" dirty="0" err="1"/>
              <a:t>дохід</a:t>
            </a:r>
            <a:r>
              <a:rPr lang="ru-RU" dirty="0"/>
              <a:t> </a:t>
            </a:r>
            <a:r>
              <a:rPr lang="en-US" dirty="0"/>
              <a:t>Apple &gt; </a:t>
            </a:r>
            <a:r>
              <a:rPr lang="ru-RU" dirty="0"/>
              <a:t>ВВП </a:t>
            </a:r>
            <a:r>
              <a:rPr lang="ru-RU" dirty="0" err="1"/>
              <a:t>України</a:t>
            </a:r>
            <a:r>
              <a:rPr lang="ru-RU" dirty="0"/>
              <a:t>).</a:t>
            </a:r>
          </a:p>
          <a:p>
            <a:pPr>
              <a:buFont typeface="Arial"/>
              <a:buChar char="•"/>
            </a:pPr>
            <a:r>
              <a:rPr lang="ru-RU" b="1" dirty="0" err="1"/>
              <a:t>Вплив</a:t>
            </a:r>
            <a:r>
              <a:rPr lang="ru-RU" dirty="0"/>
              <a:t>: </a:t>
            </a:r>
            <a:r>
              <a:rPr lang="ru-RU" dirty="0" err="1"/>
              <a:t>Технології</a:t>
            </a:r>
            <a:r>
              <a:rPr lang="ru-RU" dirty="0"/>
              <a:t>, </a:t>
            </a:r>
            <a:r>
              <a:rPr lang="ru-RU" dirty="0" err="1"/>
              <a:t>економіка</a:t>
            </a:r>
            <a:r>
              <a:rPr lang="ru-RU" dirty="0"/>
              <a:t>, культура.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3613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Міжнародні</a:t>
            </a:r>
            <a:r>
              <a:rPr lang="ru-RU" b="1" dirty="0"/>
              <a:t> </a:t>
            </a:r>
            <a:r>
              <a:rPr lang="ru-RU" b="1" dirty="0" err="1"/>
              <a:t>неурядові</a:t>
            </a:r>
            <a:r>
              <a:rPr lang="ru-RU" b="1" dirty="0"/>
              <a:t> </a:t>
            </a:r>
            <a:r>
              <a:rPr lang="ru-RU" b="1" dirty="0" err="1"/>
              <a:t>організації</a:t>
            </a:r>
            <a:r>
              <a:rPr lang="ru-RU" b="1" dirty="0"/>
              <a:t> (МНО</a:t>
            </a:r>
            <a:r>
              <a:rPr lang="ru-RU" b="1" dirty="0" smtClean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ru-RU" b="1" dirty="0" err="1"/>
              <a:t>Приклади</a:t>
            </a:r>
            <a:r>
              <a:rPr lang="ru-RU" dirty="0"/>
              <a:t>:</a:t>
            </a:r>
          </a:p>
          <a:p>
            <a:pPr lvl="1">
              <a:buFont typeface="Arial"/>
              <a:buChar char="•"/>
            </a:pPr>
            <a:r>
              <a:rPr lang="ru-RU" dirty="0"/>
              <a:t>МКЧХ — </a:t>
            </a:r>
            <a:r>
              <a:rPr lang="ru-RU" dirty="0" err="1"/>
              <a:t>гуманітарна</a:t>
            </a:r>
            <a:r>
              <a:rPr lang="ru-RU" dirty="0"/>
              <a:t> </a:t>
            </a:r>
            <a:r>
              <a:rPr lang="ru-RU" dirty="0" err="1"/>
              <a:t>допомога</a:t>
            </a:r>
            <a:r>
              <a:rPr lang="ru-RU" dirty="0"/>
              <a:t>.</a:t>
            </a:r>
          </a:p>
          <a:p>
            <a:pPr lvl="1">
              <a:buFont typeface="Arial"/>
              <a:buChar char="•"/>
            </a:pPr>
            <a:r>
              <a:rPr lang="ru-RU" dirty="0" err="1"/>
              <a:t>Грінпіс</a:t>
            </a:r>
            <a:r>
              <a:rPr lang="ru-RU" dirty="0"/>
              <a:t> — </a:t>
            </a:r>
            <a:r>
              <a:rPr lang="ru-RU" dirty="0" err="1"/>
              <a:t>екологічний</a:t>
            </a:r>
            <a:r>
              <a:rPr lang="ru-RU" dirty="0"/>
              <a:t> </a:t>
            </a:r>
            <a:r>
              <a:rPr lang="ru-RU" dirty="0" err="1"/>
              <a:t>захист</a:t>
            </a:r>
            <a:r>
              <a:rPr lang="ru-RU" dirty="0"/>
              <a:t>.</a:t>
            </a:r>
          </a:p>
          <a:p>
            <a:pPr>
              <a:buFont typeface="Arial"/>
              <a:buChar char="•"/>
            </a:pPr>
            <a:r>
              <a:rPr lang="ru-RU" b="1" dirty="0"/>
              <a:t>Роль</a:t>
            </a:r>
            <a:r>
              <a:rPr lang="ru-RU" dirty="0"/>
              <a:t>: </a:t>
            </a:r>
            <a:r>
              <a:rPr lang="ru-RU" dirty="0" err="1"/>
              <a:t>Адвокація</a:t>
            </a:r>
            <a:r>
              <a:rPr lang="ru-RU" dirty="0"/>
              <a:t>, </a:t>
            </a:r>
            <a:r>
              <a:rPr lang="ru-RU" dirty="0" err="1"/>
              <a:t>моніторинг</a:t>
            </a:r>
            <a:r>
              <a:rPr lang="ru-RU" dirty="0"/>
              <a:t>, </a:t>
            </a:r>
            <a:r>
              <a:rPr lang="ru-RU" dirty="0" err="1"/>
              <a:t>мобілізація</a:t>
            </a:r>
            <a:r>
              <a:rPr lang="ru-RU" dirty="0"/>
              <a:t> </a:t>
            </a:r>
            <a:r>
              <a:rPr lang="ru-RU" dirty="0" err="1"/>
              <a:t>громадськості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6446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Релігійні</a:t>
            </a:r>
            <a:r>
              <a:rPr lang="ru-RU" b="1" dirty="0"/>
              <a:t> </a:t>
            </a:r>
            <a:r>
              <a:rPr lang="ru-RU" b="1" dirty="0" err="1" smtClean="0"/>
              <a:t>організації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Приклад</a:t>
            </a:r>
            <a:r>
              <a:rPr lang="ru-RU" dirty="0"/>
              <a:t>: Ватикан — </a:t>
            </a:r>
            <a:r>
              <a:rPr lang="ru-RU" dirty="0" err="1"/>
              <a:t>поєднання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та </a:t>
            </a:r>
            <a:r>
              <a:rPr lang="ru-RU" dirty="0" err="1"/>
              <a:t>релігійного</a:t>
            </a:r>
            <a:r>
              <a:rPr lang="ru-RU" dirty="0"/>
              <a:t> </a:t>
            </a:r>
            <a:r>
              <a:rPr lang="ru-RU" dirty="0" err="1"/>
              <a:t>інституту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 err="1"/>
              <a:t>Вплив</a:t>
            </a:r>
            <a:r>
              <a:rPr lang="ru-RU" dirty="0"/>
              <a:t>: </a:t>
            </a:r>
            <a:r>
              <a:rPr lang="ru-RU" dirty="0" err="1"/>
              <a:t>Дипломатія</a:t>
            </a:r>
            <a:r>
              <a:rPr lang="ru-RU" dirty="0"/>
              <a:t>, </a:t>
            </a:r>
            <a:r>
              <a:rPr lang="ru-RU" dirty="0" err="1"/>
              <a:t>етика</a:t>
            </a:r>
            <a:r>
              <a:rPr lang="ru-RU" dirty="0"/>
              <a:t>, права </a:t>
            </a:r>
            <a:r>
              <a:rPr lang="ru-RU" dirty="0" err="1"/>
              <a:t>людини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4242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Міжнародна</a:t>
            </a:r>
            <a:r>
              <a:rPr lang="ru-RU" b="1" dirty="0"/>
              <a:t> система – </a:t>
            </a:r>
            <a:r>
              <a:rPr lang="ru-RU" b="1" dirty="0" err="1" smtClean="0"/>
              <a:t>визначення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Структура</a:t>
            </a:r>
            <a:r>
              <a:rPr lang="ru-RU" dirty="0"/>
              <a:t>:</a:t>
            </a:r>
          </a:p>
          <a:p>
            <a:pPr lvl="1">
              <a:buFont typeface="Arial"/>
              <a:buChar char="•"/>
            </a:pPr>
            <a:r>
              <a:rPr lang="ru-RU" dirty="0" err="1"/>
              <a:t>Актори</a:t>
            </a:r>
            <a:r>
              <a:rPr lang="ru-RU" dirty="0"/>
              <a:t> (</a:t>
            </a:r>
            <a:r>
              <a:rPr lang="ru-RU" dirty="0" err="1"/>
              <a:t>держави</a:t>
            </a:r>
            <a:r>
              <a:rPr lang="ru-RU" dirty="0"/>
              <a:t>, ТНК, ММО).</a:t>
            </a:r>
          </a:p>
          <a:p>
            <a:pPr lvl="1">
              <a:buFont typeface="Arial"/>
              <a:buChar char="•"/>
            </a:pPr>
            <a:r>
              <a:rPr lang="ru-RU" dirty="0" err="1"/>
              <a:t>Відносини</a:t>
            </a:r>
            <a:r>
              <a:rPr lang="ru-RU" dirty="0"/>
              <a:t> (</a:t>
            </a:r>
            <a:r>
              <a:rPr lang="ru-RU" dirty="0" err="1"/>
              <a:t>співробітництво</a:t>
            </a:r>
            <a:r>
              <a:rPr lang="ru-RU" dirty="0"/>
              <a:t>/</a:t>
            </a:r>
            <a:r>
              <a:rPr lang="ru-RU" dirty="0" err="1"/>
              <a:t>конфлікти</a:t>
            </a:r>
            <a:r>
              <a:rPr lang="ru-RU" dirty="0"/>
              <a:t>).</a:t>
            </a:r>
          </a:p>
          <a:p>
            <a:pPr lvl="1">
              <a:buFont typeface="Arial"/>
              <a:buChar char="•"/>
            </a:pPr>
            <a:r>
              <a:rPr lang="ru-RU" dirty="0" err="1"/>
              <a:t>Норми</a:t>
            </a:r>
            <a:r>
              <a:rPr lang="ru-RU" dirty="0"/>
              <a:t> (право, </a:t>
            </a:r>
            <a:r>
              <a:rPr lang="ru-RU" dirty="0" err="1"/>
              <a:t>звичаї</a:t>
            </a:r>
            <a:r>
              <a:rPr lang="ru-RU" dirty="0"/>
              <a:t>).</a:t>
            </a:r>
          </a:p>
          <a:p>
            <a:pPr marL="0" indent="0">
              <a:buNone/>
            </a:pPr>
            <a:r>
              <a:rPr lang="ru-RU" b="1" dirty="0"/>
              <a:t>Приклад</a:t>
            </a:r>
            <a:r>
              <a:rPr lang="ru-RU" dirty="0"/>
              <a:t>: </a:t>
            </a:r>
            <a:r>
              <a:rPr lang="ru-RU" dirty="0" err="1"/>
              <a:t>Біполярна</a:t>
            </a:r>
            <a:r>
              <a:rPr lang="ru-RU" dirty="0"/>
              <a:t> система (1945–1991) — США </a:t>
            </a:r>
            <a:r>
              <a:rPr lang="ru-RU" dirty="0" err="1"/>
              <a:t>vs</a:t>
            </a:r>
            <a:r>
              <a:rPr lang="ru-RU" dirty="0"/>
              <a:t>. СРСР.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0120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1266</Words>
  <Application>Microsoft Office PowerPoint</Application>
  <PresentationFormat>Экран (4:3)</PresentationFormat>
  <Paragraphs>120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Лекція 7. Структурні особливості міжнародних відносин. </vt:lpstr>
      <vt:lpstr>План</vt:lpstr>
      <vt:lpstr>Соціальні організми – визначення</vt:lpstr>
      <vt:lpstr>Держави як ключові організми </vt:lpstr>
      <vt:lpstr>Міжнародні організації </vt:lpstr>
      <vt:lpstr>Транснаціональні корпорації (ТНК) </vt:lpstr>
      <vt:lpstr>Міжнародні неурядові організації (МНО)</vt:lpstr>
      <vt:lpstr>Релігійні організації</vt:lpstr>
      <vt:lpstr>Міжнародна система – визначення</vt:lpstr>
      <vt:lpstr>Історичні типи систем</vt:lpstr>
      <vt:lpstr>Сучасна міжнародна система</vt:lpstr>
      <vt:lpstr>Відносність як властивість</vt:lpstr>
      <vt:lpstr>Відокремленість </vt:lpstr>
      <vt:lpstr>Цілеспрямованість </vt:lpstr>
      <vt:lpstr>Самоврядування</vt:lpstr>
      <vt:lpstr>Взаємодія властивостей</vt:lpstr>
      <vt:lpstr>Сучасні виклики</vt:lpstr>
      <vt:lpstr>Висновки</vt:lpstr>
      <vt:lpstr>4. Вступ та загальна характеристика</vt:lpstr>
      <vt:lpstr>Теорія комплексних систем і нелінійність</vt:lpstr>
      <vt:lpstr>Актори міжнародних відносин</vt:lpstr>
      <vt:lpstr>Теоретичні підходи – реалізм і неолібералізм</vt:lpstr>
      <vt:lpstr>Багаторівневість і конструктивізм</vt:lpstr>
      <vt:lpstr>Нові виміри – кіберпростір і мережеве суспільство</vt:lpstr>
      <vt:lpstr>Висновки та значення системного підходу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7. Структурні особливості міжнародних відносин. </dc:title>
  <dc:creator>Пользователь</dc:creator>
  <cp:lastModifiedBy>Пользователь</cp:lastModifiedBy>
  <cp:revision>5</cp:revision>
  <dcterms:created xsi:type="dcterms:W3CDTF">2025-04-07T06:13:10Z</dcterms:created>
  <dcterms:modified xsi:type="dcterms:W3CDTF">2025-04-09T12:02:19Z</dcterms:modified>
</cp:coreProperties>
</file>