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Закономірності міжнародних </a:t>
            </a:r>
            <a:r>
              <a:rPr lang="uk-UA" b="1" dirty="0" smtClean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6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Times New Roman"/>
              </a:rPr>
              <a:t>Прогностичні методи у міжнародних відносинах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>
                <a:latin typeface="Times New Roman"/>
                <a:ea typeface="Times New Roman"/>
              </a:rPr>
              <a:t>Методи прогнозування: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Аналіз </a:t>
            </a:r>
            <a:r>
              <a:rPr lang="uk-UA" dirty="0">
                <a:latin typeface="Times New Roman"/>
                <a:ea typeface="Times New Roman"/>
              </a:rPr>
              <a:t>тенденцій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Теорія </a:t>
            </a:r>
            <a:r>
              <a:rPr lang="uk-UA" dirty="0">
                <a:latin typeface="Times New Roman"/>
                <a:ea typeface="Times New Roman"/>
              </a:rPr>
              <a:t>ігор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Великі </a:t>
            </a:r>
            <a:r>
              <a:rPr lang="uk-UA" dirty="0">
                <a:latin typeface="Times New Roman"/>
                <a:ea typeface="Times New Roman"/>
              </a:rPr>
              <a:t>дані та штучний інтелект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latin typeface="Times New Roman"/>
                <a:ea typeface="Times New Roman"/>
              </a:rPr>
              <a:t>ООН </a:t>
            </a:r>
            <a:r>
              <a:rPr lang="ru-RU" dirty="0" err="1">
                <a:latin typeface="Times New Roman"/>
                <a:ea typeface="Times New Roman"/>
              </a:rPr>
              <a:t>використовує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аналітику</a:t>
            </a:r>
            <a:r>
              <a:rPr lang="ru-RU" dirty="0">
                <a:latin typeface="Times New Roman"/>
                <a:ea typeface="Times New Roman"/>
              </a:rPr>
              <a:t> для </a:t>
            </a:r>
            <a:r>
              <a:rPr lang="ru-RU" dirty="0" err="1">
                <a:latin typeface="Times New Roman"/>
                <a:ea typeface="Times New Roman"/>
              </a:rPr>
              <a:t>попередження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потенційних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конфліктів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регіонах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підвищеної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напруги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18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Times New Roman"/>
              </a:rPr>
              <a:t>Закономірності як основа прогнозування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/>
                <a:ea typeface="Times New Roman"/>
              </a:rPr>
              <a:t>Аналіз часових рядів (економічні кризи)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Просторовий </a:t>
            </a:r>
            <a:r>
              <a:rPr lang="uk-UA" dirty="0">
                <a:latin typeface="Times New Roman"/>
                <a:ea typeface="Times New Roman"/>
              </a:rPr>
              <a:t>аналіз (конфліктні зони)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Мережевий </a:t>
            </a:r>
            <a:r>
              <a:rPr lang="uk-UA" dirty="0">
                <a:latin typeface="Times New Roman"/>
                <a:ea typeface="Times New Roman"/>
              </a:rPr>
              <a:t>аналіз (дипломатичні зв’язки)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Економічні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аналітики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використовують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історичні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дані</a:t>
            </a:r>
            <a:r>
              <a:rPr lang="ru-RU" dirty="0">
                <a:latin typeface="Times New Roman"/>
                <a:ea typeface="Times New Roman"/>
              </a:rPr>
              <a:t> для </a:t>
            </a:r>
            <a:r>
              <a:rPr lang="ru-RU" dirty="0" err="1">
                <a:latin typeface="Times New Roman"/>
                <a:ea typeface="Times New Roman"/>
              </a:rPr>
              <a:t>прогнозування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фінансових</a:t>
            </a:r>
            <a:r>
              <a:rPr lang="ru-RU" dirty="0">
                <a:latin typeface="Times New Roman"/>
                <a:ea typeface="Times New Roman"/>
              </a:rPr>
              <a:t> криз.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83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Times New Roman"/>
              </a:rPr>
              <a:t>Глобалізація як закономірність розвитку світового співтовариства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>
                <a:latin typeface="Times New Roman"/>
                <a:ea typeface="Times New Roman"/>
              </a:rPr>
              <a:t>Основні аспекти: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Економічна </a:t>
            </a:r>
            <a:r>
              <a:rPr lang="uk-UA" dirty="0">
                <a:latin typeface="Times New Roman"/>
                <a:ea typeface="Times New Roman"/>
              </a:rPr>
              <a:t>інтеграція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Культурний </a:t>
            </a:r>
            <a:r>
              <a:rPr lang="uk-UA" dirty="0">
                <a:latin typeface="Times New Roman"/>
                <a:ea typeface="Times New Roman"/>
              </a:rPr>
              <a:t>обмін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Міжнародне </a:t>
            </a:r>
            <a:r>
              <a:rPr lang="uk-UA" dirty="0">
                <a:latin typeface="Times New Roman"/>
                <a:ea typeface="Times New Roman"/>
              </a:rPr>
              <a:t>співробітництво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uk-UA" b="1" dirty="0" smtClean="0">
                <a:latin typeface="Times New Roman"/>
                <a:ea typeface="Times New Roman"/>
              </a:rPr>
              <a:t>Приклад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Формування ЄС як успішної моделі економічної інтеграції.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70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/>
              </a:rPr>
              <a:t>Виклики глобалізації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 smtClean="0">
                <a:latin typeface="Times New Roman"/>
                <a:ea typeface="Times New Roman"/>
              </a:rPr>
              <a:t>Негативні </a:t>
            </a:r>
            <a:r>
              <a:rPr lang="uk-UA" b="1" dirty="0">
                <a:latin typeface="Times New Roman"/>
                <a:ea typeface="Times New Roman"/>
              </a:rPr>
              <a:t>наслідки: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Економічна </a:t>
            </a:r>
            <a:r>
              <a:rPr lang="uk-UA" dirty="0">
                <a:latin typeface="Times New Roman"/>
                <a:ea typeface="Times New Roman"/>
              </a:rPr>
              <a:t>нерівність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Втрата </a:t>
            </a:r>
            <a:r>
              <a:rPr lang="uk-UA" dirty="0">
                <a:latin typeface="Times New Roman"/>
                <a:ea typeface="Times New Roman"/>
              </a:rPr>
              <a:t>культурної ідентичності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Екологічні </a:t>
            </a:r>
            <a:r>
              <a:rPr lang="uk-UA" dirty="0">
                <a:latin typeface="Times New Roman"/>
                <a:ea typeface="Times New Roman"/>
              </a:rPr>
              <a:t>проблеми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Паризька</a:t>
            </a:r>
            <a:r>
              <a:rPr lang="ru-RU" dirty="0">
                <a:latin typeface="Times New Roman"/>
                <a:ea typeface="Times New Roman"/>
              </a:rPr>
              <a:t> угода </a:t>
            </a:r>
            <a:r>
              <a:rPr lang="ru-RU" dirty="0" err="1">
                <a:latin typeface="Times New Roman"/>
                <a:ea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клімату</a:t>
            </a:r>
            <a:r>
              <a:rPr lang="ru-RU" dirty="0">
                <a:latin typeface="Times New Roman"/>
                <a:ea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</a:rPr>
              <a:t>спосіб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боротьби</a:t>
            </a:r>
            <a:r>
              <a:rPr lang="ru-RU" dirty="0">
                <a:latin typeface="Times New Roman"/>
                <a:ea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</a:rPr>
              <a:t>глобальним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потеплінням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53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Глобальне управління та міжнародні </a:t>
            </a:r>
            <a:r>
              <a:rPr lang="uk-UA" b="1" dirty="0" smtClean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інституції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Роль </a:t>
            </a:r>
            <a:r>
              <a:rPr lang="ru-RU" b="1" dirty="0" err="1">
                <a:latin typeface="Times New Roman"/>
                <a:ea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організацій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ООН – </a:t>
            </a:r>
            <a:r>
              <a:rPr lang="ru-RU" dirty="0" err="1">
                <a:latin typeface="Times New Roman"/>
                <a:ea typeface="Times New Roman"/>
              </a:rPr>
              <a:t>миротворчість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МВФ – </a:t>
            </a:r>
            <a:r>
              <a:rPr lang="ru-RU" dirty="0" err="1">
                <a:latin typeface="Times New Roman"/>
                <a:ea typeface="Times New Roman"/>
              </a:rPr>
              <a:t>фінансова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стабільність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СОТ – </a:t>
            </a:r>
            <a:r>
              <a:rPr lang="ru-RU" dirty="0" err="1">
                <a:latin typeface="Times New Roman"/>
                <a:ea typeface="Times New Roman"/>
              </a:rPr>
              <a:t>регулювання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торгівлі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latin typeface="Times New Roman"/>
                <a:ea typeface="Times New Roman"/>
              </a:rPr>
              <a:t>ООН активно </a:t>
            </a:r>
            <a:r>
              <a:rPr lang="ru-RU" dirty="0" err="1">
                <a:latin typeface="Times New Roman"/>
                <a:ea typeface="Times New Roman"/>
              </a:rPr>
              <a:t>сприяє</a:t>
            </a:r>
            <a:r>
              <a:rPr lang="ru-RU" dirty="0">
                <a:latin typeface="Times New Roman"/>
                <a:ea typeface="Times New Roman"/>
              </a:rPr>
              <a:t> дипломатичному </a:t>
            </a:r>
            <a:r>
              <a:rPr lang="ru-RU" dirty="0" err="1">
                <a:latin typeface="Times New Roman"/>
                <a:ea typeface="Times New Roman"/>
              </a:rPr>
              <a:t>врегулюванню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конфліктів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47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>
                <a:ea typeface="Times New Roman"/>
              </a:rPr>
              <a:t>Основні закономірності міжнародних відносин впливають на світовий порядок.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b="1" dirty="0" smtClean="0">
                <a:latin typeface="Times New Roman"/>
                <a:ea typeface="Times New Roman"/>
              </a:rPr>
              <a:t>Глобалізація </a:t>
            </a:r>
            <a:r>
              <a:rPr lang="uk-UA" b="1" dirty="0">
                <a:latin typeface="Times New Roman"/>
                <a:ea typeface="Times New Roman"/>
              </a:rPr>
              <a:t>є ключовою тенденцією, що змінює міжнародну політику.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b="1" dirty="0" smtClean="0">
                <a:latin typeface="Times New Roman"/>
                <a:ea typeface="Times New Roman"/>
              </a:rPr>
              <a:t>Прогнозування </a:t>
            </a:r>
            <a:r>
              <a:rPr lang="uk-UA" b="1" dirty="0">
                <a:latin typeface="Times New Roman"/>
                <a:ea typeface="Times New Roman"/>
              </a:rPr>
              <a:t>допомагає адаптуватися до викликів сучасного світу.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99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План </a:t>
            </a:r>
            <a:r>
              <a:rPr lang="uk-UA" b="1" dirty="0" smtClean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лекції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/>
                <a:ea typeface="Times New Roman"/>
              </a:rPr>
              <a:t>1. </a:t>
            </a:r>
            <a:r>
              <a:rPr lang="uk-UA" dirty="0">
                <a:latin typeface="Times New Roman"/>
                <a:ea typeface="Times New Roman"/>
              </a:rPr>
              <a:t>Загальноісторичні закономірності міжнародних відносин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2. Повторюваність </a:t>
            </a:r>
            <a:r>
              <a:rPr lang="uk-UA" dirty="0">
                <a:latin typeface="Times New Roman"/>
                <a:ea typeface="Times New Roman"/>
              </a:rPr>
              <a:t>та випадковість у міжнародних відносинах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3. Прогностичні </a:t>
            </a:r>
            <a:r>
              <a:rPr lang="uk-UA" dirty="0">
                <a:latin typeface="Times New Roman"/>
                <a:ea typeface="Times New Roman"/>
              </a:rPr>
              <a:t>методи у міжнародних відносинах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4. </a:t>
            </a:r>
            <a:r>
              <a:rPr lang="uk-UA" dirty="0">
                <a:latin typeface="Times New Roman"/>
                <a:ea typeface="Times New Roman"/>
              </a:rPr>
              <a:t>Закономірності як основа прогнозування та моделювання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5. </a:t>
            </a:r>
            <a:r>
              <a:rPr lang="uk-UA" dirty="0">
                <a:latin typeface="Times New Roman"/>
                <a:ea typeface="Times New Roman"/>
              </a:rPr>
              <a:t>Глобалізація як закономірність розвитку світового співтовариства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3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Times New Roman"/>
              </a:rPr>
              <a:t>Загальноісторичні закономірності міжнародних 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/>
                <a:ea typeface="Times New Roman"/>
              </a:rPr>
              <a:t>Закономірності міжнародних відносин – це сталі принципи та тенденції, що повторюються у світовій історії та впливають на розвиток держав, їхню політику та взаємодію</a:t>
            </a:r>
            <a:r>
              <a:rPr lang="uk-UA" dirty="0" smtClean="0"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r>
              <a:rPr lang="uk-UA" b="1" dirty="0">
                <a:ea typeface="Times New Roman"/>
              </a:rPr>
              <a:t>Основні закономірності: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Прагнення до влади та впливу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Утворення та розпад союзів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Цикли конфлікту і миру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Вплив ідеологій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Економічні чинники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Технологічний прогрес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>
                <a:latin typeface="Times New Roman"/>
                <a:ea typeface="Times New Roman"/>
              </a:rPr>
              <a:t>✅ Роль недержавних акторів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3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/>
              </a:rPr>
              <a:t>Прагнення до влади та впливу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Суть </a:t>
            </a:r>
            <a:r>
              <a:rPr lang="ru-RU" b="1" dirty="0" err="1">
                <a:latin typeface="Times New Roman"/>
                <a:ea typeface="Times New Roman"/>
              </a:rPr>
              <a:t>закономірності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прагнуть</a:t>
            </a:r>
            <a:r>
              <a:rPr lang="ru-RU" dirty="0">
                <a:latin typeface="Times New Roman"/>
                <a:ea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</a:rPr>
              <a:t>розширення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своїх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можливостей</a:t>
            </a:r>
            <a:r>
              <a:rPr lang="ru-RU" dirty="0">
                <a:latin typeface="Times New Roman"/>
                <a:ea typeface="Times New Roman"/>
              </a:rPr>
              <a:t> через </a:t>
            </a:r>
            <a:r>
              <a:rPr lang="ru-RU" dirty="0" err="1">
                <a:latin typeface="Times New Roman"/>
                <a:ea typeface="Times New Roman"/>
              </a:rPr>
              <a:t>військову</a:t>
            </a:r>
            <a:r>
              <a:rPr lang="ru-RU" dirty="0">
                <a:latin typeface="Times New Roman"/>
                <a:ea typeface="Times New Roman"/>
              </a:rPr>
              <a:t> силу, </a:t>
            </a:r>
            <a:r>
              <a:rPr lang="ru-RU" dirty="0" err="1">
                <a:latin typeface="Times New Roman"/>
                <a:ea typeface="Times New Roman"/>
              </a:rPr>
              <a:t>економічний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тиск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або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культурну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експансію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</a:p>
          <a:p>
            <a:r>
              <a:rPr lang="ru-RU" b="1" dirty="0" err="1">
                <a:latin typeface="Times New Roman"/>
                <a:ea typeface="Times New Roman"/>
              </a:rPr>
              <a:t>Історичні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приклади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Римська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імперія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експансія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централізація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влади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Британська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імперія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колоніальне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домінування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15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/>
              </a:rPr>
              <a:t>Утворення та розпад союзів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Чому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держави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створюють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альянси</a:t>
            </a:r>
            <a:r>
              <a:rPr lang="ru-RU" b="1" dirty="0">
                <a:latin typeface="Times New Roman"/>
                <a:ea typeface="Times New Roman"/>
              </a:rPr>
              <a:t>?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SzPts val="1000"/>
              <a:buNone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Захист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спільного</a:t>
            </a:r>
            <a:r>
              <a:rPr lang="ru-RU" dirty="0">
                <a:latin typeface="Times New Roman"/>
                <a:ea typeface="Times New Roman"/>
              </a:rPr>
              <a:t> ворога</a:t>
            </a:r>
          </a:p>
          <a:p>
            <a:pPr marL="0" indent="0">
              <a:buSzPts val="1000"/>
              <a:buNone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Політична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або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економічна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вигода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SzPts val="1000"/>
              <a:buNone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Спільні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ідеологічні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принципи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err="1" smtClean="0">
                <a:latin typeface="Times New Roman"/>
                <a:ea typeface="Times New Roman"/>
              </a:rPr>
              <a:t>Приклади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НАТО (1949)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оборонний</a:t>
            </a:r>
            <a:r>
              <a:rPr lang="ru-RU" dirty="0">
                <a:latin typeface="Times New Roman"/>
                <a:ea typeface="Times New Roman"/>
              </a:rPr>
              <a:t> союз </a:t>
            </a:r>
            <a:r>
              <a:rPr lang="ru-RU" dirty="0" err="1">
                <a:latin typeface="Times New Roman"/>
                <a:ea typeface="Times New Roman"/>
              </a:rPr>
              <a:t>країн</a:t>
            </a:r>
            <a:r>
              <a:rPr lang="ru-RU" dirty="0">
                <a:latin typeface="Times New Roman"/>
                <a:ea typeface="Times New Roman"/>
              </a:rPr>
              <a:t> Заходу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Варшавський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договір</a:t>
            </a:r>
            <a:r>
              <a:rPr lang="ru-RU" b="1" dirty="0">
                <a:latin typeface="Times New Roman"/>
                <a:ea typeface="Times New Roman"/>
              </a:rPr>
              <a:t> (1955–1991)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військовий</a:t>
            </a:r>
            <a:r>
              <a:rPr lang="ru-RU" dirty="0">
                <a:latin typeface="Times New Roman"/>
                <a:ea typeface="Times New Roman"/>
              </a:rPr>
              <a:t> альянс </a:t>
            </a:r>
            <a:r>
              <a:rPr lang="ru-RU" dirty="0" err="1">
                <a:latin typeface="Times New Roman"/>
                <a:ea typeface="Times New Roman"/>
              </a:rPr>
              <a:t>соцкраїн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Європейський</a:t>
            </a:r>
            <a:r>
              <a:rPr lang="ru-RU" b="1" dirty="0">
                <a:latin typeface="Times New Roman"/>
                <a:ea typeface="Times New Roman"/>
              </a:rPr>
              <a:t> Союз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економічний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політичний</a:t>
            </a:r>
            <a:r>
              <a:rPr lang="ru-RU" dirty="0">
                <a:latin typeface="Times New Roman"/>
                <a:ea typeface="Times New Roman"/>
              </a:rPr>
              <a:t> союз</a:t>
            </a: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Причини </a:t>
            </a:r>
            <a:r>
              <a:rPr lang="ru-RU" b="1" dirty="0" err="1">
                <a:latin typeface="Times New Roman"/>
                <a:ea typeface="Times New Roman"/>
              </a:rPr>
              <a:t>розпаду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союзів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Внутрішні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суперечності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Зміни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міжнародній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ситуації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Втрата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актуальності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29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/>
              </a:rPr>
              <a:t>Цикли конфлікту і миру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>
                <a:latin typeface="Times New Roman"/>
                <a:ea typeface="Times New Roman"/>
              </a:rPr>
              <a:t>Основні фази: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1. Ескалація </a:t>
            </a:r>
            <a:r>
              <a:rPr lang="uk-UA" dirty="0">
                <a:latin typeface="Times New Roman"/>
                <a:ea typeface="Times New Roman"/>
              </a:rPr>
              <a:t>напруженості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2. Конфлікт </a:t>
            </a:r>
            <a:r>
              <a:rPr lang="uk-UA" dirty="0">
                <a:latin typeface="Times New Roman"/>
                <a:ea typeface="Times New Roman"/>
              </a:rPr>
              <a:t>або війна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3. Мирні </a:t>
            </a:r>
            <a:r>
              <a:rPr lang="uk-UA" dirty="0">
                <a:latin typeface="Times New Roman"/>
                <a:ea typeface="Times New Roman"/>
              </a:rPr>
              <a:t>переговори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4. Післявоєнне </a:t>
            </a:r>
            <a:r>
              <a:rPr lang="uk-UA" dirty="0">
                <a:latin typeface="Times New Roman"/>
                <a:ea typeface="Times New Roman"/>
              </a:rPr>
              <a:t>врегулювання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err="1" smtClean="0">
                <a:latin typeface="Times New Roman"/>
                <a:ea typeface="Times New Roman"/>
              </a:rPr>
              <a:t>Приклади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Перша </a:t>
            </a:r>
            <a:r>
              <a:rPr lang="ru-RU" b="1" dirty="0" err="1">
                <a:latin typeface="Times New Roman"/>
                <a:ea typeface="Times New Roman"/>
              </a:rPr>
              <a:t>світова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війна</a:t>
            </a:r>
            <a:r>
              <a:rPr lang="ru-RU" b="1" dirty="0">
                <a:latin typeface="Times New Roman"/>
                <a:ea typeface="Times New Roman"/>
              </a:rPr>
              <a:t> (1914–1918) → </a:t>
            </a:r>
            <a:r>
              <a:rPr lang="ru-RU" b="1" dirty="0" err="1">
                <a:latin typeface="Times New Roman"/>
                <a:ea typeface="Times New Roman"/>
              </a:rPr>
              <a:t>Версальський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договір</a:t>
            </a:r>
            <a:r>
              <a:rPr lang="ru-RU" b="1" dirty="0">
                <a:latin typeface="Times New Roman"/>
                <a:ea typeface="Times New Roman"/>
              </a:rPr>
              <a:t> (1919)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Друга </a:t>
            </a:r>
            <a:r>
              <a:rPr lang="ru-RU" b="1" dirty="0" err="1">
                <a:latin typeface="Times New Roman"/>
                <a:ea typeface="Times New Roman"/>
              </a:rPr>
              <a:t>світова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війна</a:t>
            </a:r>
            <a:r>
              <a:rPr lang="ru-RU" b="1" dirty="0">
                <a:latin typeface="Times New Roman"/>
                <a:ea typeface="Times New Roman"/>
              </a:rPr>
              <a:t> (1939–1945) → </a:t>
            </a:r>
            <a:r>
              <a:rPr lang="ru-RU" b="1" dirty="0" err="1">
                <a:latin typeface="Times New Roman"/>
                <a:ea typeface="Times New Roman"/>
              </a:rPr>
              <a:t>Створення</a:t>
            </a:r>
            <a:r>
              <a:rPr lang="ru-RU" b="1" dirty="0">
                <a:latin typeface="Times New Roman"/>
                <a:ea typeface="Times New Roman"/>
              </a:rPr>
              <a:t> ООН (1945)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Фактори</a:t>
            </a:r>
            <a:r>
              <a:rPr lang="ru-RU" b="1" dirty="0">
                <a:latin typeface="Times New Roman"/>
                <a:ea typeface="Times New Roman"/>
              </a:rPr>
              <a:t> миру: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Дипломатія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Економічна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співпраця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Робота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організацій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124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Вплив ідеологій та економічних </a:t>
            </a:r>
            <a:r>
              <a:rPr lang="uk-UA" b="1" dirty="0" smtClean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чинників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/>
                <a:ea typeface="Times New Roman"/>
              </a:rPr>
              <a:t>Роль </a:t>
            </a:r>
            <a:r>
              <a:rPr lang="ru-RU" b="1" dirty="0" err="1">
                <a:latin typeface="Times New Roman"/>
                <a:ea typeface="Times New Roman"/>
              </a:rPr>
              <a:t>ідеологій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Капіталізм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vs</a:t>
            </a:r>
            <a:r>
              <a:rPr lang="ru-RU" dirty="0">
                <a:latin typeface="Times New Roman"/>
                <a:ea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</a:rPr>
              <a:t>комунізм</a:t>
            </a:r>
            <a:r>
              <a:rPr lang="ru-RU" dirty="0">
                <a:latin typeface="Times New Roman"/>
                <a:ea typeface="Times New Roman"/>
              </a:rPr>
              <a:t> (Холодна </a:t>
            </a:r>
            <a:r>
              <a:rPr lang="ru-RU" dirty="0" err="1">
                <a:latin typeface="Times New Roman"/>
                <a:ea typeface="Times New Roman"/>
              </a:rPr>
              <a:t>війна</a:t>
            </a:r>
            <a:r>
              <a:rPr lang="ru-RU" dirty="0">
                <a:latin typeface="Times New Roman"/>
                <a:ea typeface="Times New Roman"/>
              </a:rPr>
              <a:t>)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Демократія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vs</a:t>
            </a:r>
            <a:r>
              <a:rPr lang="ru-RU" dirty="0">
                <a:latin typeface="Times New Roman"/>
                <a:ea typeface="Times New Roman"/>
              </a:rPr>
              <a:t>. авторитаризм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Релігійні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конфлікти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err="1" smtClean="0">
                <a:latin typeface="Times New Roman"/>
                <a:ea typeface="Times New Roman"/>
              </a:rPr>
              <a:t>Економічні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фактори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Торговельні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війни</a:t>
            </a:r>
            <a:r>
              <a:rPr lang="ru-RU" dirty="0">
                <a:latin typeface="Times New Roman"/>
                <a:ea typeface="Times New Roman"/>
              </a:rPr>
              <a:t> (США </a:t>
            </a:r>
            <a:r>
              <a:rPr lang="ru-RU" dirty="0" err="1">
                <a:latin typeface="Times New Roman"/>
                <a:ea typeface="Times New Roman"/>
              </a:rPr>
              <a:t>vs</a:t>
            </a:r>
            <a:r>
              <a:rPr lang="ru-RU" dirty="0">
                <a:latin typeface="Times New Roman"/>
                <a:ea typeface="Times New Roman"/>
              </a:rPr>
              <a:t>. Китай)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Боротьба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за </a:t>
            </a:r>
            <a:r>
              <a:rPr lang="ru-RU" dirty="0" err="1">
                <a:latin typeface="Times New Roman"/>
                <a:ea typeface="Times New Roman"/>
              </a:rPr>
              <a:t>ресурси</a:t>
            </a:r>
            <a:r>
              <a:rPr lang="ru-RU" dirty="0">
                <a:latin typeface="Times New Roman"/>
                <a:ea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</a:rPr>
              <a:t>Близький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Схід</a:t>
            </a:r>
            <a:r>
              <a:rPr lang="ru-RU" dirty="0">
                <a:latin typeface="Times New Roman"/>
                <a:ea typeface="Times New Roman"/>
              </a:rPr>
              <a:t>)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Фінансова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могутність</a:t>
            </a:r>
            <a:r>
              <a:rPr lang="ru-RU" dirty="0">
                <a:latin typeface="Times New Roman"/>
                <a:ea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</a:rPr>
              <a:t>інструмент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впливу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049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Times New Roman"/>
              </a:rPr>
              <a:t>Вплив технологій та недержавних акторів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>
                <a:latin typeface="Times New Roman"/>
                <a:ea typeface="Times New Roman"/>
              </a:rPr>
              <a:t>Технологічний прогрес у міжнародних відносинах: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Ядерна </a:t>
            </a:r>
            <a:r>
              <a:rPr lang="uk-UA" dirty="0">
                <a:latin typeface="Times New Roman"/>
                <a:ea typeface="Times New Roman"/>
              </a:rPr>
              <a:t>зброя (1945) – фактор стримування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Розвиток </a:t>
            </a:r>
            <a:r>
              <a:rPr lang="uk-UA" dirty="0">
                <a:latin typeface="Times New Roman"/>
                <a:ea typeface="Times New Roman"/>
              </a:rPr>
              <a:t>інтернету – інформаційна війна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Автоматизація </a:t>
            </a:r>
            <a:r>
              <a:rPr lang="uk-UA" dirty="0">
                <a:latin typeface="Times New Roman"/>
                <a:ea typeface="Times New Roman"/>
              </a:rPr>
              <a:t>економіки – зміна балансу сил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uk-UA" b="1" dirty="0" smtClean="0">
                <a:latin typeface="Times New Roman"/>
                <a:ea typeface="Times New Roman"/>
              </a:rPr>
              <a:t>Недержавні </a:t>
            </a:r>
            <a:r>
              <a:rPr lang="uk-UA" b="1" dirty="0">
                <a:latin typeface="Times New Roman"/>
                <a:ea typeface="Times New Roman"/>
              </a:rPr>
              <a:t>актори:</a:t>
            </a:r>
            <a:r>
              <a:rPr lang="uk-UA" dirty="0">
                <a:latin typeface="Times New Roman"/>
                <a:ea typeface="Times New Roman"/>
              </a:rPr>
              <a:t/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Транснаціональні </a:t>
            </a:r>
            <a:r>
              <a:rPr lang="uk-UA" dirty="0">
                <a:latin typeface="Times New Roman"/>
                <a:ea typeface="Times New Roman"/>
              </a:rPr>
              <a:t>корпорації (</a:t>
            </a:r>
            <a:r>
              <a:rPr lang="ru-RU" dirty="0" err="1">
                <a:latin typeface="Times New Roman"/>
                <a:ea typeface="Times New Roman"/>
              </a:rPr>
              <a:t>Apple</a:t>
            </a:r>
            <a:r>
              <a:rPr lang="uk-UA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Tesla</a:t>
            </a:r>
            <a:r>
              <a:rPr lang="uk-UA" dirty="0">
                <a:latin typeface="Times New Roman"/>
                <a:ea typeface="Times New Roman"/>
              </a:rPr>
              <a:t>)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Терористичні </a:t>
            </a:r>
            <a:r>
              <a:rPr lang="uk-UA" dirty="0">
                <a:latin typeface="Times New Roman"/>
                <a:ea typeface="Times New Roman"/>
              </a:rPr>
              <a:t>угруповання (ІДІЛ, Аль-</a:t>
            </a:r>
            <a:r>
              <a:rPr lang="uk-UA" dirty="0" err="1">
                <a:latin typeface="Times New Roman"/>
                <a:ea typeface="Times New Roman"/>
              </a:rPr>
              <a:t>Каїда</a:t>
            </a:r>
            <a:r>
              <a:rPr lang="uk-UA" dirty="0">
                <a:latin typeface="Times New Roman"/>
                <a:ea typeface="Times New Roman"/>
              </a:rPr>
              <a:t>)</a:t>
            </a:r>
            <a:br>
              <a:rPr lang="uk-UA" dirty="0">
                <a:latin typeface="Times New Roman"/>
                <a:ea typeface="Times New Roman"/>
              </a:rPr>
            </a:br>
            <a:r>
              <a:rPr lang="uk-UA" dirty="0" smtClean="0">
                <a:latin typeface="Times New Roman"/>
                <a:ea typeface="Times New Roman"/>
              </a:rPr>
              <a:t>Міжнародні </a:t>
            </a:r>
            <a:r>
              <a:rPr lang="uk-UA" dirty="0">
                <a:latin typeface="Times New Roman"/>
                <a:ea typeface="Times New Roman"/>
              </a:rPr>
              <a:t>організації (ООН, </a:t>
            </a:r>
            <a:r>
              <a:rPr lang="ru-RU" dirty="0" err="1">
                <a:latin typeface="Times New Roman"/>
                <a:ea typeface="Times New Roman"/>
              </a:rPr>
              <a:t>Amnesty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International</a:t>
            </a:r>
            <a:r>
              <a:rPr lang="uk-UA" dirty="0">
                <a:latin typeface="Times New Roman"/>
                <a:ea typeface="Times New Roman"/>
              </a:rPr>
              <a:t>)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3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Times New Roman"/>
              </a:rPr>
              <a:t>Повторюваність та випадковість у міжнародних відносинах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Повторюваність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Створення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норм (</a:t>
            </a:r>
            <a:r>
              <a:rPr lang="ru-RU" dirty="0" err="1">
                <a:latin typeface="Times New Roman"/>
                <a:ea typeface="Times New Roman"/>
              </a:rPr>
              <a:t>суверенітет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дипломатія</a:t>
            </a:r>
            <a:r>
              <a:rPr lang="ru-RU" dirty="0">
                <a:latin typeface="Times New Roman"/>
                <a:ea typeface="Times New Roman"/>
              </a:rPr>
              <a:t>)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Встановлення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торговельних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зв’язків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Періодичні</a:t>
            </a:r>
            <a:r>
              <a:rPr lang="ru-RU" dirty="0">
                <a:latin typeface="Times New Roman"/>
                <a:ea typeface="Times New Roman"/>
              </a:rPr>
              <a:t> цикли </a:t>
            </a:r>
            <a:r>
              <a:rPr lang="ru-RU" dirty="0" err="1" smtClean="0">
                <a:latin typeface="Times New Roman"/>
                <a:ea typeface="Times New Roman"/>
              </a:rPr>
              <a:t>конфліктів</a:t>
            </a:r>
            <a:endParaRPr lang="ru-RU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err="1" smtClean="0">
                <a:latin typeface="Times New Roman"/>
                <a:ea typeface="Times New Roman"/>
              </a:rPr>
              <a:t>Випадковість</a:t>
            </a:r>
            <a:r>
              <a:rPr lang="ru-RU" b="1" dirty="0" smtClean="0">
                <a:latin typeface="Times New Roman"/>
                <a:ea typeface="Times New Roman"/>
              </a:rPr>
              <a:t>:</a:t>
            </a:r>
            <a:endParaRPr lang="ru-RU" dirty="0" smtClean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Політичні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кризи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революції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Природні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катастрофи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пандемії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Випадкові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рішення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лідерів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3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277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Закономірності міжнародних відносин</vt:lpstr>
      <vt:lpstr>План лекції</vt:lpstr>
      <vt:lpstr>Загальноісторичні закономірності міжнародних відносин</vt:lpstr>
      <vt:lpstr>Прагнення до влади та впливу</vt:lpstr>
      <vt:lpstr>Утворення та розпад союзів</vt:lpstr>
      <vt:lpstr>Цикли конфлікту і миру</vt:lpstr>
      <vt:lpstr>Вплив ідеологій та економічних чинників</vt:lpstr>
      <vt:lpstr>Вплив технологій та недержавних акторів</vt:lpstr>
      <vt:lpstr>Повторюваність та випадковість у міжнародних відносинах</vt:lpstr>
      <vt:lpstr>Прогностичні методи у міжнародних відносинах</vt:lpstr>
      <vt:lpstr>Закономірності як основа прогнозування</vt:lpstr>
      <vt:lpstr>Глобалізація як закономірність розвитку світового співтовариства</vt:lpstr>
      <vt:lpstr>Виклики глобалізації</vt:lpstr>
      <vt:lpstr>Глобальне управління та міжнародні інституції</vt:lpstr>
      <vt:lpstr>Висновки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Закономірності міжнародних відносин</dc:title>
  <dc:creator>Пользователь</dc:creator>
  <cp:lastModifiedBy>Пользователь</cp:lastModifiedBy>
  <cp:revision>4</cp:revision>
  <dcterms:created xsi:type="dcterms:W3CDTF">2025-03-26T12:48:49Z</dcterms:created>
  <dcterms:modified xsi:type="dcterms:W3CDTF">2025-03-26T14:19:52Z</dcterms:modified>
</cp:coreProperties>
</file>