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/>
                <a:ea typeface="Times New Roman"/>
                <a:cs typeface="Times New Roman"/>
              </a:rPr>
              <a:t>Суб'єкти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їх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цілі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інтереси</a:t>
            </a:r>
            <a:r>
              <a:rPr lang="ru-RU" dirty="0">
                <a:ea typeface="Calibri"/>
                <a:cs typeface="Times New Roman"/>
              </a:rPr>
              <a:t/>
            </a:r>
            <a:br>
              <a:rPr lang="ru-RU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864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Суспільні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суб'єкти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 smtClean="0">
                <a:latin typeface="Times New Roman"/>
                <a:ea typeface="Times New Roman"/>
                <a:cs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Суспільні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розглядаються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двох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рівнях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сукупність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фізичних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осіб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є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інтересантами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певній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сфері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суспільна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створена для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задоволення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спільних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потреб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інтересів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Класифікація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 сферою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діяльності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Етнічні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етнічно-однорідні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особи,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розселені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різних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державах.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Приклади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курди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араби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корейці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Релігійні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одновірці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проживають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різних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державах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або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підпорядковуються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конфесійним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центрам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чужоземного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походження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0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Суспільні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суб'єкти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продовження</a:t>
            </a:r>
            <a:r>
              <a:rPr lang="ru-RU" b="1" kern="1800" dirty="0" smtClean="0">
                <a:latin typeface="Times New Roman"/>
                <a:ea typeface="Times New Roman"/>
                <a:cs typeface="Times New Roman"/>
              </a:rPr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Професійні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працівники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галузей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суспільного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виробництва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сфери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послуг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вступають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28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buFont typeface="Courier New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Професійні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спілки</a:t>
            </a:r>
            <a:endParaRPr lang="ru-RU" sz="24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buFont typeface="Courier New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Інформаційні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прес-агенції</a:t>
            </a:r>
            <a:endParaRPr lang="ru-RU" sz="2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Культурні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об'єднання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осіб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галузі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культури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вступають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відносини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Політичні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партії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рухи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угруповання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представляють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організаційні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структури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виражають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реалізують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групові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інтереси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093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Терористичні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міжнародні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 smtClean="0">
                <a:latin typeface="Times New Roman"/>
                <a:ea typeface="Times New Roman"/>
                <a:cs typeface="Times New Roman"/>
              </a:rPr>
              <a:t>актори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Поняття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«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терор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»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лат.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terror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страх,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жах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означає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жорстоку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фізичну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розправу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над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опонентами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 метою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залякування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суспільства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Тероризм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поняття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вперше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вжито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третій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конференції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союзу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Карного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Права (Брюссель, 1930).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Сьогодні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існує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близько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200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різних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варіантів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його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розуміння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Після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трагічних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подій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Олімпійських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іграх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Мюнхені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(1972) створено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спеціальний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комітет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ad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hoc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справах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тероризму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Критерії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терористичних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злочинів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міжнародного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характеру (2000 р.):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Здійснені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території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більш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ніж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однієї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держави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Здійснені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одній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але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частина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приготувань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проведена 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іншій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Керівництво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планування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контроль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здійснюються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території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інших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Акт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здійснений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терористичною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групою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Наслідки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спричинили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негативну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реакцію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інших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державах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218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</a:rPr>
              <a:t>Економічні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групи</a:t>
            </a:r>
            <a:r>
              <a:rPr lang="ru-RU" b="1" kern="1800" dirty="0">
                <a:latin typeface="Times New Roman"/>
                <a:ea typeface="Times New Roman"/>
              </a:rPr>
              <a:t> та </a:t>
            </a:r>
            <a:r>
              <a:rPr lang="ru-RU" b="1" kern="1800" dirty="0" err="1">
                <a:latin typeface="Times New Roman"/>
                <a:ea typeface="Times New Roman"/>
              </a:rPr>
              <a:t>транснаціональні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корпорації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Економічні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об'єднання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громадян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для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здійснення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господарської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діяльності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отримання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прибутку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діяльності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Форми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Виробничі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й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торгові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підприємства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Спільні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підприємства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Транснаціональні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компанії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(ТНК)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ТНК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юридичні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особи,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зареєстровані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країні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походження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здійснюють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активну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економічну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діяльність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межами.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кінець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XX ст.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налічувалось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понад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10 тис. ТНК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близько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26 тис.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закордонних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філій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Провідні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ТНК: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Ексон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»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Ройял-Датч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Шелл»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«Дженерал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моторз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»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 початок XXI ст.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близько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половини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прямих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капіталовкладень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 кордоном припадало на 100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найпотужніших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корпорацій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5355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>
                <a:latin typeface="Times New Roman"/>
                <a:ea typeface="Times New Roman"/>
              </a:rPr>
              <a:t>Держава як </a:t>
            </a:r>
            <a:r>
              <a:rPr lang="ru-RU" b="1" kern="1800" dirty="0" err="1">
                <a:latin typeface="Times New Roman"/>
                <a:ea typeface="Times New Roman"/>
              </a:rPr>
              <a:t>основний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суб'єкт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міжнародних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Держава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традиційно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вважається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найважливішим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учасником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тому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Вона є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найорганізованішою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суспільною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підпорядковані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всі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інші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суспільні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фізичні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особи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Держава є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основним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елементом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найвпливовішим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і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найдинамічнішим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їхнім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учасником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Міждержавні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є фундаментом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сучасних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Держава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виняткову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юрисдикцію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над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усіма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фізичними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юридичними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особами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своїй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території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володіє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засобами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контролю над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їхньою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діяльністю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5848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Структура </a:t>
            </a:r>
            <a:r>
              <a:rPr lang="ru-RU" b="1" kern="1800" dirty="0" err="1" smtClean="0">
                <a:latin typeface="Times New Roman"/>
                <a:ea typeface="Times New Roman"/>
                <a:cs typeface="Times New Roman"/>
              </a:rPr>
              <a:t>держави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Поняття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«держава»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розглядають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поєднання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трьох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головних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елементів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Територія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частина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суші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прилеглих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вод і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повітряного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простору над ними,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відмежована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інших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кордоном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Населення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сукупність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людей,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постійно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проживають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межах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території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Більшість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населення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є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громадянами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Суверенна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влада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самостійність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діяльності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системи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політико-адміністративних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інституцій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виконують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управлінські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функції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щодо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населення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617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800" dirty="0" err="1">
                <a:latin typeface="Times New Roman"/>
                <a:ea typeface="Times New Roman"/>
              </a:rPr>
              <a:t>Ознаки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суверенності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влади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Суверенність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влади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полягає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можливості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«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приймати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розв'язувати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суперечки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 межах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ієрархії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певною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мірою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остаточно».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Ознаки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суверенності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влади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Локалізація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центральної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влади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визнання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вищості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політико-правовій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ієрархії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Остаточність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визначення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останньої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інстанції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процесі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прийняття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рішень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Універсальність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визнання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вищості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компетенцій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будь-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сфері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життєдіяльності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суспільства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Автономність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незалежність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будь-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внутрішніх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зовнішніх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політики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Держава - суверенна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територіально-політична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в межах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функціонує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самостійна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структура,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є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активним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2703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</a:rPr>
              <a:t>Міжнародні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організації</a:t>
            </a:r>
            <a:r>
              <a:rPr lang="ru-RU" b="1" kern="1800" dirty="0">
                <a:latin typeface="Times New Roman"/>
                <a:ea typeface="Times New Roman"/>
              </a:rPr>
              <a:t> як </a:t>
            </a:r>
            <a:r>
              <a:rPr lang="ru-RU" b="1" kern="1800" dirty="0" err="1">
                <a:latin typeface="Times New Roman"/>
                <a:ea typeface="Times New Roman"/>
              </a:rPr>
              <a:t>суб'єкти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міжнародних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Міжнародні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є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колективним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учасником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забезпечують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реалізацію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осіб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суспільних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Характеристики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(за Ш.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Зорґбібом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воля до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співробітництва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зафіксована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установчих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документах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Наявність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постійного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апарату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гарантує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послідовність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розвитку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Автономність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компетенцій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і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рішень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Правова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основа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– статут,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регулює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питання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членства,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обов'язків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прав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учасників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Дискусія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щодо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правової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природи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статутів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Конституціоналізм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наполягає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якісній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відмінності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статутів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договорів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(С.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Розет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Е. X.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Аречаґа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В.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Фрідмен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Договірний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напрям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розглядає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статут 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договір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але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специфічний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9407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800" dirty="0" err="1">
                <a:latin typeface="Times New Roman"/>
                <a:ea typeface="Times New Roman"/>
              </a:rPr>
              <a:t>Види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міжнародних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організацій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Міждержавні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Створені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ініціативою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Членами є уряди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або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інші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інституції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Діють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виразники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колективного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держав-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членів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Правова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основа – угода про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створення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статут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Приклади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ООН, ЮНЕСКО, МАГАТЕ, НАТО, ЄС, Рада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Європи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СОТ, МВФ,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Ліга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Арабських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Держав, СНД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Недержавні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Створені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фізичними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особами,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суспільними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групами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Відображають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спільність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індивідуальних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групових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інтересів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Діють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підставі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національного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права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де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розташована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штаб-квартира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Самостійні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своїй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діяльності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Приклади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Соціалістичний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Інтернаціонал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МОК,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спортивні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федерації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Екуменічна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Рада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Церков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3196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</a:rPr>
              <a:t>Міжнародні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рухи</a:t>
            </a:r>
            <a:r>
              <a:rPr lang="ru-RU" b="1" kern="1800" dirty="0">
                <a:latin typeface="Times New Roman"/>
                <a:ea typeface="Times New Roman"/>
              </a:rPr>
              <a:t> та </a:t>
            </a:r>
            <a:r>
              <a:rPr lang="ru-RU" b="1" kern="1800" dirty="0" err="1">
                <a:latin typeface="Times New Roman"/>
                <a:ea typeface="Times New Roman"/>
              </a:rPr>
              <a:t>функції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міжнародних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організацій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Міжнародні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рухи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Близькі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 характером до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недержавних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організацій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Відрізняються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нижчим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рівнем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інституціалізації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Відсутність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чітких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організаційних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структур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Приклади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77,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Greenpeace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амністія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Пагоушський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Рух,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Ісламська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Конференція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Функції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організацій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(за Н.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Ломагіним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Засіб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реалізації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національних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 через контроль за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діяльністю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керівних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інституцій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Арена для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дискусій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зіставлення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позицій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 у межах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постійного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дипломатичного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представництва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Активний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завдяки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розгалуженим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самостійним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інституціям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486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800" dirty="0">
                <a:latin typeface="Times New Roman"/>
                <a:ea typeface="Times New Roman"/>
              </a:rPr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Зміст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понять «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», «агент», «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актор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», «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учасник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»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Держава 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основний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актор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Міжурядові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й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неурядові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класифікація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і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основні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функції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відносинах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Особливості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ролі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ТНК,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національно-визвольних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рухів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терористичних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учасників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Теоретичний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і конкретно-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статус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індивіда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актора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Основні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тенденції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щодо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перерозподілу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ролей й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взаємодії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акторів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8036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</a:rPr>
              <a:t>Тенденції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розвитку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міжнародних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організацій</a:t>
            </a:r>
            <a:r>
              <a:rPr lang="ru-RU" b="1" kern="1800" dirty="0">
                <a:latin typeface="Times New Roman"/>
                <a:ea typeface="Times New Roman"/>
              </a:rPr>
              <a:t> та </a:t>
            </a:r>
            <a:r>
              <a:rPr lang="ru-RU" b="1" kern="1800" dirty="0" err="1">
                <a:latin typeface="Times New Roman"/>
                <a:ea typeface="Times New Roman"/>
              </a:rPr>
              <a:t>суб'єктів</a:t>
            </a:r>
            <a:r>
              <a:rPr lang="ru-RU" b="1" kern="1800" dirty="0">
                <a:latin typeface="Times New Roman"/>
                <a:ea typeface="Times New Roman"/>
              </a:rPr>
              <a:t> МВ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Динаміка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зростання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організацій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 початку 80-х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років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XX ст. –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понад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3000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близько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300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міждержавних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середині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90-х – 4500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близько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400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міждержавних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Основні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тенденції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сфері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суб'єктів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Зростання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ролі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впливу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недержавних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акторів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Посилення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взаємозалежності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різними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типами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суб'єктів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Трансформація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ролі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–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монопольного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до одного з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багатьох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Підвищення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впливу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транснаціональних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корпорацій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Зростання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значення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інструментів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регулювання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глобальних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проблем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Розширення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сфер та форм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взаємодії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потребує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нових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підходів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координації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різнотипних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суб'єктів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950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Поняття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суб'єкта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міжнародного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smtClean="0">
                <a:latin typeface="Times New Roman"/>
                <a:ea typeface="Times New Roman"/>
                <a:cs typeface="Times New Roman"/>
              </a:rPr>
              <a:t>права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права, за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визначенням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І.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Лукашука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є «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самостійне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утворення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яке,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завдяки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своїм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можливостям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юридичним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особливостям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здатне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володіти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правами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обов'язками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правом,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брати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участь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створенні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реалізації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його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норм».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Основні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атрибути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права:</a:t>
            </a:r>
            <a:endParaRPr lang="ru-RU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Легітимність</a:t>
            </a:r>
            <a:endParaRPr lang="ru-RU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Право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укладати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угоди</a:t>
            </a:r>
            <a:endParaRPr lang="ru-RU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Здатність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самостійних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дій</a:t>
            </a:r>
            <a:endParaRPr lang="ru-RU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Відповідальність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порушення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норм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права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Найважливіші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ознаки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правосуб'єктності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Суверенність</a:t>
            </a:r>
            <a:endParaRPr lang="ru-RU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Дієздатність</a:t>
            </a:r>
            <a:endParaRPr lang="ru-RU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Відповідальність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наслідки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щодо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інших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суб'єктів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136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</a:rPr>
              <a:t>Суб'єкти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 smtClean="0">
                <a:latin typeface="Times New Roman"/>
                <a:ea typeface="Times New Roman"/>
              </a:rPr>
              <a:t>міжнародних</a:t>
            </a:r>
            <a:r>
              <a:rPr lang="ru-RU" b="1" kern="1800" dirty="0" smtClean="0">
                <a:latin typeface="Times New Roman"/>
                <a:ea typeface="Times New Roman"/>
              </a:rPr>
              <a:t> </a:t>
            </a:r>
            <a:r>
              <a:rPr lang="ru-RU" b="1" kern="1800" dirty="0" err="1" smtClean="0">
                <a:latin typeface="Times New Roman"/>
                <a:ea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1.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основні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усі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атрибути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Суверенна держава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характеризується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Легітимною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публічною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владою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Територією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Населенням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можуть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існувати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de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facto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публічна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влада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ефективно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контролює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державну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територію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населення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але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не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визнало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міжнародне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співтовариство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de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jure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держава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визнана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співтовариством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2.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Державоподібні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або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специфічні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політичні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утворення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Ватикан,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вільні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міста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набувають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правосуб'єктності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підставі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угод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003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3.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Міжнародні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правосуб'єктність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вважається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похідною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випливає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угод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на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підставі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вони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створені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У межах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розробленого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зацікавленими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державами статуту вони: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Відзначаються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легальністю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Володіють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правом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укладати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угоди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Мають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привілеї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імунітети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Можуть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заявляти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претензії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бути стороною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судових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процесах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4. Народи,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борються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за свою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незалежність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("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in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statu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nascendi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")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добиваючись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збройною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силою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утворення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власної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національної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правосуб'єктність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перехідний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характер.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521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</a:rPr>
              <a:t>Теоретичні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підходи</a:t>
            </a:r>
            <a:r>
              <a:rPr lang="ru-RU" b="1" kern="1800" dirty="0">
                <a:latin typeface="Times New Roman"/>
                <a:ea typeface="Times New Roman"/>
              </a:rPr>
              <a:t> до </a:t>
            </a:r>
            <a:r>
              <a:rPr lang="ru-RU" b="1" kern="1800" dirty="0" err="1">
                <a:latin typeface="Times New Roman"/>
                <a:ea typeface="Times New Roman"/>
              </a:rPr>
              <a:t>суб'єктності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Транснаціоналізм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науковий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напрям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теорії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розглядає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проблему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позицій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визнання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факту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плюралізму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рівнозначності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різнотипних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Дж.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Розенау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висунув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ідею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біфуркацію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роздвоєність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одночасне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співіснування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Міждержавних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здійснюються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класичними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засобами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дипломатії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воєнної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сили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Недержавних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де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взаємодіють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цілком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інші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керуються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іншими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міркуваннями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Б.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Рассет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і X.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Старр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виокремлюють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три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типи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акторів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людей (народи,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народності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етнічні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групи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Держави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Недержавні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актори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міжурядові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неурядові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організації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мультинаціональні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корпорації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79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Індивід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суб'єкт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b="1" kern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kern="1800" dirty="0" err="1" smtClean="0">
                <a:latin typeface="Times New Roman"/>
                <a:ea typeface="Times New Roman"/>
                <a:cs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теорії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фізичною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особою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визнається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людина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якої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породжують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певні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наслідки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міжнародному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середовищі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Homo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politicus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політична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особа)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публічний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політик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уповноважений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прийняття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реалізації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сфері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зовнішніх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зв'язків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компетенція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стосується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Зовнішньополітичних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проблем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Інших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питань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пов'язаних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інтересами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громадян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міжнародному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середовищі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За Н.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Макіавеллі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особа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відрізняється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звичайної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«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Існує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два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способи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досягнення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мети: шлях закону та шлях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насильства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; перший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спосіб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людський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другий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диких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тварин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;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тім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позаяк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перший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спосіб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не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завжди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вдається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то люди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інколи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застосовують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другий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».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947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</a:rPr>
              <a:t>Моделі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прийняття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рішень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політичними</a:t>
            </a:r>
            <a:r>
              <a:rPr lang="ru-RU" b="1" kern="1800" dirty="0">
                <a:latin typeface="Times New Roman"/>
                <a:ea typeface="Times New Roman"/>
              </a:rPr>
              <a:t> особами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Моделі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Ф.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Брайара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та М. Р.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Джалілі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Раціональна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модель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вплив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єдиного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лідера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керується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раціональними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національними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інтересами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Бюрократична модель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приймаються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органами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згідно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рутинними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процедурами, роль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суб'єктивного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чинника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мінімальна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Модель «торгу»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прояв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внутрішньої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політичної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боротьби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членами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бюрократичної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ієрархії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пріоритетність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процесі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прийняття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рішень</a:t>
            </a:r>
            <a:endParaRPr lang="ru-RU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Редукційна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модель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спрощення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проблем і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розподіл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розв'язання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окремими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державними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установами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1870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kern="1800" dirty="0" err="1">
                <a:latin typeface="Times New Roman"/>
                <a:ea typeface="Times New Roman"/>
              </a:rPr>
              <a:t>Моделі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організації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системи</a:t>
            </a:r>
            <a:r>
              <a:rPr lang="ru-RU" b="1" kern="1800" dirty="0">
                <a:latin typeface="Times New Roman"/>
                <a:ea typeface="Times New Roman"/>
              </a:rPr>
              <a:t> </a:t>
            </a:r>
            <a:r>
              <a:rPr lang="ru-RU" b="1" kern="1800" dirty="0" err="1">
                <a:latin typeface="Times New Roman"/>
                <a:ea typeface="Times New Roman"/>
              </a:rPr>
              <a:t>влади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Моделі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Ґ.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Алісона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та А. Джорджа: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Бюрократична модель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складна і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багаторівнева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сукупність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взаємопов'язаних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урядових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агенцій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глибокою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децентралізацією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є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наслідком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внутрішньої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боротьби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і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компромісів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бюрократичними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структурами.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Адвокатська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модель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два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основні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центри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28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buFont typeface="Courier New"/>
              <a:buChar char="o"/>
              <a:tabLst>
                <a:tab pos="9144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Центр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прийняття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(ЦПР) з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основним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децидентом</a:t>
            </a:r>
            <a:endParaRPr lang="ru-RU" sz="2400" dirty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buFont typeface="Courier New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Урядові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структури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представлені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їх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керівництвом</a:t>
            </a:r>
            <a:endParaRPr lang="ru-RU" sz="2400" dirty="0"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err="1">
                <a:latin typeface="Times New Roman"/>
                <a:ea typeface="Times New Roman"/>
                <a:cs typeface="Times New Roman"/>
              </a:rPr>
              <a:t>Рішення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приймаються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наслідок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висування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і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захисту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керівництвом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окремих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урядових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структур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оптимальних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варіантів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дій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опцій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).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0407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1686</Words>
  <Application>Microsoft Office PowerPoint</Application>
  <PresentationFormat>Экран (4:3)</PresentationFormat>
  <Paragraphs>159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Суб'єкти міжнародних відносин, їх цілі та інтереси </vt:lpstr>
      <vt:lpstr>План</vt:lpstr>
      <vt:lpstr>Поняття суб'єкта міжнародного права</vt:lpstr>
      <vt:lpstr>Суб'єкти міжнародних відносин</vt:lpstr>
      <vt:lpstr>Презентация PowerPoint</vt:lpstr>
      <vt:lpstr>Теоретичні підходи до суб'єктності</vt:lpstr>
      <vt:lpstr>Індивід як суб'єкт міжнародних відносин</vt:lpstr>
      <vt:lpstr>Моделі прийняття рішень політичними особами</vt:lpstr>
      <vt:lpstr>Моделі організації системи влади</vt:lpstr>
      <vt:lpstr>Суспільні групи як суб'єкти міжнародних відносин</vt:lpstr>
      <vt:lpstr>Суспільні групи як суб'єкти міжнародних відносин (продовження)</vt:lpstr>
      <vt:lpstr>Терористичні організації як міжнародні актори</vt:lpstr>
      <vt:lpstr>Економічні групи та транснаціональні корпорації</vt:lpstr>
      <vt:lpstr>Держава як основний суб'єкт міжнародних відносин</vt:lpstr>
      <vt:lpstr>Структура держави</vt:lpstr>
      <vt:lpstr>Ознаки суверенності влади</vt:lpstr>
      <vt:lpstr>Міжнародні організації як суб'єкти міжнародних відносин</vt:lpstr>
      <vt:lpstr>Види міжнародних організацій</vt:lpstr>
      <vt:lpstr>Міжнародні рухи та функції міжнародних організацій</vt:lpstr>
      <vt:lpstr>Тенденції розвитку міжнародних організацій та суб'єктів МВ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Суб'єкти міжнародних відносин, їх цілі та інтереси </dc:title>
  <dc:creator>Пользователь</dc:creator>
  <cp:lastModifiedBy>Пользователь</cp:lastModifiedBy>
  <cp:revision>2</cp:revision>
  <dcterms:created xsi:type="dcterms:W3CDTF">2025-03-26T11:09:14Z</dcterms:created>
  <dcterms:modified xsi:type="dcterms:W3CDTF">2025-03-26T11:44:32Z</dcterms:modified>
</cp:coreProperties>
</file>