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56" y="-3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/>
              <a:t>Лекція</a:t>
            </a:r>
            <a:r>
              <a:rPr lang="ru-RU" b="1" i="1" dirty="0"/>
              <a:t> 3. </a:t>
            </a:r>
            <a:r>
              <a:rPr lang="ru-RU" b="1" i="1" dirty="0" err="1"/>
              <a:t>Геополітичні</a:t>
            </a:r>
            <a:r>
              <a:rPr lang="ru-RU" b="1" i="1" dirty="0"/>
              <a:t> </a:t>
            </a:r>
            <a:r>
              <a:rPr lang="ru-RU" b="1" i="1" dirty="0" err="1"/>
              <a:t>концепції</a:t>
            </a:r>
            <a:r>
              <a:rPr lang="ru-RU" b="1" i="1" dirty="0"/>
              <a:t> </a:t>
            </a:r>
            <a:r>
              <a:rPr lang="ru-RU" b="1" i="1" dirty="0" err="1"/>
              <a:t>міжнародних</a:t>
            </a:r>
            <a:r>
              <a:rPr lang="ru-RU" b="1" i="1" dirty="0"/>
              <a:t> </a:t>
            </a:r>
            <a:r>
              <a:rPr lang="ru-RU" b="1" i="1" dirty="0" err="1" smtClean="0"/>
              <a:t>відносин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910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0" dirty="0">
                <a:ea typeface="Times New Roman"/>
              </a:rPr>
              <a:t>Карл </a:t>
            </a:r>
            <a:r>
              <a:rPr lang="ru-RU" kern="0" dirty="0" err="1">
                <a:ea typeface="Times New Roman"/>
              </a:rPr>
              <a:t>Хаусгофер</a:t>
            </a:r>
            <a:r>
              <a:rPr lang="ru-RU" kern="0" dirty="0">
                <a:ea typeface="Times New Roman"/>
              </a:rPr>
              <a:t> та </a:t>
            </a:r>
            <a:r>
              <a:rPr lang="ru-RU" kern="0" dirty="0" err="1">
                <a:ea typeface="Times New Roman"/>
              </a:rPr>
              <a:t>його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геополітичні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ідеї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Вісь</a:t>
            </a:r>
            <a:r>
              <a:rPr lang="ru-RU" b="1" dirty="0">
                <a:latin typeface="Times New Roman"/>
                <a:ea typeface="Times New Roman"/>
              </a:rPr>
              <a:t> "</a:t>
            </a:r>
            <a:r>
              <a:rPr lang="ru-RU" b="1" dirty="0" err="1">
                <a:latin typeface="Times New Roman"/>
                <a:ea typeface="Times New Roman"/>
              </a:rPr>
              <a:t>Берлін</a:t>
            </a:r>
            <a:r>
              <a:rPr lang="ru-RU" b="1" dirty="0">
                <a:latin typeface="Times New Roman"/>
                <a:ea typeface="Times New Roman"/>
              </a:rPr>
              <a:t> – Москва – </a:t>
            </a:r>
            <a:r>
              <a:rPr lang="ru-RU" b="1" dirty="0" err="1">
                <a:latin typeface="Times New Roman"/>
                <a:ea typeface="Times New Roman"/>
              </a:rPr>
              <a:t>Токіо</a:t>
            </a:r>
            <a:r>
              <a:rPr lang="ru-RU" b="1" dirty="0">
                <a:latin typeface="Times New Roman"/>
                <a:ea typeface="Times New Roman"/>
              </a:rPr>
              <a:t>"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Союз </a:t>
            </a:r>
            <a:r>
              <a:rPr lang="ru-RU" dirty="0" err="1">
                <a:latin typeface="Times New Roman"/>
                <a:ea typeface="Times New Roman"/>
              </a:rPr>
              <a:t>континентальних</a:t>
            </a:r>
            <a:r>
              <a:rPr lang="ru-RU" dirty="0">
                <a:latin typeface="Times New Roman"/>
                <a:ea typeface="Times New Roman"/>
              </a:rPr>
              <a:t> держав </a:t>
            </a:r>
            <a:r>
              <a:rPr lang="ru-RU" dirty="0" err="1">
                <a:latin typeface="Times New Roman"/>
                <a:ea typeface="Times New Roman"/>
              </a:rPr>
              <a:t>проти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морських</a:t>
            </a:r>
            <a:r>
              <a:rPr lang="ru-RU" dirty="0">
                <a:latin typeface="Times New Roman"/>
                <a:ea typeface="Times New Roman"/>
              </a:rPr>
              <a:t> держав.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Концепція</a:t>
            </a:r>
            <a:r>
              <a:rPr lang="ru-RU" dirty="0">
                <a:latin typeface="Times New Roman"/>
                <a:ea typeface="Times New Roman"/>
              </a:rPr>
              <a:t> "Великих </a:t>
            </a:r>
            <a:r>
              <a:rPr lang="ru-RU" dirty="0" err="1">
                <a:latin typeface="Times New Roman"/>
                <a:ea typeface="Times New Roman"/>
              </a:rPr>
              <a:t>просторів</a:t>
            </a:r>
            <a:r>
              <a:rPr lang="ru-RU" dirty="0">
                <a:latin typeface="Times New Roman"/>
                <a:ea typeface="Times New Roman"/>
              </a:rPr>
              <a:t>".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/>
                <a:ea typeface="Times New Roman"/>
              </a:rPr>
              <a:t>Приклад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 smtClean="0">
                <a:latin typeface="Times New Roman"/>
                <a:ea typeface="Times New Roman"/>
              </a:rPr>
              <a:t>російсько-китайське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стратегічне</a:t>
            </a:r>
            <a:r>
              <a:rPr lang="ru-RU" dirty="0">
                <a:latin typeface="Times New Roman"/>
                <a:ea typeface="Times New Roman"/>
              </a:rPr>
              <a:t> партнерство </a:t>
            </a:r>
            <a:r>
              <a:rPr lang="ru-RU" dirty="0" err="1">
                <a:latin typeface="Times New Roman"/>
                <a:ea typeface="Times New Roman"/>
              </a:rPr>
              <a:t>сьогодні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487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0" dirty="0" err="1">
                <a:ea typeface="Times New Roman"/>
              </a:rPr>
              <a:t>Геополітична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концепція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євразійства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Основні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ідеї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</a:rPr>
              <a:t>росія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= </a:t>
            </a:r>
            <a:r>
              <a:rPr lang="ru-RU" dirty="0" err="1">
                <a:latin typeface="Times New Roman"/>
                <a:ea typeface="Times New Roman"/>
              </a:rPr>
              <a:t>окрема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цивілізація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Протистояння</a:t>
            </a:r>
            <a:r>
              <a:rPr lang="ru-RU" dirty="0">
                <a:latin typeface="Times New Roman"/>
                <a:ea typeface="Times New Roman"/>
              </a:rPr>
              <a:t> Заходу.</a:t>
            </a:r>
          </a:p>
          <a:p>
            <a:pPr marL="0" indent="0">
              <a:buNone/>
            </a:pPr>
            <a:r>
              <a:rPr lang="ru-RU" b="1" kern="0" dirty="0" smtClean="0">
                <a:latin typeface="Times New Roman"/>
                <a:ea typeface="Times New Roman"/>
              </a:rPr>
              <a:t>Приклад</a:t>
            </a:r>
            <a:r>
              <a:rPr lang="ru-RU" b="1" kern="0" dirty="0">
                <a:latin typeface="Times New Roman"/>
                <a:ea typeface="Times New Roman"/>
              </a:rPr>
              <a:t>:</a:t>
            </a:r>
            <a:r>
              <a:rPr lang="ru-RU" kern="0" dirty="0">
                <a:latin typeface="Times New Roman"/>
                <a:ea typeface="Times New Roman"/>
              </a:rPr>
              <a:t/>
            </a:r>
            <a:br>
              <a:rPr lang="ru-RU" kern="0" dirty="0">
                <a:latin typeface="Times New Roman"/>
                <a:ea typeface="Times New Roman"/>
              </a:rPr>
            </a:br>
            <a:r>
              <a:rPr lang="ru-RU" kern="0" dirty="0" err="1">
                <a:latin typeface="Times New Roman"/>
                <a:ea typeface="Times New Roman"/>
              </a:rPr>
              <a:t>Євразійський</a:t>
            </a:r>
            <a:r>
              <a:rPr lang="ru-RU" kern="0" dirty="0">
                <a:latin typeface="Times New Roman"/>
                <a:ea typeface="Times New Roman"/>
              </a:rPr>
              <a:t> </a:t>
            </a:r>
            <a:r>
              <a:rPr lang="ru-RU" kern="0" dirty="0" err="1">
                <a:latin typeface="Times New Roman"/>
                <a:ea typeface="Times New Roman"/>
              </a:rPr>
              <a:t>економічний</a:t>
            </a:r>
            <a:r>
              <a:rPr lang="ru-RU" kern="0" dirty="0">
                <a:latin typeface="Times New Roman"/>
                <a:ea typeface="Times New Roman"/>
              </a:rPr>
              <a:t> союз (ЄАЕС).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7659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Calibri Light"/>
                <a:ea typeface="Times New Roman"/>
                <a:cs typeface="Times New Roman"/>
              </a:rPr>
              <a:t>Вплив</a:t>
            </a:r>
            <a:r>
              <a:rPr lang="ru-RU" b="1" dirty="0">
                <a:latin typeface="Calibri Light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Calibri Light"/>
                <a:ea typeface="Times New Roman"/>
                <a:cs typeface="Times New Roman"/>
              </a:rPr>
              <a:t>геополітики</a:t>
            </a:r>
            <a:r>
              <a:rPr lang="ru-RU" b="1" dirty="0">
                <a:latin typeface="Calibri Light"/>
                <a:ea typeface="Times New Roman"/>
                <a:cs typeface="Times New Roman"/>
              </a:rPr>
              <a:t> на </a:t>
            </a:r>
            <a:r>
              <a:rPr lang="ru-RU" b="1" dirty="0" err="1">
                <a:latin typeface="Calibri Light"/>
                <a:ea typeface="Times New Roman"/>
                <a:cs typeface="Times New Roman"/>
              </a:rPr>
              <a:t>міжнародні</a:t>
            </a:r>
            <a:r>
              <a:rPr lang="ru-RU" b="1" dirty="0">
                <a:latin typeface="Calibri Light"/>
                <a:ea typeface="Times New Roman"/>
                <a:cs typeface="Times New Roman"/>
              </a:rPr>
              <a:t> </a:t>
            </a:r>
            <a:r>
              <a:rPr lang="ru-RU" b="1" dirty="0" err="1" smtClean="0">
                <a:latin typeface="Calibri Light"/>
                <a:ea typeface="Times New Roman"/>
                <a:cs typeface="Times New Roman"/>
              </a:rPr>
              <a:t>відносини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Ключові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питання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Глобалізація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vs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національні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інтереси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Регіональні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конфлікти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Боротьба</a:t>
            </a:r>
            <a:r>
              <a:rPr lang="ru-RU" dirty="0">
                <a:latin typeface="Times New Roman"/>
                <a:ea typeface="Times New Roman"/>
              </a:rPr>
              <a:t> за </a:t>
            </a:r>
            <a:r>
              <a:rPr lang="ru-RU" dirty="0" err="1">
                <a:latin typeface="Times New Roman"/>
                <a:ea typeface="Times New Roman"/>
              </a:rPr>
              <a:t>ресурси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Segoe UI Symbol"/>
                <a:ea typeface="Times New Roman"/>
                <a:cs typeface="Segoe UI Symbol"/>
              </a:rPr>
              <a:t>📌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</a:rPr>
              <a:t>Приклад: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>
                <a:latin typeface="Times New Roman"/>
                <a:ea typeface="Times New Roman"/>
              </a:rPr>
              <a:t>Роль </a:t>
            </a:r>
            <a:r>
              <a:rPr lang="ru-RU" dirty="0" err="1">
                <a:latin typeface="Times New Roman"/>
                <a:ea typeface="Times New Roman"/>
              </a:rPr>
              <a:t>енергетики</a:t>
            </a:r>
            <a:r>
              <a:rPr lang="ru-RU" dirty="0">
                <a:latin typeface="Times New Roman"/>
                <a:ea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</a:rPr>
              <a:t>війні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</a:rPr>
              <a:t>росії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проти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України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8222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Сучасні</a:t>
            </a:r>
            <a:r>
              <a:rPr lang="ru-RU" b="1" dirty="0"/>
              <a:t> </a:t>
            </a:r>
            <a:r>
              <a:rPr lang="ru-RU" b="1" dirty="0" err="1"/>
              <a:t>геополітичні</a:t>
            </a:r>
            <a:r>
              <a:rPr lang="ru-RU" b="1" dirty="0"/>
              <a:t> </a:t>
            </a:r>
            <a:r>
              <a:rPr lang="ru-RU" b="1" dirty="0" err="1"/>
              <a:t>виклики</a:t>
            </a:r>
            <a:r>
              <a:rPr lang="ru-RU" b="1" dirty="0"/>
              <a:t>: </a:t>
            </a:r>
            <a:r>
              <a:rPr lang="ru-RU" b="1" dirty="0" err="1"/>
              <a:t>боротьба</a:t>
            </a:r>
            <a:r>
              <a:rPr lang="ru-RU" b="1" dirty="0"/>
              <a:t> за </a:t>
            </a:r>
            <a:r>
              <a:rPr lang="ru-RU" b="1" dirty="0" err="1"/>
              <a:t>ресурси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3500" b="1" dirty="0" smtClean="0"/>
              <a:t>Роль </a:t>
            </a:r>
            <a:r>
              <a:rPr lang="ru-RU" sz="3500" b="1" dirty="0" err="1"/>
              <a:t>ресурсів</a:t>
            </a:r>
            <a:r>
              <a:rPr lang="ru-RU" sz="3500" b="1" dirty="0"/>
              <a:t> у </a:t>
            </a:r>
            <a:r>
              <a:rPr lang="ru-RU" sz="3500" b="1" dirty="0" err="1"/>
              <a:t>міжнародній</a:t>
            </a:r>
            <a:r>
              <a:rPr lang="ru-RU" sz="3500" b="1" dirty="0"/>
              <a:t> </a:t>
            </a:r>
            <a:r>
              <a:rPr lang="ru-RU" sz="3500" b="1" dirty="0" err="1"/>
              <a:t>політиці</a:t>
            </a:r>
            <a:endParaRPr lang="ru-RU" sz="3500" dirty="0"/>
          </a:p>
          <a:p>
            <a:pPr marL="0" indent="0">
              <a:buNone/>
            </a:pPr>
            <a:r>
              <a:rPr lang="ru-RU" sz="3500" dirty="0"/>
              <a:t>Контроль над </a:t>
            </a:r>
            <a:r>
              <a:rPr lang="ru-RU" sz="3500" dirty="0" err="1"/>
              <a:t>природними</a:t>
            </a:r>
            <a:r>
              <a:rPr lang="ru-RU" sz="3500" dirty="0"/>
              <a:t> ресурсами </a:t>
            </a:r>
            <a:r>
              <a:rPr lang="ru-RU" sz="3500" dirty="0" err="1"/>
              <a:t>визначає</a:t>
            </a:r>
            <a:r>
              <a:rPr lang="ru-RU" sz="3500" dirty="0"/>
              <a:t> </a:t>
            </a:r>
            <a:r>
              <a:rPr lang="ru-RU" sz="3500" dirty="0" err="1"/>
              <a:t>глобальне</a:t>
            </a:r>
            <a:r>
              <a:rPr lang="ru-RU" sz="3500" dirty="0"/>
              <a:t> </a:t>
            </a:r>
            <a:r>
              <a:rPr lang="ru-RU" sz="3500" dirty="0" err="1"/>
              <a:t>домінування</a:t>
            </a:r>
            <a:r>
              <a:rPr lang="ru-RU" sz="3500" dirty="0"/>
              <a:t>.</a:t>
            </a:r>
          </a:p>
          <a:p>
            <a:pPr marL="0" indent="0">
              <a:buNone/>
            </a:pPr>
            <a:r>
              <a:rPr lang="ru-RU" sz="3500" dirty="0" err="1"/>
              <a:t>Енергетика</a:t>
            </a:r>
            <a:r>
              <a:rPr lang="ru-RU" sz="3500" dirty="0"/>
              <a:t>, </a:t>
            </a:r>
            <a:r>
              <a:rPr lang="ru-RU" sz="3500" dirty="0" err="1"/>
              <a:t>продовольство</a:t>
            </a:r>
            <a:r>
              <a:rPr lang="ru-RU" sz="3500" dirty="0"/>
              <a:t>, </a:t>
            </a:r>
            <a:r>
              <a:rPr lang="ru-RU" sz="3500" dirty="0" err="1"/>
              <a:t>рідкоземельні</a:t>
            </a:r>
            <a:r>
              <a:rPr lang="ru-RU" sz="3500" dirty="0"/>
              <a:t> метали стали факторами </a:t>
            </a:r>
            <a:r>
              <a:rPr lang="ru-RU" sz="3500" dirty="0" err="1"/>
              <a:t>стратегічної</a:t>
            </a:r>
            <a:r>
              <a:rPr lang="ru-RU" sz="3500" dirty="0"/>
              <a:t> </a:t>
            </a:r>
            <a:r>
              <a:rPr lang="ru-RU" sz="3500" dirty="0" err="1"/>
              <a:t>конкуренції</a:t>
            </a:r>
            <a:r>
              <a:rPr lang="ru-RU" sz="3500" dirty="0"/>
              <a:t>.</a:t>
            </a:r>
          </a:p>
          <a:p>
            <a:pPr marL="0" indent="0">
              <a:buNone/>
            </a:pPr>
            <a:r>
              <a:rPr lang="ru-RU" sz="3500" b="1" dirty="0" err="1" smtClean="0"/>
              <a:t>Енергетичні</a:t>
            </a:r>
            <a:r>
              <a:rPr lang="ru-RU" sz="3500" b="1" dirty="0" smtClean="0"/>
              <a:t> </a:t>
            </a:r>
            <a:r>
              <a:rPr lang="ru-RU" sz="3500" b="1" dirty="0" err="1"/>
              <a:t>ресурси</a:t>
            </a:r>
            <a:endParaRPr lang="ru-RU" sz="3500" dirty="0"/>
          </a:p>
          <a:p>
            <a:pPr marL="0" indent="0">
              <a:buNone/>
            </a:pPr>
            <a:r>
              <a:rPr lang="ru-RU" sz="3500" dirty="0" err="1"/>
              <a:t>Війни</a:t>
            </a:r>
            <a:r>
              <a:rPr lang="ru-RU" sz="3500" dirty="0"/>
              <a:t> та </a:t>
            </a:r>
            <a:r>
              <a:rPr lang="ru-RU" sz="3500" dirty="0" err="1"/>
              <a:t>конфлікти</a:t>
            </a:r>
            <a:r>
              <a:rPr lang="ru-RU" sz="3500" dirty="0"/>
              <a:t> через </a:t>
            </a:r>
            <a:r>
              <a:rPr lang="ru-RU" sz="3500" dirty="0" err="1"/>
              <a:t>нафту</a:t>
            </a:r>
            <a:r>
              <a:rPr lang="ru-RU" sz="3500" dirty="0"/>
              <a:t> й газ (</a:t>
            </a:r>
            <a:r>
              <a:rPr lang="ru-RU" sz="3500" dirty="0" err="1"/>
              <a:t>Близький</a:t>
            </a:r>
            <a:r>
              <a:rPr lang="ru-RU" sz="3500" dirty="0"/>
              <a:t> </a:t>
            </a:r>
            <a:r>
              <a:rPr lang="ru-RU" sz="3500" dirty="0" err="1"/>
              <a:t>Схід</a:t>
            </a:r>
            <a:r>
              <a:rPr lang="ru-RU" sz="3500" dirty="0"/>
              <a:t>, </a:t>
            </a:r>
            <a:r>
              <a:rPr lang="ru-RU" sz="3500" dirty="0" err="1" smtClean="0"/>
              <a:t>росія</a:t>
            </a:r>
            <a:r>
              <a:rPr lang="ru-RU" sz="3500" dirty="0" smtClean="0"/>
              <a:t>–</a:t>
            </a:r>
            <a:r>
              <a:rPr lang="ru-RU" sz="3500" dirty="0" err="1" smtClean="0"/>
              <a:t>Україна</a:t>
            </a:r>
            <a:r>
              <a:rPr lang="ru-RU" sz="3500" dirty="0"/>
              <a:t>, </a:t>
            </a:r>
            <a:r>
              <a:rPr lang="ru-RU" sz="3500" dirty="0" err="1"/>
              <a:t>Північна</a:t>
            </a:r>
            <a:r>
              <a:rPr lang="ru-RU" sz="3500" dirty="0"/>
              <a:t> Африка).</a:t>
            </a:r>
          </a:p>
          <a:p>
            <a:pPr marL="0" indent="0">
              <a:buNone/>
            </a:pPr>
            <a:r>
              <a:rPr lang="ru-RU" sz="3500" dirty="0"/>
              <a:t>Контроль над </a:t>
            </a:r>
            <a:r>
              <a:rPr lang="ru-RU" sz="3500" dirty="0" err="1"/>
              <a:t>транспортними</a:t>
            </a:r>
            <a:r>
              <a:rPr lang="ru-RU" sz="3500" dirty="0"/>
              <a:t> маршрутами (</a:t>
            </a:r>
            <a:r>
              <a:rPr lang="ru-RU" sz="3500" dirty="0" err="1"/>
              <a:t>Ормузька</a:t>
            </a:r>
            <a:r>
              <a:rPr lang="ru-RU" sz="3500" dirty="0"/>
              <a:t>, </a:t>
            </a:r>
            <a:r>
              <a:rPr lang="ru-RU" sz="3500" dirty="0" err="1"/>
              <a:t>Малаккська</a:t>
            </a:r>
            <a:r>
              <a:rPr lang="ru-RU" sz="3500" dirty="0"/>
              <a:t> протоки, </a:t>
            </a:r>
            <a:r>
              <a:rPr lang="ru-RU" sz="3500" dirty="0" err="1"/>
              <a:t>Суецький</a:t>
            </a:r>
            <a:r>
              <a:rPr lang="ru-RU" sz="3500" dirty="0"/>
              <a:t> канал).</a:t>
            </a:r>
          </a:p>
          <a:p>
            <a:pPr marL="0" indent="0">
              <a:buNone/>
            </a:pPr>
            <a:r>
              <a:rPr lang="ru-RU" sz="3500" dirty="0"/>
              <a:t>Альтернативна </a:t>
            </a:r>
            <a:r>
              <a:rPr lang="ru-RU" sz="3500" dirty="0" err="1"/>
              <a:t>енергетика</a:t>
            </a:r>
            <a:r>
              <a:rPr lang="ru-RU" sz="3500" dirty="0"/>
              <a:t> як фактор </a:t>
            </a:r>
            <a:r>
              <a:rPr lang="ru-RU" sz="3500" dirty="0" err="1"/>
              <a:t>політичного</a:t>
            </a:r>
            <a:r>
              <a:rPr lang="ru-RU" sz="3500" dirty="0"/>
              <a:t> </a:t>
            </a:r>
            <a:r>
              <a:rPr lang="ru-RU" sz="3500" dirty="0" err="1"/>
              <a:t>впливу</a:t>
            </a:r>
            <a:r>
              <a:rPr lang="ru-RU" sz="3500" dirty="0"/>
              <a:t> (</a:t>
            </a:r>
            <a:r>
              <a:rPr lang="ru-RU" sz="3500" dirty="0" err="1"/>
              <a:t>сонячна</a:t>
            </a:r>
            <a:r>
              <a:rPr lang="ru-RU" sz="3500" dirty="0"/>
              <a:t>, </a:t>
            </a:r>
            <a:r>
              <a:rPr lang="ru-RU" sz="3500" dirty="0" err="1"/>
              <a:t>вітрова</a:t>
            </a:r>
            <a:r>
              <a:rPr lang="ru-RU" sz="3500" dirty="0"/>
              <a:t> </a:t>
            </a:r>
            <a:r>
              <a:rPr lang="ru-RU" sz="3500" dirty="0" err="1"/>
              <a:t>енергетика</a:t>
            </a:r>
            <a:r>
              <a:rPr lang="ru-RU" sz="3500" dirty="0"/>
              <a:t>, </a:t>
            </a:r>
            <a:r>
              <a:rPr lang="ru-RU" sz="3500" dirty="0" err="1"/>
              <a:t>водень</a:t>
            </a:r>
            <a:r>
              <a:rPr lang="ru-RU" sz="3500" dirty="0"/>
              <a:t>).</a:t>
            </a:r>
          </a:p>
          <a:p>
            <a:pPr marL="0" indent="0">
              <a:buNone/>
            </a:pPr>
            <a:r>
              <a:rPr lang="ru-RU" sz="3500" b="1" dirty="0" err="1" smtClean="0"/>
              <a:t>Продовольча</a:t>
            </a:r>
            <a:r>
              <a:rPr lang="ru-RU" sz="3500" b="1" dirty="0" smtClean="0"/>
              <a:t> </a:t>
            </a:r>
            <a:r>
              <a:rPr lang="ru-RU" sz="3500" b="1" dirty="0" err="1"/>
              <a:t>безпека</a:t>
            </a:r>
            <a:endParaRPr lang="ru-RU" sz="3500" dirty="0"/>
          </a:p>
          <a:p>
            <a:pPr marL="0" indent="0">
              <a:buNone/>
            </a:pPr>
            <a:r>
              <a:rPr lang="ru-RU" sz="3500" dirty="0" err="1"/>
              <a:t>Україна</a:t>
            </a:r>
            <a:r>
              <a:rPr lang="ru-RU" sz="3500" dirty="0"/>
              <a:t> – один </a:t>
            </a:r>
            <a:r>
              <a:rPr lang="ru-RU" sz="3500" dirty="0" err="1"/>
              <a:t>із</a:t>
            </a:r>
            <a:r>
              <a:rPr lang="ru-RU" sz="3500" dirty="0"/>
              <a:t> </a:t>
            </a:r>
            <a:r>
              <a:rPr lang="ru-RU" sz="3500" dirty="0" err="1"/>
              <a:t>ключових</a:t>
            </a:r>
            <a:r>
              <a:rPr lang="ru-RU" sz="3500" dirty="0"/>
              <a:t> </a:t>
            </a:r>
            <a:r>
              <a:rPr lang="ru-RU" sz="3500" dirty="0" err="1"/>
              <a:t>експортерів</a:t>
            </a:r>
            <a:r>
              <a:rPr lang="ru-RU" sz="3500" dirty="0"/>
              <a:t> зерна у </a:t>
            </a:r>
            <a:r>
              <a:rPr lang="ru-RU" sz="3500" dirty="0" err="1"/>
              <a:t>світі</a:t>
            </a:r>
            <a:r>
              <a:rPr lang="ru-RU" sz="3500" dirty="0"/>
              <a:t>, </a:t>
            </a:r>
            <a:r>
              <a:rPr lang="ru-RU" sz="3500" dirty="0" err="1"/>
              <a:t>війна</a:t>
            </a:r>
            <a:r>
              <a:rPr lang="ru-RU" sz="3500" dirty="0"/>
              <a:t> </a:t>
            </a:r>
            <a:r>
              <a:rPr lang="ru-RU" sz="3500" dirty="0" err="1" smtClean="0"/>
              <a:t>росії</a:t>
            </a:r>
            <a:r>
              <a:rPr lang="ru-RU" sz="3500" dirty="0" smtClean="0"/>
              <a:t> </a:t>
            </a:r>
            <a:r>
              <a:rPr lang="ru-RU" sz="3500" dirty="0" err="1"/>
              <a:t>проти</a:t>
            </a:r>
            <a:r>
              <a:rPr lang="ru-RU" sz="3500" dirty="0"/>
              <a:t> </a:t>
            </a:r>
            <a:r>
              <a:rPr lang="ru-RU" sz="3500" dirty="0" err="1"/>
              <a:t>України</a:t>
            </a:r>
            <a:r>
              <a:rPr lang="ru-RU" sz="3500" dirty="0"/>
              <a:t> </a:t>
            </a:r>
            <a:r>
              <a:rPr lang="ru-RU" sz="3500" dirty="0" err="1"/>
              <a:t>викликала</a:t>
            </a:r>
            <a:r>
              <a:rPr lang="ru-RU" sz="3500" dirty="0"/>
              <a:t> </a:t>
            </a:r>
            <a:r>
              <a:rPr lang="ru-RU" sz="3500" dirty="0" err="1"/>
              <a:t>глобальну</a:t>
            </a:r>
            <a:r>
              <a:rPr lang="ru-RU" sz="3500" dirty="0"/>
              <a:t> </a:t>
            </a:r>
            <a:r>
              <a:rPr lang="ru-RU" sz="3500" dirty="0" err="1"/>
              <a:t>продовольчу</a:t>
            </a:r>
            <a:r>
              <a:rPr lang="ru-RU" sz="3500" dirty="0"/>
              <a:t> кризу.</a:t>
            </a:r>
          </a:p>
          <a:p>
            <a:pPr marL="0" indent="0">
              <a:buNone/>
            </a:pPr>
            <a:r>
              <a:rPr lang="ru-RU" sz="3500" dirty="0"/>
              <a:t>Китай </a:t>
            </a:r>
            <a:r>
              <a:rPr lang="ru-RU" sz="3500" dirty="0" err="1"/>
              <a:t>скуповує</a:t>
            </a:r>
            <a:r>
              <a:rPr lang="ru-RU" sz="3500" dirty="0"/>
              <a:t> </a:t>
            </a:r>
            <a:r>
              <a:rPr lang="ru-RU" sz="3500" dirty="0" err="1"/>
              <a:t>сільськогосподарські</a:t>
            </a:r>
            <a:r>
              <a:rPr lang="ru-RU" sz="3500" dirty="0"/>
              <a:t> </a:t>
            </a:r>
            <a:r>
              <a:rPr lang="ru-RU" sz="3500" dirty="0" err="1"/>
              <a:t>землі</a:t>
            </a:r>
            <a:r>
              <a:rPr lang="ru-RU" sz="3500" dirty="0"/>
              <a:t> в </a:t>
            </a:r>
            <a:r>
              <a:rPr lang="ru-RU" sz="3500" dirty="0" err="1"/>
              <a:t>Африці</a:t>
            </a:r>
            <a:r>
              <a:rPr lang="ru-RU" sz="3500" dirty="0"/>
              <a:t> та </a:t>
            </a:r>
            <a:r>
              <a:rPr lang="ru-RU" sz="3500" dirty="0" err="1"/>
              <a:t>Латинській</a:t>
            </a:r>
            <a:r>
              <a:rPr lang="ru-RU" sz="3500" dirty="0"/>
              <a:t> </a:t>
            </a:r>
            <a:r>
              <a:rPr lang="ru-RU" sz="3500" dirty="0" err="1"/>
              <a:t>Америці</a:t>
            </a:r>
            <a:r>
              <a:rPr lang="ru-RU" sz="3500" dirty="0"/>
              <a:t>.</a:t>
            </a:r>
          </a:p>
          <a:p>
            <a:pPr marL="0" indent="0">
              <a:buNone/>
            </a:pPr>
            <a:r>
              <a:rPr lang="ru-RU" sz="3500" dirty="0" err="1"/>
              <a:t>Вплив</a:t>
            </a:r>
            <a:r>
              <a:rPr lang="ru-RU" sz="3500" dirty="0"/>
              <a:t> </a:t>
            </a:r>
            <a:r>
              <a:rPr lang="ru-RU" sz="3500" dirty="0" err="1"/>
              <a:t>змін</a:t>
            </a:r>
            <a:r>
              <a:rPr lang="ru-RU" sz="3500" dirty="0"/>
              <a:t> </a:t>
            </a:r>
            <a:r>
              <a:rPr lang="ru-RU" sz="3500" dirty="0" err="1"/>
              <a:t>клімату</a:t>
            </a:r>
            <a:r>
              <a:rPr lang="ru-RU" sz="3500" dirty="0"/>
              <a:t> на </a:t>
            </a:r>
            <a:r>
              <a:rPr lang="ru-RU" sz="3500" dirty="0" err="1"/>
              <a:t>виробництво</a:t>
            </a:r>
            <a:r>
              <a:rPr lang="ru-RU" sz="3500" dirty="0"/>
              <a:t> </a:t>
            </a:r>
            <a:r>
              <a:rPr lang="ru-RU" sz="3500" dirty="0" err="1"/>
              <a:t>продовольства</a:t>
            </a:r>
            <a:r>
              <a:rPr lang="ru-RU" sz="3500" dirty="0"/>
              <a:t> (засухи, </a:t>
            </a:r>
            <a:r>
              <a:rPr lang="ru-RU" sz="3500" dirty="0" err="1"/>
              <a:t>повені</a:t>
            </a:r>
            <a:r>
              <a:rPr lang="ru-RU" sz="3500" dirty="0"/>
              <a:t>).</a:t>
            </a:r>
          </a:p>
          <a:p>
            <a:pPr marL="0" indent="0">
              <a:buNone/>
            </a:pPr>
            <a:r>
              <a:rPr lang="ru-RU" sz="3500" b="1" dirty="0" smtClean="0"/>
              <a:t>Вода </a:t>
            </a:r>
            <a:r>
              <a:rPr lang="ru-RU" sz="3500" b="1" dirty="0"/>
              <a:t>як </a:t>
            </a:r>
            <a:r>
              <a:rPr lang="ru-RU" sz="3500" b="1" dirty="0" err="1"/>
              <a:t>стратегічний</a:t>
            </a:r>
            <a:r>
              <a:rPr lang="ru-RU" sz="3500" b="1" dirty="0"/>
              <a:t> ресурс</a:t>
            </a:r>
            <a:endParaRPr lang="ru-RU" sz="3500" dirty="0"/>
          </a:p>
          <a:p>
            <a:pPr marL="0" indent="0">
              <a:buNone/>
            </a:pPr>
            <a:r>
              <a:rPr lang="ru-RU" sz="3500" dirty="0" err="1"/>
              <a:t>Конфлікти</a:t>
            </a:r>
            <a:r>
              <a:rPr lang="ru-RU" sz="3500" dirty="0"/>
              <a:t> через доступ до води (</a:t>
            </a:r>
            <a:r>
              <a:rPr lang="ru-RU" sz="3500" dirty="0" err="1"/>
              <a:t>Єгипет</a:t>
            </a:r>
            <a:r>
              <a:rPr lang="ru-RU" sz="3500" dirty="0"/>
              <a:t> – </a:t>
            </a:r>
            <a:r>
              <a:rPr lang="ru-RU" sz="3500" dirty="0" err="1"/>
              <a:t>Ефіопія</a:t>
            </a:r>
            <a:r>
              <a:rPr lang="ru-RU" sz="3500" dirty="0"/>
              <a:t>, </a:t>
            </a:r>
            <a:r>
              <a:rPr lang="ru-RU" sz="3500" dirty="0" err="1"/>
              <a:t>Ізраїль</a:t>
            </a:r>
            <a:r>
              <a:rPr lang="ru-RU" sz="3500" dirty="0"/>
              <a:t> – Палестина).</a:t>
            </a:r>
          </a:p>
          <a:p>
            <a:pPr marL="0" indent="0">
              <a:buNone/>
            </a:pPr>
            <a:r>
              <a:rPr lang="ru-RU" sz="3500" dirty="0" err="1"/>
              <a:t>Зростання</a:t>
            </a:r>
            <a:r>
              <a:rPr lang="ru-RU" sz="3500" dirty="0"/>
              <a:t> </a:t>
            </a:r>
            <a:r>
              <a:rPr lang="ru-RU" sz="3500" dirty="0" err="1"/>
              <a:t>дефіциту</a:t>
            </a:r>
            <a:r>
              <a:rPr lang="ru-RU" sz="3500" dirty="0"/>
              <a:t> води в </a:t>
            </a:r>
            <a:r>
              <a:rPr lang="ru-RU" sz="3500" dirty="0" err="1"/>
              <a:t>Азії</a:t>
            </a:r>
            <a:r>
              <a:rPr lang="ru-RU" sz="3500" dirty="0"/>
              <a:t> та </a:t>
            </a:r>
            <a:r>
              <a:rPr lang="ru-RU" sz="3500" dirty="0" err="1"/>
              <a:t>Африці</a:t>
            </a:r>
            <a:r>
              <a:rPr lang="ru-RU" sz="3500" dirty="0"/>
              <a:t>.</a:t>
            </a:r>
          </a:p>
          <a:p>
            <a:pPr marL="0" indent="0">
              <a:buNone/>
            </a:pPr>
            <a:r>
              <a:rPr lang="ru-RU" sz="3500" dirty="0" err="1"/>
              <a:t>Проекти</a:t>
            </a:r>
            <a:r>
              <a:rPr lang="ru-RU" sz="3500" dirty="0"/>
              <a:t> </a:t>
            </a:r>
            <a:r>
              <a:rPr lang="ru-RU" sz="3500" dirty="0" err="1"/>
              <a:t>опріснення</a:t>
            </a:r>
            <a:r>
              <a:rPr lang="ru-RU" sz="3500" dirty="0"/>
              <a:t> та контролю </a:t>
            </a:r>
            <a:r>
              <a:rPr lang="ru-RU" sz="3500" dirty="0" err="1"/>
              <a:t>водних</a:t>
            </a:r>
            <a:r>
              <a:rPr lang="ru-RU" sz="3500" dirty="0"/>
              <a:t> </a:t>
            </a:r>
            <a:r>
              <a:rPr lang="ru-RU" sz="3500" dirty="0" err="1"/>
              <a:t>шляхів</a:t>
            </a:r>
            <a:r>
              <a:rPr lang="ru-RU" sz="3500" dirty="0"/>
              <a:t> (</a:t>
            </a:r>
            <a:r>
              <a:rPr lang="ru-RU" sz="3500" dirty="0" err="1"/>
              <a:t>Туреччина</a:t>
            </a:r>
            <a:r>
              <a:rPr lang="ru-RU" sz="3500" dirty="0"/>
              <a:t> та </a:t>
            </a:r>
            <a:r>
              <a:rPr lang="ru-RU" sz="3500" dirty="0" err="1"/>
              <a:t>річка</a:t>
            </a:r>
            <a:r>
              <a:rPr lang="ru-RU" sz="3500" dirty="0"/>
              <a:t> Тигр).</a:t>
            </a:r>
          </a:p>
          <a:p>
            <a:pPr marL="0" indent="0">
              <a:buNone/>
            </a:pPr>
            <a:r>
              <a:rPr lang="ru-RU" sz="3500" b="1" dirty="0" smtClean="0"/>
              <a:t>Приклад</a:t>
            </a:r>
            <a:endParaRPr lang="ru-RU" sz="3500" dirty="0"/>
          </a:p>
          <a:p>
            <a:pPr marL="0" indent="0">
              <a:buNone/>
            </a:pPr>
            <a:r>
              <a:rPr lang="ru-RU" sz="3500" dirty="0" err="1" smtClean="0"/>
              <a:t>росія</a:t>
            </a:r>
            <a:r>
              <a:rPr lang="ru-RU" sz="3500" dirty="0" smtClean="0"/>
              <a:t> </a:t>
            </a:r>
            <a:r>
              <a:rPr lang="ru-RU" sz="3500" dirty="0" err="1"/>
              <a:t>використовує</a:t>
            </a:r>
            <a:r>
              <a:rPr lang="ru-RU" sz="3500" dirty="0"/>
              <a:t> газ як </a:t>
            </a:r>
            <a:r>
              <a:rPr lang="ru-RU" sz="3500" dirty="0" err="1"/>
              <a:t>геополітичну</a:t>
            </a:r>
            <a:r>
              <a:rPr lang="ru-RU" sz="3500" dirty="0"/>
              <a:t> </a:t>
            </a:r>
            <a:r>
              <a:rPr lang="ru-RU" sz="3500" dirty="0" err="1"/>
              <a:t>зброю</a:t>
            </a:r>
            <a:r>
              <a:rPr lang="ru-RU" sz="3500" dirty="0"/>
              <a:t> </a:t>
            </a:r>
            <a:r>
              <a:rPr lang="ru-RU" sz="3500" dirty="0" err="1"/>
              <a:t>проти</a:t>
            </a:r>
            <a:r>
              <a:rPr lang="ru-RU" sz="3500" dirty="0"/>
              <a:t> </a:t>
            </a:r>
            <a:r>
              <a:rPr lang="ru-RU" sz="3500" dirty="0" err="1"/>
              <a:t>Європи</a:t>
            </a:r>
            <a:r>
              <a:rPr lang="ru-RU" sz="3500" dirty="0"/>
              <a:t> (</a:t>
            </a:r>
            <a:r>
              <a:rPr lang="ru-RU" sz="3500" dirty="0" err="1"/>
              <a:t>проекти</a:t>
            </a:r>
            <a:r>
              <a:rPr lang="ru-RU" sz="3500" dirty="0"/>
              <a:t> "</a:t>
            </a:r>
            <a:r>
              <a:rPr lang="ru-RU" sz="3500" dirty="0" err="1"/>
              <a:t>Північний</a:t>
            </a:r>
            <a:r>
              <a:rPr lang="ru-RU" sz="3500" dirty="0"/>
              <a:t> </a:t>
            </a:r>
            <a:r>
              <a:rPr lang="ru-RU" sz="3500" dirty="0" err="1"/>
              <a:t>потік</a:t>
            </a:r>
            <a:r>
              <a:rPr lang="ru-RU" sz="3500" dirty="0"/>
              <a:t>", "</a:t>
            </a:r>
            <a:r>
              <a:rPr lang="ru-RU" sz="3500" dirty="0" err="1"/>
              <a:t>Турецький</a:t>
            </a:r>
            <a:r>
              <a:rPr lang="ru-RU" sz="3500" dirty="0"/>
              <a:t> </a:t>
            </a:r>
            <a:r>
              <a:rPr lang="ru-RU" sz="3500" dirty="0" err="1"/>
              <a:t>потік</a:t>
            </a:r>
            <a:r>
              <a:rPr lang="ru-RU" sz="3500" dirty="0"/>
              <a:t>").</a:t>
            </a:r>
          </a:p>
          <a:p>
            <a:pPr marL="0" indent="0">
              <a:buNone/>
            </a:pPr>
            <a:r>
              <a:rPr lang="ru-RU" sz="3500" dirty="0"/>
              <a:t>США </a:t>
            </a:r>
            <a:r>
              <a:rPr lang="ru-RU" sz="3500" dirty="0" err="1"/>
              <a:t>стримують</a:t>
            </a:r>
            <a:r>
              <a:rPr lang="ru-RU" sz="3500" dirty="0"/>
              <a:t> Китай через контроль над </a:t>
            </a:r>
            <a:r>
              <a:rPr lang="ru-RU" sz="3500" dirty="0" err="1"/>
              <a:t>постачанням</a:t>
            </a:r>
            <a:r>
              <a:rPr lang="ru-RU" sz="3500" dirty="0"/>
              <a:t> </a:t>
            </a:r>
            <a:r>
              <a:rPr lang="ru-RU" sz="3500" dirty="0" err="1"/>
              <a:t>рідкоземельних</a:t>
            </a:r>
            <a:r>
              <a:rPr lang="ru-RU" sz="3500" dirty="0"/>
              <a:t> </a:t>
            </a:r>
            <a:r>
              <a:rPr lang="ru-RU" sz="3500" dirty="0" err="1"/>
              <a:t>металів</a:t>
            </a:r>
            <a:r>
              <a:rPr lang="ru-RU" sz="3500" dirty="0"/>
              <a:t> для </a:t>
            </a:r>
            <a:r>
              <a:rPr lang="ru-RU" sz="3500" dirty="0" err="1"/>
              <a:t>електроніки</a:t>
            </a:r>
            <a:r>
              <a:rPr lang="ru-RU" sz="35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5144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Геополітика</a:t>
            </a:r>
            <a:r>
              <a:rPr lang="ru-RU" b="1" dirty="0"/>
              <a:t> та </a:t>
            </a:r>
            <a:r>
              <a:rPr lang="ru-RU" b="1" dirty="0" err="1"/>
              <a:t>кліматичні</a:t>
            </a:r>
            <a:r>
              <a:rPr lang="ru-RU" b="1" dirty="0"/>
              <a:t> </a:t>
            </a:r>
            <a:r>
              <a:rPr lang="ru-RU" b="1" dirty="0" err="1"/>
              <a:t>зміни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 err="1" smtClean="0"/>
              <a:t>Глобальне</a:t>
            </a:r>
            <a:r>
              <a:rPr lang="ru-RU" sz="1600" b="1" dirty="0" smtClean="0"/>
              <a:t> </a:t>
            </a:r>
            <a:r>
              <a:rPr lang="ru-RU" sz="1600" b="1" dirty="0" err="1"/>
              <a:t>потепління</a:t>
            </a:r>
            <a:r>
              <a:rPr lang="ru-RU" sz="1600" b="1" dirty="0"/>
              <a:t> як фактор </a:t>
            </a:r>
            <a:r>
              <a:rPr lang="ru-RU" sz="1600" b="1" dirty="0" err="1"/>
              <a:t>міграції</a:t>
            </a:r>
            <a:endParaRPr lang="ru-RU" sz="1600" dirty="0"/>
          </a:p>
          <a:p>
            <a:pPr marL="0" indent="0">
              <a:buNone/>
            </a:pPr>
            <a:r>
              <a:rPr lang="ru-RU" sz="1600" dirty="0" err="1"/>
              <a:t>Підвищення</a:t>
            </a:r>
            <a:r>
              <a:rPr lang="ru-RU" sz="1600" dirty="0"/>
              <a:t> </a:t>
            </a:r>
            <a:r>
              <a:rPr lang="ru-RU" sz="1600" dirty="0" err="1"/>
              <a:t>рівня</a:t>
            </a:r>
            <a:r>
              <a:rPr lang="ru-RU" sz="1600" dirty="0"/>
              <a:t> </a:t>
            </a:r>
            <a:r>
              <a:rPr lang="ru-RU" sz="1600" dirty="0" err="1"/>
              <a:t>океанів</a:t>
            </a:r>
            <a:r>
              <a:rPr lang="ru-RU" sz="1600" dirty="0"/>
              <a:t> </a:t>
            </a:r>
            <a:r>
              <a:rPr lang="ru-RU" sz="1600" dirty="0" err="1"/>
              <a:t>загрожує</a:t>
            </a:r>
            <a:r>
              <a:rPr lang="ru-RU" sz="1600" dirty="0"/>
              <a:t> </a:t>
            </a:r>
            <a:r>
              <a:rPr lang="ru-RU" sz="1600" dirty="0" err="1"/>
              <a:t>прибережним</a:t>
            </a:r>
            <a:r>
              <a:rPr lang="ru-RU" sz="1600" dirty="0"/>
              <a:t> </a:t>
            </a:r>
            <a:r>
              <a:rPr lang="ru-RU" sz="1600" dirty="0" err="1"/>
              <a:t>країнам</a:t>
            </a:r>
            <a:r>
              <a:rPr lang="ru-RU" sz="1600" dirty="0"/>
              <a:t> (Бангладеш, </a:t>
            </a:r>
            <a:r>
              <a:rPr lang="ru-RU" sz="1600" dirty="0" err="1"/>
              <a:t>Індонезія</a:t>
            </a:r>
            <a:r>
              <a:rPr lang="ru-RU" sz="1600" dirty="0"/>
              <a:t>, </a:t>
            </a:r>
            <a:r>
              <a:rPr lang="ru-RU" sz="1600" dirty="0" err="1"/>
              <a:t>Нідерланди</a:t>
            </a:r>
            <a:r>
              <a:rPr lang="ru-RU" sz="1600" dirty="0"/>
              <a:t>).</a:t>
            </a:r>
          </a:p>
          <a:p>
            <a:pPr marL="0" indent="0">
              <a:buNone/>
            </a:pPr>
            <a:r>
              <a:rPr lang="ru-RU" sz="1600" dirty="0" err="1"/>
              <a:t>Посухи</a:t>
            </a:r>
            <a:r>
              <a:rPr lang="ru-RU" sz="1600" dirty="0"/>
              <a:t> та </a:t>
            </a:r>
            <a:r>
              <a:rPr lang="ru-RU" sz="1600" dirty="0" err="1"/>
              <a:t>опустелювання</a:t>
            </a:r>
            <a:r>
              <a:rPr lang="ru-RU" sz="1600" dirty="0"/>
              <a:t> </a:t>
            </a:r>
            <a:r>
              <a:rPr lang="ru-RU" sz="1600" dirty="0" err="1"/>
              <a:t>примушують</a:t>
            </a:r>
            <a:r>
              <a:rPr lang="ru-RU" sz="1600" dirty="0"/>
              <a:t> </a:t>
            </a:r>
            <a:r>
              <a:rPr lang="ru-RU" sz="1600" dirty="0" err="1"/>
              <a:t>населення</a:t>
            </a:r>
            <a:r>
              <a:rPr lang="ru-RU" sz="1600" dirty="0"/>
              <a:t> </a:t>
            </a:r>
            <a:r>
              <a:rPr lang="ru-RU" sz="1600" dirty="0" err="1"/>
              <a:t>мігрувати</a:t>
            </a:r>
            <a:r>
              <a:rPr lang="ru-RU" sz="1600" dirty="0"/>
              <a:t> (</a:t>
            </a:r>
            <a:r>
              <a:rPr lang="ru-RU" sz="1600" dirty="0" err="1"/>
              <a:t>Сахель</a:t>
            </a:r>
            <a:r>
              <a:rPr lang="ru-RU" sz="1600" dirty="0"/>
              <a:t>, </a:t>
            </a:r>
            <a:r>
              <a:rPr lang="ru-RU" sz="1600" dirty="0" err="1"/>
              <a:t>Афганістан</a:t>
            </a:r>
            <a:r>
              <a:rPr lang="ru-RU" sz="1600" dirty="0"/>
              <a:t>, </a:t>
            </a:r>
            <a:r>
              <a:rPr lang="ru-RU" sz="1600" dirty="0" err="1"/>
              <a:t>Сирія</a:t>
            </a:r>
            <a:r>
              <a:rPr lang="ru-RU" sz="1600" dirty="0"/>
              <a:t>).</a:t>
            </a:r>
          </a:p>
          <a:p>
            <a:pPr marL="0" indent="0">
              <a:buNone/>
            </a:pPr>
            <a:r>
              <a:rPr lang="ru-RU" sz="1600" dirty="0" err="1"/>
              <a:t>Боротьба</a:t>
            </a:r>
            <a:r>
              <a:rPr lang="ru-RU" sz="1600" dirty="0"/>
              <a:t> за </a:t>
            </a:r>
            <a:r>
              <a:rPr lang="ru-RU" sz="1600" dirty="0" err="1"/>
              <a:t>водні</a:t>
            </a:r>
            <a:r>
              <a:rPr lang="ru-RU" sz="1600" dirty="0"/>
              <a:t> </a:t>
            </a:r>
            <a:r>
              <a:rPr lang="ru-RU" sz="1600" dirty="0" err="1"/>
              <a:t>ресурси</a:t>
            </a:r>
            <a:r>
              <a:rPr lang="ru-RU" sz="1600" dirty="0"/>
              <a:t> </a:t>
            </a:r>
            <a:r>
              <a:rPr lang="ru-RU" sz="1600" dirty="0" err="1"/>
              <a:t>може</a:t>
            </a:r>
            <a:r>
              <a:rPr lang="ru-RU" sz="1600" dirty="0"/>
              <a:t> </a:t>
            </a:r>
            <a:r>
              <a:rPr lang="ru-RU" sz="1600" dirty="0" err="1"/>
              <a:t>призвести</a:t>
            </a:r>
            <a:r>
              <a:rPr lang="ru-RU" sz="1600" dirty="0"/>
              <a:t> до </a:t>
            </a:r>
            <a:r>
              <a:rPr lang="ru-RU" sz="1600" dirty="0" err="1"/>
              <a:t>майбутніх</a:t>
            </a:r>
            <a:r>
              <a:rPr lang="ru-RU" sz="1600" dirty="0"/>
              <a:t> </a:t>
            </a:r>
            <a:r>
              <a:rPr lang="ru-RU" sz="1600" dirty="0" err="1"/>
              <a:t>воєн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b="1" dirty="0" err="1" smtClean="0"/>
              <a:t>Кліматична</a:t>
            </a:r>
            <a:r>
              <a:rPr lang="ru-RU" sz="1600" b="1" dirty="0" smtClean="0"/>
              <a:t> </a:t>
            </a:r>
            <a:r>
              <a:rPr lang="ru-RU" sz="1600" b="1" dirty="0" err="1"/>
              <a:t>конкуренція</a:t>
            </a:r>
            <a:endParaRPr lang="ru-RU" sz="1600" dirty="0"/>
          </a:p>
          <a:p>
            <a:pPr marL="0" indent="0">
              <a:buNone/>
            </a:pPr>
            <a:r>
              <a:rPr lang="ru-RU" sz="1600" dirty="0" err="1"/>
              <a:t>Північний</a:t>
            </a:r>
            <a:r>
              <a:rPr lang="ru-RU" sz="1600" dirty="0"/>
              <a:t> </a:t>
            </a:r>
            <a:r>
              <a:rPr lang="ru-RU" sz="1600" dirty="0" err="1"/>
              <a:t>морський</a:t>
            </a:r>
            <a:r>
              <a:rPr lang="ru-RU" sz="1600" dirty="0"/>
              <a:t> шлях: через </a:t>
            </a:r>
            <a:r>
              <a:rPr lang="ru-RU" sz="1600" dirty="0" err="1"/>
              <a:t>танення</a:t>
            </a:r>
            <a:r>
              <a:rPr lang="ru-RU" sz="1600" dirty="0"/>
              <a:t> </a:t>
            </a:r>
            <a:r>
              <a:rPr lang="ru-RU" sz="1600" dirty="0" err="1"/>
              <a:t>льодовиків</a:t>
            </a:r>
            <a:r>
              <a:rPr lang="ru-RU" sz="1600" dirty="0"/>
              <a:t> Арктика </a:t>
            </a:r>
            <a:r>
              <a:rPr lang="ru-RU" sz="1600" dirty="0" err="1"/>
              <a:t>стає</a:t>
            </a:r>
            <a:r>
              <a:rPr lang="ru-RU" sz="1600" dirty="0"/>
              <a:t> </a:t>
            </a:r>
            <a:r>
              <a:rPr lang="ru-RU" sz="1600" dirty="0" err="1"/>
              <a:t>новим</a:t>
            </a:r>
            <a:r>
              <a:rPr lang="ru-RU" sz="1600" dirty="0"/>
              <a:t> полем </a:t>
            </a:r>
            <a:r>
              <a:rPr lang="ru-RU" sz="1600" dirty="0" err="1"/>
              <a:t>геополітичної</a:t>
            </a:r>
            <a:r>
              <a:rPr lang="ru-RU" sz="1600" dirty="0"/>
              <a:t> </a:t>
            </a:r>
            <a:r>
              <a:rPr lang="ru-RU" sz="1600" dirty="0" err="1"/>
              <a:t>боротьби</a:t>
            </a:r>
            <a:r>
              <a:rPr lang="ru-RU" sz="1600" dirty="0"/>
              <a:t> </a:t>
            </a:r>
            <a:r>
              <a:rPr lang="ru-RU" sz="1600" dirty="0" smtClean="0"/>
              <a:t>(</a:t>
            </a:r>
            <a:r>
              <a:rPr lang="ru-RU" sz="1600" dirty="0" err="1" smtClean="0"/>
              <a:t>росія</a:t>
            </a:r>
            <a:r>
              <a:rPr lang="ru-RU" sz="1600" dirty="0"/>
              <a:t>, США, Канада, Китай).</a:t>
            </a:r>
          </a:p>
          <a:p>
            <a:pPr marL="0" indent="0">
              <a:buNone/>
            </a:pPr>
            <a:r>
              <a:rPr lang="ru-RU" sz="1600" dirty="0" err="1"/>
              <a:t>Лідерство</a:t>
            </a:r>
            <a:r>
              <a:rPr lang="ru-RU" sz="1600" dirty="0"/>
              <a:t> у </a:t>
            </a:r>
            <a:r>
              <a:rPr lang="ru-RU" sz="1600" dirty="0" err="1"/>
              <a:t>зелених</a:t>
            </a:r>
            <a:r>
              <a:rPr lang="ru-RU" sz="1600" dirty="0"/>
              <a:t> </a:t>
            </a:r>
            <a:r>
              <a:rPr lang="ru-RU" sz="1600" dirty="0" err="1"/>
              <a:t>технологіях</a:t>
            </a:r>
            <a:r>
              <a:rPr lang="ru-RU" sz="1600" dirty="0"/>
              <a:t> як фактор глобального </a:t>
            </a:r>
            <a:r>
              <a:rPr lang="ru-RU" sz="1600" dirty="0" err="1"/>
              <a:t>впливу</a:t>
            </a:r>
            <a:r>
              <a:rPr lang="ru-RU" sz="1600" dirty="0"/>
              <a:t> (ЄС, Китай, США).</a:t>
            </a:r>
          </a:p>
          <a:p>
            <a:pPr marL="0" indent="0">
              <a:buNone/>
            </a:pPr>
            <a:r>
              <a:rPr lang="ru-RU" sz="1600" dirty="0" err="1"/>
              <a:t>Держави-гіганти</a:t>
            </a:r>
            <a:r>
              <a:rPr lang="ru-RU" sz="1600" dirty="0"/>
              <a:t> (</a:t>
            </a:r>
            <a:r>
              <a:rPr lang="ru-RU" sz="1600" dirty="0" err="1"/>
              <a:t>Індія</a:t>
            </a:r>
            <a:r>
              <a:rPr lang="ru-RU" sz="1600" dirty="0"/>
              <a:t>, Китай) </a:t>
            </a:r>
            <a:r>
              <a:rPr lang="ru-RU" sz="1600" dirty="0" err="1"/>
              <a:t>стикаються</a:t>
            </a:r>
            <a:r>
              <a:rPr lang="ru-RU" sz="1600" dirty="0"/>
              <a:t> </a:t>
            </a:r>
            <a:r>
              <a:rPr lang="ru-RU" sz="1600" dirty="0" err="1"/>
              <a:t>зі</a:t>
            </a:r>
            <a:r>
              <a:rPr lang="ru-RU" sz="1600" dirty="0"/>
              <a:t> смогом, </a:t>
            </a:r>
            <a:r>
              <a:rPr lang="ru-RU" sz="1600" dirty="0" err="1"/>
              <a:t>забрудненням</a:t>
            </a:r>
            <a:r>
              <a:rPr lang="ru-RU" sz="1600" dirty="0"/>
              <a:t> та </a:t>
            </a:r>
            <a:r>
              <a:rPr lang="ru-RU" sz="1600" dirty="0" err="1"/>
              <a:t>дефіцитом</a:t>
            </a:r>
            <a:r>
              <a:rPr lang="ru-RU" sz="1600" dirty="0"/>
              <a:t> води.</a:t>
            </a:r>
          </a:p>
          <a:p>
            <a:pPr marL="0" indent="0">
              <a:buNone/>
            </a:pPr>
            <a:r>
              <a:rPr lang="ru-RU" sz="1600" b="1" dirty="0" smtClean="0"/>
              <a:t>Приклад</a:t>
            </a:r>
            <a:endParaRPr lang="ru-RU" sz="1600" dirty="0"/>
          </a:p>
          <a:p>
            <a:pPr marL="0" indent="0">
              <a:buNone/>
            </a:pPr>
            <a:r>
              <a:rPr lang="ru-RU" sz="1600" dirty="0" err="1" smtClean="0"/>
              <a:t>росія</a:t>
            </a:r>
            <a:r>
              <a:rPr lang="ru-RU" sz="1600" dirty="0" smtClean="0"/>
              <a:t> </a:t>
            </a:r>
            <a:r>
              <a:rPr lang="ru-RU" sz="1600" dirty="0" err="1"/>
              <a:t>зміцнює</a:t>
            </a:r>
            <a:r>
              <a:rPr lang="ru-RU" sz="1600" dirty="0"/>
              <a:t> </a:t>
            </a:r>
            <a:r>
              <a:rPr lang="ru-RU" sz="1600" dirty="0" err="1"/>
              <a:t>військову</a:t>
            </a:r>
            <a:r>
              <a:rPr lang="ru-RU" sz="1600" dirty="0"/>
              <a:t> </a:t>
            </a:r>
            <a:r>
              <a:rPr lang="ru-RU" sz="1600" dirty="0" err="1"/>
              <a:t>присутність</a:t>
            </a:r>
            <a:r>
              <a:rPr lang="ru-RU" sz="1600" dirty="0"/>
              <a:t> в </a:t>
            </a:r>
            <a:r>
              <a:rPr lang="ru-RU" sz="1600" dirty="0" err="1"/>
              <a:t>Арктиці</a:t>
            </a:r>
            <a:r>
              <a:rPr lang="ru-RU" sz="1600" dirty="0"/>
              <a:t>, </a:t>
            </a:r>
            <a:r>
              <a:rPr lang="ru-RU" sz="1600" dirty="0" err="1"/>
              <a:t>готуючись</a:t>
            </a:r>
            <a:r>
              <a:rPr lang="ru-RU" sz="1600" dirty="0"/>
              <a:t> </a:t>
            </a:r>
            <a:r>
              <a:rPr lang="ru-RU" sz="1600" dirty="0" err="1"/>
              <a:t>контролювати</a:t>
            </a:r>
            <a:r>
              <a:rPr lang="ru-RU" sz="1600" dirty="0"/>
              <a:t> </a:t>
            </a:r>
            <a:r>
              <a:rPr lang="ru-RU" sz="1600" dirty="0" err="1"/>
              <a:t>нові</a:t>
            </a:r>
            <a:r>
              <a:rPr lang="ru-RU" sz="1600" dirty="0"/>
              <a:t> </a:t>
            </a:r>
            <a:r>
              <a:rPr lang="ru-RU" sz="1600" dirty="0" err="1"/>
              <a:t>морські</a:t>
            </a:r>
            <a:r>
              <a:rPr lang="ru-RU" sz="1600" dirty="0"/>
              <a:t> </a:t>
            </a:r>
            <a:r>
              <a:rPr lang="ru-RU" sz="1600" dirty="0" err="1"/>
              <a:t>маршрути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dirty="0"/>
              <a:t>Китай </a:t>
            </a:r>
            <a:r>
              <a:rPr lang="ru-RU" sz="1600" dirty="0" err="1"/>
              <a:t>інвестує</a:t>
            </a:r>
            <a:r>
              <a:rPr lang="ru-RU" sz="1600" dirty="0"/>
              <a:t> у </a:t>
            </a:r>
            <a:r>
              <a:rPr lang="ru-RU" sz="1600" dirty="0" err="1"/>
              <a:t>відновлювану</a:t>
            </a:r>
            <a:r>
              <a:rPr lang="ru-RU" sz="1600" dirty="0"/>
              <a:t> </a:t>
            </a:r>
            <a:r>
              <a:rPr lang="ru-RU" sz="1600" dirty="0" err="1"/>
              <a:t>енергетику</a:t>
            </a:r>
            <a:r>
              <a:rPr lang="ru-RU" sz="1600" dirty="0"/>
              <a:t>, </a:t>
            </a:r>
            <a:r>
              <a:rPr lang="ru-RU" sz="1600" dirty="0" err="1"/>
              <a:t>щоб</a:t>
            </a:r>
            <a:r>
              <a:rPr lang="ru-RU" sz="1600" dirty="0"/>
              <a:t> </a:t>
            </a:r>
            <a:r>
              <a:rPr lang="ru-RU" sz="1600" dirty="0" err="1"/>
              <a:t>зменшити</a:t>
            </a:r>
            <a:r>
              <a:rPr lang="ru-RU" sz="1600" dirty="0"/>
              <a:t> </a:t>
            </a:r>
            <a:r>
              <a:rPr lang="ru-RU" sz="1600" dirty="0" err="1"/>
              <a:t>залежність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імпортованої</a:t>
            </a:r>
            <a:r>
              <a:rPr lang="ru-RU" sz="1600" dirty="0"/>
              <a:t> </a:t>
            </a:r>
            <a:r>
              <a:rPr lang="ru-RU" sz="1600" dirty="0" err="1"/>
              <a:t>нафти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dirty="0" err="1"/>
              <a:t>Європейський</a:t>
            </a:r>
            <a:r>
              <a:rPr lang="ru-RU" sz="1600" dirty="0"/>
              <a:t> "</a:t>
            </a:r>
            <a:r>
              <a:rPr lang="ru-RU" sz="1600" dirty="0" err="1"/>
              <a:t>зелений</a:t>
            </a:r>
            <a:r>
              <a:rPr lang="ru-RU" sz="1600" dirty="0"/>
              <a:t> курс" </a:t>
            </a:r>
            <a:r>
              <a:rPr lang="ru-RU" sz="1600" dirty="0" err="1"/>
              <a:t>створює</a:t>
            </a:r>
            <a:r>
              <a:rPr lang="ru-RU" sz="1600" dirty="0"/>
              <a:t> </a:t>
            </a:r>
            <a:r>
              <a:rPr lang="ru-RU" sz="1600" dirty="0" err="1"/>
              <a:t>нові</a:t>
            </a:r>
            <a:r>
              <a:rPr lang="ru-RU" sz="1600" dirty="0"/>
              <a:t> </a:t>
            </a:r>
            <a:r>
              <a:rPr lang="ru-RU" sz="1600" dirty="0" err="1"/>
              <a:t>торговельні</a:t>
            </a:r>
            <a:r>
              <a:rPr lang="ru-RU" sz="1600" dirty="0"/>
              <a:t> </a:t>
            </a:r>
            <a:r>
              <a:rPr lang="ru-RU" sz="1600" dirty="0" err="1"/>
              <a:t>бар'єри</a:t>
            </a:r>
            <a:r>
              <a:rPr lang="ru-RU" sz="1600" dirty="0"/>
              <a:t> для </a:t>
            </a:r>
            <a:r>
              <a:rPr lang="ru-RU" sz="1600" dirty="0" err="1"/>
              <a:t>країн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високими</a:t>
            </a:r>
            <a:r>
              <a:rPr lang="ru-RU" sz="1600" dirty="0"/>
              <a:t> </a:t>
            </a:r>
            <a:r>
              <a:rPr lang="ru-RU" sz="1600" dirty="0" err="1"/>
              <a:t>викидами</a:t>
            </a:r>
            <a:r>
              <a:rPr lang="ru-RU" sz="1600" dirty="0"/>
              <a:t> </a:t>
            </a:r>
            <a:r>
              <a:rPr lang="en-US" sz="1600" dirty="0"/>
              <a:t>CO₂</a:t>
            </a:r>
            <a:r>
              <a:rPr lang="en-US" sz="16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76577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Технологічне</a:t>
            </a:r>
            <a:r>
              <a:rPr lang="ru-RU" b="1" dirty="0"/>
              <a:t> </a:t>
            </a:r>
            <a:r>
              <a:rPr lang="ru-RU" b="1" dirty="0" err="1"/>
              <a:t>протистояння</a:t>
            </a:r>
            <a:r>
              <a:rPr lang="ru-RU" b="1" dirty="0"/>
              <a:t> та </a:t>
            </a:r>
            <a:r>
              <a:rPr lang="ru-RU" b="1" dirty="0" err="1"/>
              <a:t>кібербезпека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8139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 err="1" smtClean="0"/>
              <a:t>Кіберпростір</a:t>
            </a:r>
            <a:r>
              <a:rPr lang="ru-RU" sz="1600" b="1" dirty="0" smtClean="0"/>
              <a:t> </a:t>
            </a:r>
            <a:r>
              <a:rPr lang="ru-RU" sz="1600" b="1" dirty="0"/>
              <a:t>– </a:t>
            </a:r>
            <a:r>
              <a:rPr lang="ru-RU" sz="1600" b="1" dirty="0" err="1"/>
              <a:t>новий</a:t>
            </a:r>
            <a:r>
              <a:rPr lang="ru-RU" sz="1600" b="1" dirty="0"/>
              <a:t> фронт </a:t>
            </a:r>
            <a:r>
              <a:rPr lang="ru-RU" sz="1600" b="1" dirty="0" err="1"/>
              <a:t>геополітичної</a:t>
            </a:r>
            <a:r>
              <a:rPr lang="ru-RU" sz="1600" b="1" dirty="0"/>
              <a:t> </a:t>
            </a:r>
            <a:r>
              <a:rPr lang="ru-RU" sz="1600" b="1" dirty="0" err="1"/>
              <a:t>боротьби</a:t>
            </a:r>
            <a:endParaRPr lang="ru-RU" sz="1600" dirty="0"/>
          </a:p>
          <a:p>
            <a:pPr marL="0" indent="0">
              <a:buNone/>
            </a:pPr>
            <a:r>
              <a:rPr lang="ru-RU" sz="1600" dirty="0" err="1"/>
              <a:t>Кібератаки</a:t>
            </a:r>
            <a:r>
              <a:rPr lang="ru-RU" sz="1600" dirty="0"/>
              <a:t> </a:t>
            </a:r>
            <a:r>
              <a:rPr lang="ru-RU" sz="1600" dirty="0" err="1"/>
              <a:t>можуть</a:t>
            </a:r>
            <a:r>
              <a:rPr lang="ru-RU" sz="1600" dirty="0"/>
              <a:t> </a:t>
            </a:r>
            <a:r>
              <a:rPr lang="ru-RU" sz="1600" dirty="0" err="1"/>
              <a:t>паралізувати</a:t>
            </a:r>
            <a:r>
              <a:rPr lang="ru-RU" sz="1600" dirty="0"/>
              <a:t> </a:t>
            </a:r>
            <a:r>
              <a:rPr lang="ru-RU" sz="1600" dirty="0" err="1"/>
              <a:t>державні</a:t>
            </a:r>
            <a:r>
              <a:rPr lang="ru-RU" sz="1600" dirty="0"/>
              <a:t> </a:t>
            </a:r>
            <a:r>
              <a:rPr lang="ru-RU" sz="1600" dirty="0" err="1"/>
              <a:t>системи</a:t>
            </a:r>
            <a:r>
              <a:rPr lang="ru-RU" sz="1600" dirty="0"/>
              <a:t> (</a:t>
            </a:r>
            <a:r>
              <a:rPr lang="ru-RU" sz="1600" dirty="0" err="1"/>
              <a:t>енергетика</a:t>
            </a:r>
            <a:r>
              <a:rPr lang="ru-RU" sz="1600" dirty="0"/>
              <a:t>, транспорт, банки).</a:t>
            </a:r>
          </a:p>
          <a:p>
            <a:pPr marL="0" indent="0">
              <a:buNone/>
            </a:pPr>
            <a:r>
              <a:rPr lang="ru-RU" sz="1600" dirty="0" err="1" smtClean="0"/>
              <a:t>росія</a:t>
            </a:r>
            <a:r>
              <a:rPr lang="ru-RU" sz="1600" dirty="0"/>
              <a:t>, Китай, США та </a:t>
            </a:r>
            <a:r>
              <a:rPr lang="ru-RU" sz="1600" dirty="0" err="1"/>
              <a:t>Іран</a:t>
            </a:r>
            <a:r>
              <a:rPr lang="ru-RU" sz="1600" dirty="0"/>
              <a:t> </a:t>
            </a:r>
            <a:r>
              <a:rPr lang="ru-RU" sz="1600" dirty="0" err="1"/>
              <a:t>розвивають</a:t>
            </a:r>
            <a:r>
              <a:rPr lang="ru-RU" sz="1600" dirty="0"/>
              <a:t> </a:t>
            </a:r>
            <a:r>
              <a:rPr lang="ru-RU" sz="1600" dirty="0" err="1"/>
              <a:t>кіберзброю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dirty="0" err="1"/>
              <a:t>Гібридна</a:t>
            </a:r>
            <a:r>
              <a:rPr lang="ru-RU" sz="1600" dirty="0"/>
              <a:t> </a:t>
            </a:r>
            <a:r>
              <a:rPr lang="ru-RU" sz="1600" dirty="0" err="1"/>
              <a:t>війна</a:t>
            </a:r>
            <a:r>
              <a:rPr lang="ru-RU" sz="1600" dirty="0"/>
              <a:t> </a:t>
            </a:r>
            <a:r>
              <a:rPr lang="ru-RU" sz="1600" dirty="0" err="1"/>
              <a:t>включає</a:t>
            </a:r>
            <a:r>
              <a:rPr lang="ru-RU" sz="1600" dirty="0"/>
              <a:t> </a:t>
            </a:r>
            <a:r>
              <a:rPr lang="ru-RU" sz="1600" dirty="0" err="1"/>
              <a:t>фейки</a:t>
            </a:r>
            <a:r>
              <a:rPr lang="ru-RU" sz="1600" dirty="0"/>
              <a:t>, </a:t>
            </a:r>
            <a:r>
              <a:rPr lang="ru-RU" sz="1600" dirty="0" err="1"/>
              <a:t>маніпуляції</a:t>
            </a:r>
            <a:r>
              <a:rPr lang="ru-RU" sz="1600" dirty="0"/>
              <a:t> та </a:t>
            </a:r>
            <a:r>
              <a:rPr lang="ru-RU" sz="1600" dirty="0" err="1"/>
              <a:t>злам</a:t>
            </a:r>
            <a:r>
              <a:rPr lang="ru-RU" sz="1600" dirty="0"/>
              <a:t> </a:t>
            </a:r>
            <a:r>
              <a:rPr lang="ru-RU" sz="1600" dirty="0" err="1"/>
              <a:t>інформаційних</a:t>
            </a:r>
            <a:r>
              <a:rPr lang="ru-RU" sz="1600" dirty="0"/>
              <a:t> систем.</a:t>
            </a:r>
          </a:p>
          <a:p>
            <a:pPr marL="0" indent="0">
              <a:buNone/>
            </a:pPr>
            <a:r>
              <a:rPr lang="ru-RU" sz="1600" b="1" dirty="0" err="1" smtClean="0"/>
              <a:t>Штучний</a:t>
            </a:r>
            <a:r>
              <a:rPr lang="ru-RU" sz="1600" b="1" dirty="0" smtClean="0"/>
              <a:t> </a:t>
            </a:r>
            <a:r>
              <a:rPr lang="ru-RU" sz="1600" b="1" dirty="0" err="1"/>
              <a:t>інтелект</a:t>
            </a:r>
            <a:r>
              <a:rPr lang="ru-RU" sz="1600" b="1" dirty="0"/>
              <a:t> (ШІ) та </a:t>
            </a:r>
            <a:r>
              <a:rPr lang="ru-RU" sz="1600" b="1" dirty="0" err="1"/>
              <a:t>військові</a:t>
            </a:r>
            <a:r>
              <a:rPr lang="ru-RU" sz="1600" b="1" dirty="0"/>
              <a:t> </a:t>
            </a:r>
            <a:r>
              <a:rPr lang="ru-RU" sz="1600" b="1" dirty="0" err="1"/>
              <a:t>технології</a:t>
            </a:r>
            <a:endParaRPr lang="ru-RU" sz="1600" dirty="0"/>
          </a:p>
          <a:p>
            <a:pPr marL="0" indent="0">
              <a:buNone/>
            </a:pPr>
            <a:r>
              <a:rPr lang="ru-RU" sz="1600" dirty="0" err="1"/>
              <a:t>Країни</a:t>
            </a:r>
            <a:r>
              <a:rPr lang="ru-RU" sz="1600" dirty="0"/>
              <a:t> з </a:t>
            </a:r>
            <a:r>
              <a:rPr lang="ru-RU" sz="1600" dirty="0" err="1"/>
              <a:t>домінуванням</a:t>
            </a:r>
            <a:r>
              <a:rPr lang="ru-RU" sz="1600" dirty="0"/>
              <a:t> у </a:t>
            </a:r>
            <a:r>
              <a:rPr lang="ru-RU" sz="1600" dirty="0" err="1"/>
              <a:t>сфері</a:t>
            </a:r>
            <a:r>
              <a:rPr lang="ru-RU" sz="1600" dirty="0"/>
              <a:t> ШІ </a:t>
            </a:r>
            <a:r>
              <a:rPr lang="ru-RU" sz="1600" dirty="0" err="1"/>
              <a:t>отримають</a:t>
            </a:r>
            <a:r>
              <a:rPr lang="ru-RU" sz="1600" dirty="0"/>
              <a:t> </a:t>
            </a:r>
            <a:r>
              <a:rPr lang="ru-RU" sz="1600" dirty="0" err="1"/>
              <a:t>стратегічну</a:t>
            </a:r>
            <a:r>
              <a:rPr lang="ru-RU" sz="1600" dirty="0"/>
              <a:t> </a:t>
            </a:r>
            <a:r>
              <a:rPr lang="ru-RU" sz="1600" dirty="0" err="1"/>
              <a:t>перевагу</a:t>
            </a:r>
            <a:r>
              <a:rPr lang="ru-RU" sz="1600" dirty="0"/>
              <a:t> у </a:t>
            </a:r>
            <a:r>
              <a:rPr lang="ru-RU" sz="1600" dirty="0" err="1"/>
              <a:t>війнах</a:t>
            </a:r>
            <a:r>
              <a:rPr lang="ru-RU" sz="1600" dirty="0"/>
              <a:t> </a:t>
            </a:r>
            <a:r>
              <a:rPr lang="ru-RU" sz="1600" dirty="0" err="1"/>
              <a:t>майбутнього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dirty="0" err="1"/>
              <a:t>Дрони</a:t>
            </a:r>
            <a:r>
              <a:rPr lang="ru-RU" sz="1600" dirty="0"/>
              <a:t>, </a:t>
            </a:r>
            <a:r>
              <a:rPr lang="ru-RU" sz="1600" dirty="0" err="1"/>
              <a:t>роботизовані</a:t>
            </a:r>
            <a:r>
              <a:rPr lang="ru-RU" sz="1600" dirty="0"/>
              <a:t> </a:t>
            </a:r>
            <a:r>
              <a:rPr lang="ru-RU" sz="1600" dirty="0" err="1"/>
              <a:t>системи</a:t>
            </a:r>
            <a:r>
              <a:rPr lang="ru-RU" sz="1600" dirty="0"/>
              <a:t>, автономна </a:t>
            </a:r>
            <a:r>
              <a:rPr lang="ru-RU" sz="1600" dirty="0" err="1"/>
              <a:t>зброя</a:t>
            </a:r>
            <a:r>
              <a:rPr lang="ru-RU" sz="1600" dirty="0"/>
              <a:t> </a:t>
            </a:r>
            <a:r>
              <a:rPr lang="ru-RU" sz="1600" dirty="0" err="1"/>
              <a:t>змінюють</a:t>
            </a:r>
            <a:r>
              <a:rPr lang="ru-RU" sz="1600" dirty="0"/>
              <a:t> </a:t>
            </a:r>
            <a:r>
              <a:rPr lang="ru-RU" sz="1600" dirty="0" err="1"/>
              <a:t>ведення</a:t>
            </a:r>
            <a:r>
              <a:rPr lang="ru-RU" sz="1600" dirty="0"/>
              <a:t> </a:t>
            </a:r>
            <a:r>
              <a:rPr lang="ru-RU" sz="1600" dirty="0" err="1"/>
              <a:t>бойових</a:t>
            </a:r>
            <a:r>
              <a:rPr lang="ru-RU" sz="1600" dirty="0"/>
              <a:t> </a:t>
            </a:r>
            <a:r>
              <a:rPr lang="ru-RU" sz="1600" dirty="0" err="1"/>
              <a:t>дій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dirty="0"/>
              <a:t>"</a:t>
            </a:r>
            <a:r>
              <a:rPr lang="ru-RU" sz="1600" dirty="0" err="1"/>
              <a:t>Велике</a:t>
            </a:r>
            <a:r>
              <a:rPr lang="ru-RU" sz="1600" dirty="0"/>
              <a:t> </a:t>
            </a:r>
            <a:r>
              <a:rPr lang="ru-RU" sz="1600" dirty="0" err="1"/>
              <a:t>спостереження</a:t>
            </a:r>
            <a:r>
              <a:rPr lang="ru-RU" sz="1600" dirty="0"/>
              <a:t>": </a:t>
            </a:r>
            <a:r>
              <a:rPr lang="ru-RU" sz="1600" dirty="0" err="1"/>
              <a:t>тотальний</a:t>
            </a:r>
            <a:r>
              <a:rPr lang="ru-RU" sz="1600" dirty="0"/>
              <a:t> контроль над </a:t>
            </a:r>
            <a:r>
              <a:rPr lang="ru-RU" sz="1600" dirty="0" err="1"/>
              <a:t>населенням</a:t>
            </a:r>
            <a:r>
              <a:rPr lang="ru-RU" sz="1600" dirty="0"/>
              <a:t> за </a:t>
            </a:r>
            <a:r>
              <a:rPr lang="ru-RU" sz="1600" dirty="0" err="1"/>
              <a:t>допомогою</a:t>
            </a:r>
            <a:r>
              <a:rPr lang="ru-RU" sz="1600" dirty="0"/>
              <a:t> камер і </a:t>
            </a:r>
            <a:r>
              <a:rPr lang="ru-RU" sz="1600" dirty="0" err="1"/>
              <a:t>алгоритмів</a:t>
            </a:r>
            <a:r>
              <a:rPr lang="ru-RU" sz="1600" dirty="0" smtClean="0"/>
              <a:t>. </a:t>
            </a:r>
            <a:r>
              <a:rPr lang="ru-RU" sz="1600" b="1" dirty="0"/>
              <a:t>Гонка за </a:t>
            </a:r>
            <a:r>
              <a:rPr lang="ru-RU" sz="1600" b="1" dirty="0" err="1"/>
              <a:t>технологічне</a:t>
            </a:r>
            <a:r>
              <a:rPr lang="ru-RU" sz="1600" b="1" dirty="0"/>
              <a:t> </a:t>
            </a:r>
            <a:r>
              <a:rPr lang="ru-RU" sz="1600" b="1" dirty="0" err="1"/>
              <a:t>домінування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США </a:t>
            </a:r>
            <a:r>
              <a:rPr lang="en-US" sz="1600" dirty="0"/>
              <a:t>vs </a:t>
            </a:r>
            <a:r>
              <a:rPr lang="ru-RU" sz="1600" dirty="0"/>
              <a:t>Китай у </a:t>
            </a:r>
            <a:r>
              <a:rPr lang="ru-RU" sz="1600" dirty="0" err="1"/>
              <a:t>сфері</a:t>
            </a:r>
            <a:r>
              <a:rPr lang="ru-RU" sz="1600" dirty="0"/>
              <a:t> </a:t>
            </a:r>
            <a:r>
              <a:rPr lang="ru-RU" sz="1600" dirty="0" err="1"/>
              <a:t>суперкомп'ютерів</a:t>
            </a:r>
            <a:r>
              <a:rPr lang="ru-RU" sz="1600" dirty="0"/>
              <a:t>, 5</a:t>
            </a:r>
            <a:r>
              <a:rPr lang="en-US" sz="1600" dirty="0"/>
              <a:t>G, </a:t>
            </a:r>
            <a:r>
              <a:rPr lang="ru-RU" sz="1600" dirty="0" err="1"/>
              <a:t>квантових</a:t>
            </a:r>
            <a:r>
              <a:rPr lang="ru-RU" sz="1600" dirty="0"/>
              <a:t> </a:t>
            </a:r>
            <a:r>
              <a:rPr lang="ru-RU" sz="1600" dirty="0" err="1"/>
              <a:t>технологій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dirty="0" err="1"/>
              <a:t>Чіпи</a:t>
            </a:r>
            <a:r>
              <a:rPr lang="ru-RU" sz="1600" dirty="0"/>
              <a:t> як </a:t>
            </a:r>
            <a:r>
              <a:rPr lang="ru-RU" sz="1600" dirty="0" err="1"/>
              <a:t>геополітична</a:t>
            </a:r>
            <a:r>
              <a:rPr lang="ru-RU" sz="1600" dirty="0"/>
              <a:t> </a:t>
            </a:r>
            <a:r>
              <a:rPr lang="ru-RU" sz="1600" dirty="0" err="1"/>
              <a:t>зброя</a:t>
            </a:r>
            <a:r>
              <a:rPr lang="ru-RU" sz="1600" dirty="0"/>
              <a:t>: Тайвань (</a:t>
            </a:r>
            <a:r>
              <a:rPr lang="en-US" sz="1600" dirty="0"/>
              <a:t>TSMC) </a:t>
            </a:r>
            <a:r>
              <a:rPr lang="ru-RU" sz="1600" dirty="0" err="1"/>
              <a:t>контролює</a:t>
            </a:r>
            <a:r>
              <a:rPr lang="ru-RU" sz="1600" dirty="0"/>
              <a:t> 90% </a:t>
            </a:r>
            <a:r>
              <a:rPr lang="ru-RU" sz="1600" dirty="0" err="1"/>
              <a:t>виробництва</a:t>
            </a:r>
            <a:r>
              <a:rPr lang="ru-RU" sz="1600" dirty="0"/>
              <a:t> </a:t>
            </a:r>
            <a:r>
              <a:rPr lang="ru-RU" sz="1600" dirty="0" err="1"/>
              <a:t>найсучасніших</a:t>
            </a:r>
            <a:r>
              <a:rPr lang="ru-RU" sz="1600" dirty="0"/>
              <a:t> </a:t>
            </a:r>
            <a:r>
              <a:rPr lang="ru-RU" sz="1600" dirty="0" err="1"/>
              <a:t>напівпровідників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dirty="0" err="1"/>
              <a:t>Війна</a:t>
            </a:r>
            <a:r>
              <a:rPr lang="ru-RU" sz="1600" dirty="0"/>
              <a:t> </a:t>
            </a:r>
            <a:r>
              <a:rPr lang="ru-RU" sz="1600" dirty="0" err="1"/>
              <a:t>санкцій</a:t>
            </a:r>
            <a:r>
              <a:rPr lang="ru-RU" sz="1600" dirty="0"/>
              <a:t>: США </a:t>
            </a:r>
            <a:r>
              <a:rPr lang="ru-RU" sz="1600" dirty="0" err="1"/>
              <a:t>блокують</a:t>
            </a:r>
            <a:r>
              <a:rPr lang="ru-RU" sz="1600" dirty="0"/>
              <a:t> доступ Китаю до </a:t>
            </a:r>
            <a:r>
              <a:rPr lang="ru-RU" sz="1600" dirty="0" err="1"/>
              <a:t>технологій</a:t>
            </a:r>
            <a:r>
              <a:rPr lang="ru-RU" sz="1600" dirty="0"/>
              <a:t>, а Китай </a:t>
            </a:r>
            <a:r>
              <a:rPr lang="ru-RU" sz="1600" dirty="0" err="1"/>
              <a:t>розвиває</a:t>
            </a:r>
            <a:r>
              <a:rPr lang="ru-RU" sz="1600" dirty="0"/>
              <a:t> </a:t>
            </a:r>
            <a:r>
              <a:rPr lang="ru-RU" sz="1600" dirty="0" err="1"/>
              <a:t>власні</a:t>
            </a:r>
            <a:r>
              <a:rPr lang="ru-RU" sz="1600" dirty="0"/>
              <a:t> аналоги</a:t>
            </a:r>
            <a:r>
              <a:rPr lang="ru-RU" sz="1600" dirty="0" smtClean="0"/>
              <a:t>. </a:t>
            </a:r>
            <a:r>
              <a:rPr lang="ru-RU" sz="1600" b="1" dirty="0"/>
              <a:t>Приклад</a:t>
            </a:r>
            <a:endParaRPr lang="ru-RU" sz="1600" dirty="0"/>
          </a:p>
          <a:p>
            <a:pPr marL="0" indent="0">
              <a:buNone/>
            </a:pPr>
            <a:r>
              <a:rPr lang="ru-RU" sz="1600" dirty="0" err="1" smtClean="0"/>
              <a:t>росія</a:t>
            </a:r>
            <a:r>
              <a:rPr lang="ru-RU" sz="1600" dirty="0" smtClean="0"/>
              <a:t> </a:t>
            </a:r>
            <a:r>
              <a:rPr lang="ru-RU" sz="1600" dirty="0" err="1"/>
              <a:t>атакувала</a:t>
            </a:r>
            <a:r>
              <a:rPr lang="ru-RU" sz="1600" dirty="0"/>
              <a:t> </a:t>
            </a:r>
            <a:r>
              <a:rPr lang="ru-RU" sz="1600" dirty="0" err="1"/>
              <a:t>українські</a:t>
            </a:r>
            <a:r>
              <a:rPr lang="ru-RU" sz="1600" dirty="0"/>
              <a:t> </a:t>
            </a:r>
            <a:r>
              <a:rPr lang="ru-RU" sz="1600" dirty="0" err="1"/>
              <a:t>енергетичні</a:t>
            </a:r>
            <a:r>
              <a:rPr lang="ru-RU" sz="1600" dirty="0"/>
              <a:t> </a:t>
            </a:r>
            <a:r>
              <a:rPr lang="ru-RU" sz="1600" dirty="0" err="1"/>
              <a:t>об’єкти</a:t>
            </a:r>
            <a:r>
              <a:rPr lang="ru-RU" sz="1600" dirty="0"/>
              <a:t> </a:t>
            </a:r>
            <a:r>
              <a:rPr lang="ru-RU" sz="1600" dirty="0" err="1"/>
              <a:t>кібератаками</a:t>
            </a:r>
            <a:r>
              <a:rPr lang="ru-RU" sz="1600" dirty="0"/>
              <a:t> у 2015–2017 </a:t>
            </a:r>
            <a:r>
              <a:rPr lang="ru-RU" sz="1600" dirty="0" err="1"/>
              <a:t>рр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dirty="0"/>
              <a:t>Китай </a:t>
            </a:r>
            <a:r>
              <a:rPr lang="ru-RU" sz="1600" dirty="0" err="1"/>
              <a:t>запровадив</a:t>
            </a:r>
            <a:r>
              <a:rPr lang="ru-RU" sz="1600" dirty="0"/>
              <a:t> "</a:t>
            </a:r>
            <a:r>
              <a:rPr lang="ru-RU" sz="1600" dirty="0" err="1"/>
              <a:t>соціальний</a:t>
            </a:r>
            <a:r>
              <a:rPr lang="ru-RU" sz="1600" dirty="0"/>
              <a:t> рейтинг" для контролю над </a:t>
            </a:r>
            <a:r>
              <a:rPr lang="ru-RU" sz="1600" dirty="0" err="1"/>
              <a:t>громадянами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dirty="0"/>
              <a:t>США та ЄС </a:t>
            </a:r>
            <a:r>
              <a:rPr lang="ru-RU" sz="1600" dirty="0" err="1"/>
              <a:t>забороняють</a:t>
            </a:r>
            <a:r>
              <a:rPr lang="ru-RU" sz="1600" dirty="0"/>
              <a:t> </a:t>
            </a:r>
            <a:r>
              <a:rPr lang="ru-RU" sz="1600" dirty="0" err="1"/>
              <a:t>використання</a:t>
            </a:r>
            <a:r>
              <a:rPr lang="ru-RU" sz="1600" dirty="0"/>
              <a:t> </a:t>
            </a:r>
            <a:r>
              <a:rPr lang="ru-RU" sz="1600" dirty="0" err="1"/>
              <a:t>китайських</a:t>
            </a:r>
            <a:r>
              <a:rPr lang="ru-RU" sz="1600" dirty="0"/>
              <a:t> </a:t>
            </a:r>
            <a:r>
              <a:rPr lang="ru-RU" sz="1600" dirty="0" err="1"/>
              <a:t>технологій</a:t>
            </a:r>
            <a:r>
              <a:rPr lang="ru-RU" sz="1600" dirty="0"/>
              <a:t> </a:t>
            </a:r>
            <a:r>
              <a:rPr lang="en-US" sz="1600" dirty="0"/>
              <a:t>Huawei </a:t>
            </a:r>
            <a:r>
              <a:rPr lang="ru-RU" sz="1600" dirty="0"/>
              <a:t>через </a:t>
            </a:r>
            <a:r>
              <a:rPr lang="ru-RU" sz="1600" dirty="0" err="1"/>
              <a:t>ризики</a:t>
            </a:r>
            <a:r>
              <a:rPr lang="ru-RU" sz="1600" dirty="0"/>
              <a:t> </a:t>
            </a:r>
            <a:r>
              <a:rPr lang="ru-RU" sz="1600" dirty="0" err="1"/>
              <a:t>шпигунства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528810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Конкуренція</a:t>
            </a:r>
            <a:r>
              <a:rPr lang="ru-RU" b="1" dirty="0"/>
              <a:t> великих держав: США, Китай, </a:t>
            </a:r>
            <a:r>
              <a:rPr lang="ru-RU" b="1" dirty="0" err="1" smtClean="0"/>
              <a:t>росія</a:t>
            </a:r>
            <a:r>
              <a:rPr lang="ru-RU" b="1" dirty="0"/>
              <a:t>, </a:t>
            </a:r>
            <a:r>
              <a:rPr lang="ru-RU" b="1" dirty="0" smtClean="0"/>
              <a:t>ЄС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/>
              <a:t>США – Китай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Торговельна</a:t>
            </a:r>
            <a:r>
              <a:rPr lang="ru-RU" dirty="0"/>
              <a:t> </a:t>
            </a:r>
            <a:r>
              <a:rPr lang="ru-RU" dirty="0" err="1"/>
              <a:t>війна</a:t>
            </a:r>
            <a:r>
              <a:rPr lang="ru-RU" dirty="0"/>
              <a:t> (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тарифи</a:t>
            </a:r>
            <a:r>
              <a:rPr lang="ru-RU" dirty="0"/>
              <a:t>, </a:t>
            </a:r>
            <a:r>
              <a:rPr lang="ru-RU" dirty="0" err="1"/>
              <a:t>санкції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 err="1"/>
              <a:t>Протистояння</a:t>
            </a:r>
            <a:r>
              <a:rPr lang="ru-RU" dirty="0"/>
              <a:t> у </a:t>
            </a:r>
            <a:r>
              <a:rPr lang="ru-RU" dirty="0" err="1"/>
              <a:t>Південно-Китайському</a:t>
            </a:r>
            <a:r>
              <a:rPr lang="ru-RU" dirty="0"/>
              <a:t> </a:t>
            </a:r>
            <a:r>
              <a:rPr lang="ru-RU" dirty="0" err="1"/>
              <a:t>морі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Тайвань – точка </a:t>
            </a:r>
            <a:r>
              <a:rPr lang="ru-RU" dirty="0" err="1"/>
              <a:t>потенційного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 smtClean="0"/>
              <a:t>росія</a:t>
            </a:r>
            <a:r>
              <a:rPr lang="ru-RU" b="1" dirty="0" smtClean="0"/>
              <a:t> </a:t>
            </a:r>
            <a:r>
              <a:rPr lang="ru-RU" b="1" dirty="0"/>
              <a:t>– </a:t>
            </a:r>
            <a:r>
              <a:rPr lang="ru-RU" b="1" dirty="0" err="1"/>
              <a:t>Захід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Війна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як </a:t>
            </a:r>
            <a:r>
              <a:rPr lang="ru-RU" dirty="0" err="1"/>
              <a:t>спроба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 </a:t>
            </a:r>
            <a:r>
              <a:rPr lang="ru-RU" dirty="0" err="1"/>
              <a:t>світовий</a:t>
            </a:r>
            <a:r>
              <a:rPr lang="ru-RU" dirty="0"/>
              <a:t> порядок.</a:t>
            </a:r>
          </a:p>
          <a:p>
            <a:pPr marL="0" indent="0">
              <a:buNone/>
            </a:pPr>
            <a:r>
              <a:rPr lang="ru-RU" dirty="0" err="1"/>
              <a:t>Санкції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 smtClean="0"/>
              <a:t>росії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ізоляція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військових</a:t>
            </a:r>
            <a:r>
              <a:rPr lang="ru-RU" dirty="0"/>
              <a:t> </a:t>
            </a:r>
            <a:r>
              <a:rPr lang="ru-RU" dirty="0" err="1"/>
              <a:t>союзів</a:t>
            </a:r>
            <a:r>
              <a:rPr lang="ru-RU" dirty="0"/>
              <a:t> (</a:t>
            </a:r>
            <a:r>
              <a:rPr lang="en-US" dirty="0"/>
              <a:t>AUKUS, </a:t>
            </a:r>
            <a:r>
              <a:rPr lang="ru-RU" dirty="0" err="1"/>
              <a:t>посилення</a:t>
            </a:r>
            <a:r>
              <a:rPr lang="ru-RU" dirty="0"/>
              <a:t> НАТО).</a:t>
            </a:r>
          </a:p>
          <a:p>
            <a:pPr marL="0" indent="0">
              <a:buNone/>
            </a:pPr>
            <a:r>
              <a:rPr lang="ru-RU" b="1" dirty="0" smtClean="0"/>
              <a:t>ЄС </a:t>
            </a:r>
            <a:r>
              <a:rPr lang="ru-RU" b="1" dirty="0"/>
              <a:t>– США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Енергетична</a:t>
            </a:r>
            <a:r>
              <a:rPr lang="ru-RU" dirty="0"/>
              <a:t> </a:t>
            </a:r>
            <a:r>
              <a:rPr lang="ru-RU" dirty="0" err="1"/>
              <a:t>незалежність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 (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російського</a:t>
            </a:r>
            <a:r>
              <a:rPr lang="ru-RU" dirty="0"/>
              <a:t> газу).</a:t>
            </a:r>
          </a:p>
          <a:p>
            <a:pPr marL="0" indent="0">
              <a:buNone/>
            </a:pPr>
            <a:r>
              <a:rPr lang="ru-RU" dirty="0" err="1"/>
              <a:t>Конкуренція</a:t>
            </a:r>
            <a:r>
              <a:rPr lang="ru-RU" dirty="0"/>
              <a:t> за </a:t>
            </a:r>
            <a:r>
              <a:rPr lang="ru-RU" dirty="0" err="1"/>
              <a:t>вплив</a:t>
            </a:r>
            <a:r>
              <a:rPr lang="ru-RU" dirty="0"/>
              <a:t> у </a:t>
            </a:r>
            <a:r>
              <a:rPr lang="ru-RU" dirty="0" err="1"/>
              <a:t>Латинській</a:t>
            </a:r>
            <a:r>
              <a:rPr lang="ru-RU" dirty="0"/>
              <a:t> </a:t>
            </a:r>
            <a:r>
              <a:rPr lang="ru-RU" dirty="0" err="1"/>
              <a:t>Америці</a:t>
            </a:r>
            <a:r>
              <a:rPr lang="ru-RU" dirty="0"/>
              <a:t> та </a:t>
            </a:r>
            <a:r>
              <a:rPr lang="ru-RU" dirty="0" err="1"/>
              <a:t>Африці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оборонної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smtClean="0"/>
              <a:t>Приклад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НАТО </a:t>
            </a:r>
            <a:r>
              <a:rPr lang="ru-RU" dirty="0" err="1"/>
              <a:t>посилює</a:t>
            </a:r>
            <a:r>
              <a:rPr lang="ru-RU" dirty="0"/>
              <a:t> </a:t>
            </a:r>
            <a:r>
              <a:rPr lang="ru-RU" dirty="0" err="1"/>
              <a:t>присутність</a:t>
            </a:r>
            <a:r>
              <a:rPr lang="ru-RU" dirty="0"/>
              <a:t> у </a:t>
            </a:r>
            <a:r>
              <a:rPr lang="ru-RU" dirty="0" err="1"/>
              <a:t>Східній</a:t>
            </a:r>
            <a:r>
              <a:rPr lang="ru-RU" dirty="0"/>
              <a:t> </a:t>
            </a:r>
            <a:r>
              <a:rPr lang="ru-RU" dirty="0" err="1"/>
              <a:t>Європі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Китай </a:t>
            </a:r>
            <a:r>
              <a:rPr lang="ru-RU" dirty="0" err="1"/>
              <a:t>нарощує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через </a:t>
            </a:r>
            <a:r>
              <a:rPr lang="ru-RU" dirty="0" err="1"/>
              <a:t>ініціативу</a:t>
            </a:r>
            <a:r>
              <a:rPr lang="ru-RU" dirty="0"/>
              <a:t> "Один пояс, один шлях".</a:t>
            </a:r>
          </a:p>
          <a:p>
            <a:pPr marL="0" indent="0">
              <a:buNone/>
            </a:pPr>
            <a:r>
              <a:rPr lang="ru-RU" dirty="0" err="1" smtClean="0"/>
              <a:t>росія</a:t>
            </a:r>
            <a:r>
              <a:rPr lang="ru-RU" dirty="0" smtClean="0"/>
              <a:t> </a:t>
            </a:r>
            <a:r>
              <a:rPr lang="ru-RU" dirty="0" err="1"/>
              <a:t>намагається</a:t>
            </a:r>
            <a:r>
              <a:rPr lang="ru-RU" dirty="0"/>
              <a:t>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альтернативний</a:t>
            </a:r>
            <a:r>
              <a:rPr lang="ru-RU" dirty="0"/>
              <a:t> </a:t>
            </a:r>
            <a:r>
              <a:rPr lang="ru-RU" dirty="0" err="1"/>
              <a:t>фінансовий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 без </a:t>
            </a:r>
            <a:r>
              <a:rPr lang="en-US" dirty="0"/>
              <a:t>SWIFT.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699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kern="0" dirty="0" err="1">
                <a:ea typeface="Times New Roman"/>
              </a:rPr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Геополітика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визначає</a:t>
            </a:r>
            <a:r>
              <a:rPr lang="ru-RU" dirty="0">
                <a:latin typeface="Times New Roman"/>
                <a:ea typeface="Times New Roman"/>
              </a:rPr>
              <a:t> баланс сил.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Контроль над </a:t>
            </a:r>
            <a:r>
              <a:rPr lang="ru-RU" dirty="0" err="1">
                <a:latin typeface="Times New Roman"/>
                <a:ea typeface="Times New Roman"/>
              </a:rPr>
              <a:t>стратегічними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територіями</a:t>
            </a:r>
            <a:r>
              <a:rPr lang="ru-RU" dirty="0">
                <a:latin typeface="Times New Roman"/>
                <a:ea typeface="Times New Roman"/>
              </a:rPr>
              <a:t> є </a:t>
            </a:r>
            <a:r>
              <a:rPr lang="ru-RU" dirty="0" err="1">
                <a:latin typeface="Times New Roman"/>
                <a:ea typeface="Times New Roman"/>
              </a:rPr>
              <a:t>ключовим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Майбутні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конфлікти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будуть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розгортатися</a:t>
            </a:r>
            <a:r>
              <a:rPr lang="ru-RU" dirty="0">
                <a:latin typeface="Times New Roman"/>
                <a:ea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</a:rPr>
              <a:t>сфері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технологій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ресурсів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410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0" dirty="0" err="1">
                <a:ea typeface="Times New Roman"/>
              </a:rPr>
              <a:t>Запитання</a:t>
            </a:r>
            <a:r>
              <a:rPr lang="ru-RU" b="1" kern="0" dirty="0">
                <a:ea typeface="Times New Roman"/>
              </a:rPr>
              <a:t> для </a:t>
            </a:r>
            <a:r>
              <a:rPr lang="ru-RU" b="1" kern="0" dirty="0" err="1">
                <a:ea typeface="Times New Roman"/>
              </a:rPr>
              <a:t>обговорення</a:t>
            </a:r>
            <a:r>
              <a:rPr lang="ru-RU" b="1" kern="0" dirty="0">
                <a:ea typeface="Times New Roman"/>
              </a:rPr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Як </a:t>
            </a:r>
            <a:r>
              <a:rPr lang="ru-RU" dirty="0" err="1">
                <a:latin typeface="Times New Roman"/>
                <a:ea typeface="Times New Roman"/>
              </a:rPr>
              <a:t>впливають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геополітичні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стратегії</a:t>
            </a:r>
            <a:r>
              <a:rPr lang="ru-RU" dirty="0">
                <a:latin typeface="Times New Roman"/>
                <a:ea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</a:rPr>
              <a:t>сучасний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світ</a:t>
            </a:r>
            <a:r>
              <a:rPr lang="ru-RU" dirty="0">
                <a:latin typeface="Times New Roman"/>
                <a:ea typeface="Times New Roman"/>
              </a:rPr>
              <a:t>?</a:t>
            </a:r>
          </a:p>
          <a:p>
            <a:pPr lvl="0"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Які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геополітичні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концепції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найактуальніші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сьогодні</a:t>
            </a:r>
            <a:r>
              <a:rPr lang="ru-RU" dirty="0">
                <a:latin typeface="Times New Roman"/>
                <a:ea typeface="Times New Roman"/>
              </a:rPr>
              <a:t>?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241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План </a:t>
            </a:r>
            <a:r>
              <a:rPr lang="ru-RU" dirty="0" err="1"/>
              <a:t>лекції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Вступ</a:t>
            </a:r>
            <a:r>
              <a:rPr lang="ru-RU" dirty="0"/>
              <a:t> до </a:t>
            </a:r>
            <a:r>
              <a:rPr lang="ru-RU" dirty="0" err="1"/>
              <a:t>геополітики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uk-UA" dirty="0" smtClean="0"/>
              <a:t>2</a:t>
            </a:r>
            <a:r>
              <a:rPr lang="ru-RU" dirty="0"/>
              <a:t>.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класичної</a:t>
            </a:r>
            <a:r>
              <a:rPr lang="ru-RU" dirty="0"/>
              <a:t> </a:t>
            </a:r>
            <a:r>
              <a:rPr lang="ru-RU" dirty="0" err="1"/>
              <a:t>геополітичної</a:t>
            </a:r>
            <a:r>
              <a:rPr lang="ru-RU" dirty="0"/>
              <a:t> науки </a:t>
            </a:r>
          </a:p>
          <a:p>
            <a:pPr marL="0" indent="0">
              <a:buNone/>
            </a:pPr>
            <a:r>
              <a:rPr lang="uk-UA" dirty="0" smtClean="0"/>
              <a:t>3</a:t>
            </a:r>
            <a:r>
              <a:rPr lang="ru-RU" dirty="0"/>
              <a:t>. </a:t>
            </a:r>
            <a:r>
              <a:rPr lang="ru-RU" dirty="0" err="1"/>
              <a:t>Концепція</a:t>
            </a:r>
            <a:r>
              <a:rPr lang="ru-RU" dirty="0"/>
              <a:t> </a:t>
            </a:r>
            <a:r>
              <a:rPr lang="ru-RU" dirty="0" err="1"/>
              <a:t>атлантизму</a:t>
            </a:r>
            <a:r>
              <a:rPr lang="ru-RU" dirty="0"/>
              <a:t>  </a:t>
            </a:r>
          </a:p>
          <a:p>
            <a:pPr marL="0" indent="0">
              <a:buNone/>
            </a:pPr>
            <a:r>
              <a:rPr lang="uk-UA" dirty="0" smtClean="0"/>
              <a:t>4</a:t>
            </a:r>
            <a:r>
              <a:rPr lang="ru-RU" dirty="0"/>
              <a:t>. </a:t>
            </a:r>
            <a:r>
              <a:rPr lang="ru-RU" dirty="0" err="1"/>
              <a:t>Геополітичні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 </a:t>
            </a:r>
            <a:r>
              <a:rPr lang="ru-RU" dirty="0" err="1"/>
              <a:t>Ніколаса</a:t>
            </a:r>
            <a:r>
              <a:rPr lang="ru-RU" dirty="0"/>
              <a:t> Джона </a:t>
            </a:r>
            <a:r>
              <a:rPr lang="ru-RU" dirty="0" err="1"/>
              <a:t>Спайкмена</a:t>
            </a:r>
            <a:r>
              <a:rPr lang="ru-RU" dirty="0"/>
              <a:t>  </a:t>
            </a:r>
          </a:p>
          <a:p>
            <a:pPr marL="0" indent="0">
              <a:buNone/>
            </a:pPr>
            <a:r>
              <a:rPr lang="uk-UA" dirty="0" smtClean="0"/>
              <a:t>5</a:t>
            </a:r>
            <a:r>
              <a:rPr lang="ru-RU" dirty="0"/>
              <a:t>. </a:t>
            </a:r>
            <a:r>
              <a:rPr lang="ru-RU" dirty="0" err="1"/>
              <a:t>Концепція</a:t>
            </a:r>
            <a:r>
              <a:rPr lang="ru-RU" dirty="0"/>
              <a:t> </a:t>
            </a:r>
            <a:r>
              <a:rPr lang="ru-RU" dirty="0" err="1"/>
              <a:t>Хелфорда</a:t>
            </a:r>
            <a:r>
              <a:rPr lang="ru-RU" dirty="0"/>
              <a:t> Джона </a:t>
            </a:r>
            <a:r>
              <a:rPr lang="ru-RU" dirty="0" err="1"/>
              <a:t>Маккіндера</a:t>
            </a:r>
            <a:r>
              <a:rPr lang="ru-RU" dirty="0"/>
              <a:t>  </a:t>
            </a:r>
          </a:p>
          <a:p>
            <a:pPr marL="0" indent="0">
              <a:buNone/>
            </a:pPr>
            <a:r>
              <a:rPr lang="uk-UA" dirty="0" smtClean="0"/>
              <a:t>6</a:t>
            </a:r>
            <a:r>
              <a:rPr lang="ru-RU" dirty="0"/>
              <a:t>. Карл </a:t>
            </a:r>
            <a:r>
              <a:rPr lang="ru-RU" dirty="0" err="1"/>
              <a:t>Хаусгофер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геополітичні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  </a:t>
            </a:r>
          </a:p>
          <a:p>
            <a:pPr marL="0" indent="0">
              <a:buNone/>
            </a:pPr>
            <a:r>
              <a:rPr lang="uk-UA" dirty="0" smtClean="0"/>
              <a:t>7</a:t>
            </a:r>
            <a:r>
              <a:rPr lang="ru-RU" dirty="0"/>
              <a:t>. </a:t>
            </a:r>
            <a:r>
              <a:rPr lang="ru-RU" dirty="0" err="1"/>
              <a:t>Геополітична</a:t>
            </a:r>
            <a:r>
              <a:rPr lang="ru-RU" dirty="0"/>
              <a:t> </a:t>
            </a:r>
            <a:r>
              <a:rPr lang="ru-RU" dirty="0" err="1"/>
              <a:t>концепція</a:t>
            </a:r>
            <a:r>
              <a:rPr lang="ru-RU" dirty="0"/>
              <a:t> </a:t>
            </a:r>
            <a:r>
              <a:rPr lang="ru-RU" dirty="0" err="1"/>
              <a:t>євразійства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uk-UA" dirty="0" smtClean="0"/>
              <a:t>8</a:t>
            </a:r>
            <a:r>
              <a:rPr lang="ru-RU" dirty="0"/>
              <a:t>.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геополітичних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 на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4194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>
                <a:latin typeface="Calibri Light"/>
                <a:ea typeface="Times New Roman"/>
                <a:cs typeface="Times New Roman"/>
              </a:rPr>
              <a:t>Вступ</a:t>
            </a:r>
            <a:r>
              <a:rPr lang="ru-RU" b="1" dirty="0">
                <a:latin typeface="Calibri Light"/>
                <a:ea typeface="Times New Roman"/>
                <a:cs typeface="Times New Roman"/>
              </a:rPr>
              <a:t> до </a:t>
            </a:r>
            <a:r>
              <a:rPr lang="ru-RU" b="1" dirty="0" err="1" smtClean="0">
                <a:latin typeface="Calibri Light"/>
                <a:ea typeface="Times New Roman"/>
                <a:cs typeface="Times New Roman"/>
              </a:rPr>
              <a:t>геополітики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Визначення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геополітики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>
                <a:latin typeface="Times New Roman"/>
                <a:ea typeface="Times New Roman"/>
              </a:rPr>
              <a:t>Геополітика</a:t>
            </a:r>
            <a:r>
              <a:rPr lang="ru-RU" dirty="0">
                <a:latin typeface="Times New Roman"/>
                <a:ea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</a:rPr>
              <a:t>це</a:t>
            </a:r>
            <a:r>
              <a:rPr lang="ru-RU" dirty="0">
                <a:latin typeface="Times New Roman"/>
                <a:ea typeface="Times New Roman"/>
              </a:rPr>
              <a:t> наука, </a:t>
            </a:r>
            <a:r>
              <a:rPr lang="ru-RU" dirty="0" err="1">
                <a:latin typeface="Times New Roman"/>
                <a:ea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досліджує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зв’язок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географічними</a:t>
            </a:r>
            <a:r>
              <a:rPr lang="ru-RU" dirty="0">
                <a:latin typeface="Times New Roman"/>
                <a:ea typeface="Times New Roman"/>
              </a:rPr>
              <a:t> факторами (</a:t>
            </a:r>
            <a:r>
              <a:rPr lang="ru-RU" dirty="0" err="1">
                <a:latin typeface="Times New Roman"/>
                <a:ea typeface="Times New Roman"/>
              </a:rPr>
              <a:t>територія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ресурси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клімат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розташування</a:t>
            </a:r>
            <a:r>
              <a:rPr lang="ru-RU" dirty="0">
                <a:latin typeface="Times New Roman"/>
                <a:ea typeface="Times New Roman"/>
              </a:rPr>
              <a:t>) та </a:t>
            </a:r>
            <a:r>
              <a:rPr lang="ru-RU" dirty="0" err="1">
                <a:latin typeface="Times New Roman"/>
                <a:ea typeface="Times New Roman"/>
              </a:rPr>
              <a:t>політичною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стратегією</a:t>
            </a:r>
            <a:r>
              <a:rPr lang="ru-RU" dirty="0">
                <a:latin typeface="Times New Roman"/>
                <a:ea typeface="Times New Roman"/>
              </a:rPr>
              <a:t> держав.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/>
                <a:ea typeface="Times New Roman"/>
              </a:rPr>
              <a:t>Роль </a:t>
            </a:r>
            <a:r>
              <a:rPr lang="ru-RU" b="1" dirty="0" err="1">
                <a:latin typeface="Times New Roman"/>
                <a:ea typeface="Times New Roman"/>
              </a:rPr>
              <a:t>геополітики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Формування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Вплив</a:t>
            </a:r>
            <a:r>
              <a:rPr lang="ru-RU" dirty="0">
                <a:latin typeface="Times New Roman"/>
                <a:ea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</a:rPr>
              <a:t>військові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конфлікти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економіку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безпеку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Прогнозування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глобальних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тенденцій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indent="0">
              <a:buNone/>
            </a:pPr>
            <a:r>
              <a:rPr lang="ru-RU" b="1" dirty="0" err="1" smtClean="0">
                <a:latin typeface="Times New Roman"/>
                <a:ea typeface="Times New Roman"/>
              </a:rPr>
              <a:t>Приклади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геополітичних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конфліктів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Контроль США та Китаю над </a:t>
            </a:r>
            <a:r>
              <a:rPr lang="ru-RU" dirty="0" err="1">
                <a:latin typeface="Times New Roman"/>
                <a:ea typeface="Times New Roman"/>
              </a:rPr>
              <a:t>Південно-Китайським</a:t>
            </a:r>
            <a:r>
              <a:rPr lang="ru-RU" dirty="0">
                <a:latin typeface="Times New Roman"/>
                <a:ea typeface="Times New Roman"/>
              </a:rPr>
              <a:t> морем.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</a:rPr>
              <a:t>російська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агресія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проти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України</a:t>
            </a:r>
            <a:r>
              <a:rPr lang="ru-RU" dirty="0">
                <a:latin typeface="Times New Roman"/>
                <a:ea typeface="Times New Roman"/>
              </a:rPr>
              <a:t> (контроль над </a:t>
            </a:r>
            <a:r>
              <a:rPr lang="ru-RU" dirty="0" err="1">
                <a:latin typeface="Times New Roman"/>
                <a:ea typeface="Times New Roman"/>
              </a:rPr>
              <a:t>Кримом</a:t>
            </a:r>
            <a:r>
              <a:rPr lang="ru-RU" dirty="0">
                <a:latin typeface="Times New Roman"/>
                <a:ea typeface="Times New Roman"/>
              </a:rPr>
              <a:t>).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Війни</a:t>
            </a:r>
            <a:r>
              <a:rPr lang="ru-RU" dirty="0">
                <a:latin typeface="Times New Roman"/>
                <a:ea typeface="Times New Roman"/>
              </a:rPr>
              <a:t> за </a:t>
            </a:r>
            <a:r>
              <a:rPr lang="ru-RU" dirty="0" err="1">
                <a:latin typeface="Times New Roman"/>
                <a:ea typeface="Times New Roman"/>
              </a:rPr>
              <a:t>енергетичні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ресурси</a:t>
            </a:r>
            <a:r>
              <a:rPr lang="ru-RU" dirty="0">
                <a:latin typeface="Times New Roman"/>
                <a:ea typeface="Times New Roman"/>
              </a:rPr>
              <a:t> (</a:t>
            </a:r>
            <a:r>
              <a:rPr lang="ru-RU" dirty="0" err="1">
                <a:latin typeface="Times New Roman"/>
                <a:ea typeface="Times New Roman"/>
              </a:rPr>
              <a:t>Близький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Схід</a:t>
            </a:r>
            <a:r>
              <a:rPr lang="ru-RU" dirty="0">
                <a:latin typeface="Times New Roman"/>
                <a:ea typeface="Times New Roman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160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0" dirty="0" err="1">
                <a:ea typeface="Times New Roman"/>
              </a:rPr>
              <a:t>Методологічні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основи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геополітики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Методи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аналізу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smtClean="0">
                <a:latin typeface="Times New Roman"/>
                <a:ea typeface="Times New Roman"/>
              </a:rPr>
              <a:t>1. </a:t>
            </a:r>
            <a:r>
              <a:rPr lang="ru-RU" b="1" dirty="0" err="1" smtClean="0">
                <a:latin typeface="Times New Roman"/>
                <a:ea typeface="Times New Roman"/>
              </a:rPr>
              <a:t>Просторовий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аналіз</a:t>
            </a:r>
            <a:r>
              <a:rPr lang="ru-RU" dirty="0">
                <a:latin typeface="Times New Roman"/>
                <a:ea typeface="Times New Roman"/>
              </a:rPr>
              <a:t> – як </a:t>
            </a:r>
            <a:r>
              <a:rPr lang="ru-RU" dirty="0" err="1">
                <a:latin typeface="Times New Roman"/>
                <a:ea typeface="Times New Roman"/>
              </a:rPr>
              <a:t>територія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впливає</a:t>
            </a:r>
            <a:r>
              <a:rPr lang="ru-RU" dirty="0">
                <a:latin typeface="Times New Roman"/>
                <a:ea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</a:rPr>
              <a:t>стратегію</a:t>
            </a:r>
            <a:r>
              <a:rPr lang="ru-RU" dirty="0">
                <a:latin typeface="Times New Roman"/>
                <a:ea typeface="Times New Roman"/>
              </a:rPr>
              <a:t> держав.</a:t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smtClean="0">
                <a:latin typeface="Times New Roman"/>
                <a:ea typeface="Times New Roman"/>
              </a:rPr>
              <a:t>2. </a:t>
            </a:r>
            <a:r>
              <a:rPr lang="ru-RU" b="1" dirty="0" err="1" smtClean="0">
                <a:latin typeface="Times New Roman"/>
                <a:ea typeface="Times New Roman"/>
              </a:rPr>
              <a:t>Історичний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підхід</a:t>
            </a:r>
            <a:r>
              <a:rPr lang="ru-RU" dirty="0">
                <a:latin typeface="Times New Roman"/>
                <a:ea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</a:rPr>
              <a:t>оцінка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історичних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аналогій</a:t>
            </a:r>
            <a:r>
              <a:rPr lang="ru-RU" dirty="0">
                <a:latin typeface="Times New Roman"/>
                <a:ea typeface="Times New Roman"/>
              </a:rPr>
              <a:t>.</a:t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smtClean="0">
                <a:latin typeface="Times New Roman"/>
                <a:ea typeface="Times New Roman"/>
              </a:rPr>
              <a:t>3. </a:t>
            </a:r>
            <a:r>
              <a:rPr lang="ru-RU" b="1" dirty="0" err="1" smtClean="0">
                <a:latin typeface="Times New Roman"/>
                <a:ea typeface="Times New Roman"/>
              </a:rPr>
              <a:t>Системний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підхід</a:t>
            </a:r>
            <a:r>
              <a:rPr lang="ru-RU" dirty="0">
                <a:latin typeface="Times New Roman"/>
                <a:ea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</a:rPr>
              <a:t>аналіз</a:t>
            </a:r>
            <a:r>
              <a:rPr lang="ru-RU" dirty="0">
                <a:latin typeface="Times New Roman"/>
                <a:ea typeface="Times New Roman"/>
              </a:rPr>
              <a:t> держав у глобальному </a:t>
            </a:r>
            <a:r>
              <a:rPr lang="ru-RU" dirty="0" err="1">
                <a:latin typeface="Times New Roman"/>
                <a:ea typeface="Times New Roman"/>
              </a:rPr>
              <a:t>контексті</a:t>
            </a:r>
            <a:r>
              <a:rPr lang="ru-RU" dirty="0">
                <a:latin typeface="Times New Roman"/>
                <a:ea typeface="Times New Roman"/>
              </a:rPr>
              <a:t>.</a:t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smtClean="0">
                <a:latin typeface="Times New Roman"/>
                <a:ea typeface="Times New Roman"/>
              </a:rPr>
              <a:t>4. </a:t>
            </a:r>
            <a:r>
              <a:rPr lang="ru-RU" b="1" dirty="0" err="1" smtClean="0">
                <a:latin typeface="Times New Roman"/>
                <a:ea typeface="Times New Roman"/>
              </a:rPr>
              <a:t>Сценарний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аналіз</a:t>
            </a:r>
            <a:r>
              <a:rPr lang="ru-RU" dirty="0">
                <a:latin typeface="Times New Roman"/>
                <a:ea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</a:rPr>
              <a:t>прогнозування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майбутніх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подій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/>
                <a:ea typeface="Times New Roman"/>
              </a:rPr>
              <a:t>Приклад </a:t>
            </a:r>
            <a:r>
              <a:rPr lang="ru-RU" b="1" dirty="0" err="1">
                <a:latin typeface="Times New Roman"/>
                <a:ea typeface="Times New Roman"/>
              </a:rPr>
              <a:t>застосування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 smtClean="0">
                <a:latin typeface="Times New Roman"/>
                <a:ea typeface="Times New Roman"/>
              </a:rPr>
              <a:t>Війна</a:t>
            </a:r>
            <a:r>
              <a:rPr lang="ru-RU" dirty="0" smtClean="0">
                <a:latin typeface="Times New Roman"/>
                <a:ea typeface="Times New Roman"/>
              </a:rPr>
              <a:t> в </a:t>
            </a:r>
            <a:r>
              <a:rPr lang="ru-RU" dirty="0" err="1" smtClean="0">
                <a:latin typeface="Times New Roman"/>
                <a:ea typeface="Times New Roman"/>
              </a:rPr>
              <a:t>Україні</a:t>
            </a:r>
            <a:r>
              <a:rPr lang="ru-RU" dirty="0">
                <a:latin typeface="Times New Roman"/>
                <a:ea typeface="Times New Roman"/>
              </a:rPr>
              <a:t>:</a:t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 smtClean="0">
                <a:latin typeface="Times New Roman"/>
                <a:ea typeface="Times New Roman"/>
              </a:rPr>
              <a:t>Історичний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фактор – </a:t>
            </a:r>
            <a:r>
              <a:rPr lang="ru-RU" dirty="0" err="1">
                <a:latin typeface="Times New Roman"/>
                <a:ea typeface="Times New Roman"/>
              </a:rPr>
              <a:t>вплив</a:t>
            </a:r>
            <a:r>
              <a:rPr lang="ru-RU" dirty="0">
                <a:latin typeface="Times New Roman"/>
                <a:ea typeface="Times New Roman"/>
              </a:rPr>
              <a:t> СРСР.</a:t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 smtClean="0">
                <a:latin typeface="Times New Roman"/>
                <a:ea typeface="Times New Roman"/>
              </a:rPr>
              <a:t>Просторовий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фактор – контроль над </a:t>
            </a:r>
            <a:r>
              <a:rPr lang="ru-RU" dirty="0" err="1">
                <a:latin typeface="Times New Roman"/>
                <a:ea typeface="Times New Roman"/>
              </a:rPr>
              <a:t>Чорним</a:t>
            </a:r>
            <a:r>
              <a:rPr lang="ru-RU" dirty="0">
                <a:latin typeface="Times New Roman"/>
                <a:ea typeface="Times New Roman"/>
              </a:rPr>
              <a:t> морем.</a:t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 smtClean="0">
                <a:latin typeface="Times New Roman"/>
                <a:ea typeface="Times New Roman"/>
              </a:rPr>
              <a:t>Сценарний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аналіз</a:t>
            </a:r>
            <a:r>
              <a:rPr lang="ru-RU" dirty="0">
                <a:latin typeface="Times New Roman"/>
                <a:ea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</a:rPr>
              <a:t>можливі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наслідки</a:t>
            </a:r>
            <a:r>
              <a:rPr lang="ru-RU" dirty="0">
                <a:latin typeface="Times New Roman"/>
                <a:ea typeface="Times New Roman"/>
              </a:rPr>
              <a:t> для ЄС та НАТО.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0160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0" dirty="0" err="1">
                <a:ea typeface="Times New Roman"/>
              </a:rPr>
              <a:t>Виникнення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класичної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геополітики</a:t>
            </a:r>
            <a:r>
              <a:rPr lang="ru-RU" kern="0" dirty="0">
                <a:ea typeface="Times New Roman"/>
              </a:rPr>
              <a:t> (</a:t>
            </a:r>
            <a:r>
              <a:rPr lang="ru-RU" kern="0" dirty="0" err="1">
                <a:ea typeface="Times New Roman"/>
              </a:rPr>
              <a:t>Фрідріх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Ратцель</a:t>
            </a:r>
            <a:r>
              <a:rPr lang="ru-RU" kern="0" dirty="0">
                <a:ea typeface="Times New Roman"/>
              </a:rPr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Основні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ідеї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Держава – </a:t>
            </a:r>
            <a:r>
              <a:rPr lang="ru-RU" dirty="0" err="1">
                <a:latin typeface="Times New Roman"/>
                <a:ea typeface="Times New Roman"/>
              </a:rPr>
              <a:t>це</a:t>
            </a:r>
            <a:r>
              <a:rPr lang="ru-RU" dirty="0">
                <a:latin typeface="Times New Roman"/>
                <a:ea typeface="Times New Roman"/>
              </a:rPr>
              <a:t> "</a:t>
            </a:r>
            <a:r>
              <a:rPr lang="ru-RU" dirty="0" err="1">
                <a:latin typeface="Times New Roman"/>
                <a:ea typeface="Times New Roman"/>
              </a:rPr>
              <a:t>живий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організм</a:t>
            </a:r>
            <a:r>
              <a:rPr lang="ru-RU" dirty="0">
                <a:latin typeface="Times New Roman"/>
                <a:ea typeface="Times New Roman"/>
              </a:rPr>
              <a:t>", </a:t>
            </a:r>
            <a:r>
              <a:rPr lang="ru-RU" dirty="0" err="1">
                <a:latin typeface="Times New Roman"/>
                <a:ea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потребує</a:t>
            </a:r>
            <a:r>
              <a:rPr lang="ru-RU" dirty="0">
                <a:latin typeface="Times New Roman"/>
                <a:ea typeface="Times New Roman"/>
              </a:rPr>
              <a:t> "</a:t>
            </a:r>
            <a:r>
              <a:rPr lang="ru-RU" dirty="0" err="1">
                <a:latin typeface="Times New Roman"/>
                <a:ea typeface="Times New Roman"/>
              </a:rPr>
              <a:t>життєвого</a:t>
            </a:r>
            <a:r>
              <a:rPr lang="ru-RU" dirty="0">
                <a:latin typeface="Times New Roman"/>
                <a:ea typeface="Times New Roman"/>
              </a:rPr>
              <a:t> простору".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Розширення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території</a:t>
            </a:r>
            <a:r>
              <a:rPr lang="ru-RU" dirty="0">
                <a:latin typeface="Times New Roman"/>
                <a:ea typeface="Times New Roman"/>
              </a:rPr>
              <a:t> є </a:t>
            </a:r>
            <a:r>
              <a:rPr lang="ru-RU" dirty="0" err="1">
                <a:latin typeface="Times New Roman"/>
                <a:ea typeface="Times New Roman"/>
              </a:rPr>
              <a:t>природним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процесом</a:t>
            </a:r>
            <a:r>
              <a:rPr lang="ru-RU" dirty="0">
                <a:latin typeface="Times New Roman"/>
                <a:ea typeface="Times New Roman"/>
              </a:rPr>
              <a:t> для </a:t>
            </a:r>
            <a:r>
              <a:rPr lang="ru-RU" dirty="0" err="1">
                <a:latin typeface="Times New Roman"/>
                <a:ea typeface="Times New Roman"/>
              </a:rPr>
              <a:t>виживання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держави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Segoe UI Symbol"/>
                <a:ea typeface="Times New Roman"/>
                <a:cs typeface="Segoe UI Symbol"/>
              </a:rPr>
              <a:t>📌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Сім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законів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просторового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зростання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держави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uk-UA" dirty="0"/>
              <a:t>1. Простір зростає разом із державою: чим більша територія, тим сильніша держава.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2. Територіальне зростання супроводжується розвитком культури та економіки.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3. Держава розширюється, поглинаючи менші політичні одиниці.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4. Кордони — це органи держави, які відображають її силу або слабкість.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5. Держави прагнуть до найважливіших географічних точок (наприклад, морських портів, гірських перевалів).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6. Початковий імпульс до експансії походить із зовнішніх факторів (наприклад, загрози з боку сусідів).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7. Тенденція до зростання передається від однієї держави до іншої.</a:t>
            </a:r>
            <a:endParaRPr lang="ru-RU" dirty="0"/>
          </a:p>
          <a:p>
            <a:pPr marL="0" indent="0">
              <a:buNone/>
            </a:pPr>
            <a:r>
              <a:rPr lang="ru-RU" b="1" dirty="0" smtClean="0">
                <a:latin typeface="Times New Roman"/>
                <a:ea typeface="Times New Roman"/>
              </a:rPr>
              <a:t>Приклад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>
                <a:latin typeface="Times New Roman"/>
                <a:ea typeface="Times New Roman"/>
              </a:rPr>
              <a:t>Розширення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Російської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імперії</a:t>
            </a:r>
            <a:r>
              <a:rPr lang="ru-RU" dirty="0">
                <a:latin typeface="Times New Roman"/>
                <a:ea typeface="Times New Roman"/>
              </a:rPr>
              <a:t> у XVIII–XIX </a:t>
            </a:r>
            <a:r>
              <a:rPr lang="ru-RU" dirty="0" err="1">
                <a:latin typeface="Times New Roman"/>
                <a:ea typeface="Times New Roman"/>
              </a:rPr>
              <a:t>століттях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6573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0" dirty="0">
                <a:ea typeface="Times New Roman"/>
              </a:rPr>
              <a:t>Рудольф </a:t>
            </a:r>
            <a:r>
              <a:rPr lang="ru-RU" kern="0" dirty="0" err="1">
                <a:ea typeface="Times New Roman"/>
              </a:rPr>
              <a:t>Челлен</a:t>
            </a:r>
            <a:r>
              <a:rPr lang="ru-RU" kern="0" dirty="0">
                <a:ea typeface="Times New Roman"/>
              </a:rPr>
              <a:t>: </a:t>
            </a:r>
            <a:r>
              <a:rPr lang="ru-RU" kern="0" dirty="0" err="1">
                <a:ea typeface="Times New Roman"/>
              </a:rPr>
              <a:t>поняття</a:t>
            </a:r>
            <a:r>
              <a:rPr lang="ru-RU" kern="0" dirty="0">
                <a:ea typeface="Times New Roman"/>
              </a:rPr>
              <a:t> "</a:t>
            </a:r>
            <a:r>
              <a:rPr lang="ru-RU" kern="0" dirty="0" err="1">
                <a:ea typeface="Times New Roman"/>
              </a:rPr>
              <a:t>геополітика</a:t>
            </a:r>
            <a:r>
              <a:rPr lang="ru-RU" kern="0" dirty="0">
                <a:ea typeface="Times New Roman"/>
              </a:rPr>
              <a:t>"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Основні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ідеї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Держава = </a:t>
            </a:r>
            <a:r>
              <a:rPr lang="ru-RU" dirty="0" err="1">
                <a:latin typeface="Times New Roman"/>
                <a:ea typeface="Times New Roman"/>
              </a:rPr>
              <a:t>географічний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організм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Геополітика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складається</a:t>
            </a:r>
            <a:r>
              <a:rPr lang="ru-RU" dirty="0">
                <a:latin typeface="Times New Roman"/>
                <a:ea typeface="Times New Roman"/>
              </a:rPr>
              <a:t> з </a:t>
            </a:r>
            <a:r>
              <a:rPr lang="ru-RU" dirty="0" err="1">
                <a:latin typeface="Times New Roman"/>
                <a:ea typeface="Times New Roman"/>
              </a:rPr>
              <a:t>п'яти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елементів</a:t>
            </a:r>
            <a:r>
              <a:rPr lang="ru-RU" dirty="0">
                <a:latin typeface="Times New Roman"/>
                <a:ea typeface="Times New Roman"/>
              </a:rPr>
              <a:t>: </a:t>
            </a:r>
          </a:p>
          <a:p>
            <a:pPr marL="457200" lvl="1" indent="0">
              <a:buNone/>
              <a:tabLst>
                <a:tab pos="9144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Географія</a:t>
            </a:r>
            <a:endParaRPr lang="ru-RU" dirty="0">
              <a:latin typeface="Times New Roman"/>
              <a:ea typeface="Times New Roman"/>
            </a:endParaRPr>
          </a:p>
          <a:p>
            <a:pPr marL="457200" lvl="1" indent="0">
              <a:buNone/>
              <a:tabLst>
                <a:tab pos="9144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Економіка</a:t>
            </a:r>
            <a:endParaRPr lang="ru-RU" dirty="0">
              <a:latin typeface="Times New Roman"/>
              <a:ea typeface="Times New Roman"/>
            </a:endParaRPr>
          </a:p>
          <a:p>
            <a:pPr marL="457200" lvl="1" indent="0">
              <a:buNone/>
              <a:tabLst>
                <a:tab pos="9144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Демографія</a:t>
            </a:r>
            <a:endParaRPr lang="ru-RU" dirty="0">
              <a:latin typeface="Times New Roman"/>
              <a:ea typeface="Times New Roman"/>
            </a:endParaRPr>
          </a:p>
          <a:p>
            <a:pPr marL="457200" lvl="1" indent="0">
              <a:buNone/>
              <a:tabLst>
                <a:tab pos="9144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Соціальна</a:t>
            </a:r>
            <a:r>
              <a:rPr lang="ru-RU" dirty="0">
                <a:latin typeface="Times New Roman"/>
                <a:ea typeface="Times New Roman"/>
              </a:rPr>
              <a:t> структура</a:t>
            </a:r>
          </a:p>
          <a:p>
            <a:pPr marL="457200" lvl="1" indent="0">
              <a:buNone/>
              <a:tabLst>
                <a:tab pos="9144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Політичне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управління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/>
                <a:ea typeface="Times New Roman"/>
              </a:rPr>
              <a:t>Приклад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>
                <a:latin typeface="Times New Roman"/>
                <a:ea typeface="Times New Roman"/>
              </a:rPr>
              <a:t>Розвиток</a:t>
            </a:r>
            <a:r>
              <a:rPr lang="ru-RU" dirty="0">
                <a:latin typeface="Times New Roman"/>
                <a:ea typeface="Times New Roman"/>
              </a:rPr>
              <a:t> США </a:t>
            </a:r>
            <a:r>
              <a:rPr lang="ru-RU" dirty="0" err="1">
                <a:latin typeface="Times New Roman"/>
                <a:ea typeface="Times New Roman"/>
              </a:rPr>
              <a:t>завдяки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поєднанню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ресурсів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інновацій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сильної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державної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влади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7803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0" dirty="0" err="1">
                <a:ea typeface="Times New Roman"/>
              </a:rPr>
              <a:t>Концепція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атлантизму</a:t>
            </a:r>
            <a:r>
              <a:rPr lang="ru-RU" kern="0" dirty="0">
                <a:ea typeface="Times New Roman"/>
              </a:rPr>
              <a:t> (Альфред </a:t>
            </a:r>
            <a:r>
              <a:rPr lang="ru-RU" kern="0" dirty="0" err="1">
                <a:ea typeface="Times New Roman"/>
              </a:rPr>
              <a:t>Мехен</a:t>
            </a:r>
            <a:r>
              <a:rPr lang="ru-RU" kern="0" dirty="0">
                <a:ea typeface="Times New Roman"/>
              </a:rPr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Основні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тези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Морська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могутність</a:t>
            </a:r>
            <a:r>
              <a:rPr lang="ru-RU" dirty="0">
                <a:latin typeface="Times New Roman"/>
                <a:ea typeface="Times New Roman"/>
              </a:rPr>
              <a:t> = основа глобального </a:t>
            </a:r>
            <a:r>
              <a:rPr lang="ru-RU" dirty="0" err="1">
                <a:latin typeface="Times New Roman"/>
                <a:ea typeface="Times New Roman"/>
              </a:rPr>
              <a:t>панування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Контроль над океанами = контроль над </a:t>
            </a:r>
            <a:r>
              <a:rPr lang="ru-RU" dirty="0" err="1">
                <a:latin typeface="Times New Roman"/>
                <a:ea typeface="Times New Roman"/>
              </a:rPr>
              <a:t>торгівлею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Формула </a:t>
            </a:r>
            <a:r>
              <a:rPr lang="ru-RU" dirty="0" err="1">
                <a:latin typeface="Times New Roman"/>
                <a:ea typeface="Times New Roman"/>
              </a:rPr>
              <a:t>морської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могутності</a:t>
            </a:r>
            <a:r>
              <a:rPr lang="ru-RU" dirty="0">
                <a:latin typeface="Times New Roman"/>
                <a:ea typeface="Times New Roman"/>
              </a:rPr>
              <a:t>:</a:t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b="1" dirty="0" err="1">
                <a:latin typeface="Times New Roman"/>
                <a:ea typeface="Times New Roman"/>
              </a:rPr>
              <a:t>Географія</a:t>
            </a:r>
            <a:r>
              <a:rPr lang="ru-RU" b="1" dirty="0">
                <a:latin typeface="Times New Roman"/>
                <a:ea typeface="Times New Roman"/>
              </a:rPr>
              <a:t> + Флот + </a:t>
            </a:r>
            <a:r>
              <a:rPr lang="ru-RU" b="1" dirty="0" err="1">
                <a:latin typeface="Times New Roman"/>
                <a:ea typeface="Times New Roman"/>
              </a:rPr>
              <a:t>Економіка</a:t>
            </a:r>
            <a:r>
              <a:rPr lang="ru-RU" b="1" dirty="0">
                <a:latin typeface="Times New Roman"/>
                <a:ea typeface="Times New Roman"/>
              </a:rPr>
              <a:t> = </a:t>
            </a:r>
            <a:r>
              <a:rPr lang="ru-RU" b="1" dirty="0" err="1">
                <a:latin typeface="Times New Roman"/>
                <a:ea typeface="Times New Roman"/>
              </a:rPr>
              <a:t>Світове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latin typeface="Times New Roman"/>
                <a:ea typeface="Times New Roman"/>
              </a:rPr>
              <a:t>домінування</a:t>
            </a:r>
            <a:endParaRPr lang="ru-RU" dirty="0" smtClean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kern="0" dirty="0" smtClean="0">
                <a:latin typeface="Times New Roman"/>
                <a:ea typeface="Times New Roman"/>
              </a:rPr>
              <a:t> </a:t>
            </a:r>
            <a:r>
              <a:rPr lang="ru-RU" b="1" kern="0" dirty="0">
                <a:latin typeface="Times New Roman"/>
                <a:ea typeface="Times New Roman"/>
              </a:rPr>
              <a:t>Приклад:</a:t>
            </a:r>
            <a:r>
              <a:rPr lang="ru-RU" kern="0" dirty="0">
                <a:latin typeface="Times New Roman"/>
                <a:ea typeface="Times New Roman"/>
              </a:rPr>
              <a:t/>
            </a:r>
            <a:br>
              <a:rPr lang="ru-RU" kern="0" dirty="0">
                <a:latin typeface="Times New Roman"/>
                <a:ea typeface="Times New Roman"/>
              </a:rPr>
            </a:br>
            <a:r>
              <a:rPr lang="ru-RU" kern="0" dirty="0" err="1">
                <a:latin typeface="Times New Roman"/>
                <a:ea typeface="Times New Roman"/>
              </a:rPr>
              <a:t>Панування</a:t>
            </a:r>
            <a:r>
              <a:rPr lang="ru-RU" kern="0" dirty="0">
                <a:latin typeface="Times New Roman"/>
                <a:ea typeface="Times New Roman"/>
              </a:rPr>
              <a:t> </a:t>
            </a:r>
            <a:r>
              <a:rPr lang="ru-RU" kern="0" dirty="0" err="1">
                <a:latin typeface="Times New Roman"/>
                <a:ea typeface="Times New Roman"/>
              </a:rPr>
              <a:t>Великої</a:t>
            </a:r>
            <a:r>
              <a:rPr lang="ru-RU" kern="0" dirty="0">
                <a:latin typeface="Times New Roman"/>
                <a:ea typeface="Times New Roman"/>
              </a:rPr>
              <a:t> </a:t>
            </a:r>
            <a:r>
              <a:rPr lang="ru-RU" kern="0" dirty="0" err="1">
                <a:latin typeface="Times New Roman"/>
                <a:ea typeface="Times New Roman"/>
              </a:rPr>
              <a:t>Британії</a:t>
            </a:r>
            <a:r>
              <a:rPr lang="ru-RU" kern="0" dirty="0">
                <a:latin typeface="Times New Roman"/>
                <a:ea typeface="Times New Roman"/>
              </a:rPr>
              <a:t> у XIX </a:t>
            </a:r>
            <a:r>
              <a:rPr lang="ru-RU" kern="0" dirty="0" err="1">
                <a:latin typeface="Times New Roman"/>
                <a:ea typeface="Times New Roman"/>
              </a:rPr>
              <a:t>столітті</a:t>
            </a:r>
            <a:r>
              <a:rPr lang="ru-RU" kern="0" dirty="0">
                <a:latin typeface="Times New Roman"/>
                <a:ea typeface="Times New Roman"/>
              </a:rPr>
              <a:t> </a:t>
            </a:r>
            <a:r>
              <a:rPr lang="ru-RU" kern="0" dirty="0" err="1">
                <a:latin typeface="Times New Roman"/>
                <a:ea typeface="Times New Roman"/>
              </a:rPr>
              <a:t>завдяки</a:t>
            </a:r>
            <a:r>
              <a:rPr lang="ru-RU" kern="0" dirty="0">
                <a:latin typeface="Times New Roman"/>
                <a:ea typeface="Times New Roman"/>
              </a:rPr>
              <a:t> контролю </a:t>
            </a:r>
            <a:r>
              <a:rPr lang="ru-RU" kern="0" dirty="0" err="1">
                <a:latin typeface="Times New Roman"/>
                <a:ea typeface="Times New Roman"/>
              </a:rPr>
              <a:t>морських</a:t>
            </a:r>
            <a:r>
              <a:rPr lang="ru-RU" kern="0" dirty="0">
                <a:latin typeface="Times New Roman"/>
                <a:ea typeface="Times New Roman"/>
              </a:rPr>
              <a:t> </a:t>
            </a:r>
            <a:r>
              <a:rPr lang="ru-RU" kern="0" dirty="0" err="1">
                <a:latin typeface="Times New Roman"/>
                <a:ea typeface="Times New Roman"/>
              </a:rPr>
              <a:t>шляхів</a:t>
            </a:r>
            <a:r>
              <a:rPr lang="ru-RU" kern="0" dirty="0">
                <a:latin typeface="Times New Roman"/>
                <a:ea typeface="Times New Roman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0196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0" dirty="0" err="1">
                <a:ea typeface="Times New Roman"/>
              </a:rPr>
              <a:t>Геополітичні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ідеї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Ніколаса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Спайкмена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Концепція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Рімленду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"</a:t>
            </a:r>
            <a:r>
              <a:rPr lang="ru-RU" dirty="0" err="1">
                <a:latin typeface="Times New Roman"/>
                <a:ea typeface="Times New Roman"/>
              </a:rPr>
              <a:t>Хто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контролює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Рімленд</a:t>
            </a:r>
            <a:r>
              <a:rPr lang="ru-RU" dirty="0">
                <a:latin typeface="Times New Roman"/>
                <a:ea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</a:rPr>
              <a:t>контролює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Євразію</a:t>
            </a:r>
            <a:r>
              <a:rPr lang="ru-RU" dirty="0">
                <a:latin typeface="Times New Roman"/>
                <a:ea typeface="Times New Roman"/>
              </a:rPr>
              <a:t>."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Баланс сил у </a:t>
            </a:r>
            <a:r>
              <a:rPr lang="ru-RU" dirty="0" err="1">
                <a:latin typeface="Times New Roman"/>
                <a:ea typeface="Times New Roman"/>
              </a:rPr>
              <a:t>прибережних</a:t>
            </a:r>
            <a:r>
              <a:rPr lang="ru-RU" dirty="0">
                <a:latin typeface="Times New Roman"/>
                <a:ea typeface="Times New Roman"/>
              </a:rPr>
              <a:t> зонах </a:t>
            </a:r>
            <a:r>
              <a:rPr lang="ru-RU" dirty="0" err="1">
                <a:latin typeface="Times New Roman"/>
                <a:ea typeface="Times New Roman"/>
              </a:rPr>
              <a:t>визначає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світовий</a:t>
            </a:r>
            <a:r>
              <a:rPr lang="ru-RU" dirty="0">
                <a:latin typeface="Times New Roman"/>
                <a:ea typeface="Times New Roman"/>
              </a:rPr>
              <a:t> порядок.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/>
                <a:ea typeface="Times New Roman"/>
              </a:rPr>
              <a:t>Приклад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>
                <a:latin typeface="Times New Roman"/>
                <a:ea typeface="Times New Roman"/>
              </a:rPr>
              <a:t>Політика</a:t>
            </a:r>
            <a:r>
              <a:rPr lang="ru-RU" dirty="0">
                <a:latin typeface="Times New Roman"/>
                <a:ea typeface="Times New Roman"/>
              </a:rPr>
              <a:t> США </a:t>
            </a:r>
            <a:r>
              <a:rPr lang="ru-RU" dirty="0" err="1">
                <a:latin typeface="Times New Roman"/>
                <a:ea typeface="Times New Roman"/>
              </a:rPr>
              <a:t>щодо</a:t>
            </a:r>
            <a:r>
              <a:rPr lang="ru-RU" dirty="0">
                <a:latin typeface="Times New Roman"/>
                <a:ea typeface="Times New Roman"/>
              </a:rPr>
              <a:t> НАТО та </a:t>
            </a:r>
            <a:r>
              <a:rPr lang="ru-RU" dirty="0" err="1">
                <a:latin typeface="Times New Roman"/>
                <a:ea typeface="Times New Roman"/>
              </a:rPr>
              <a:t>союзників</a:t>
            </a:r>
            <a:r>
              <a:rPr lang="ru-RU" dirty="0">
                <a:latin typeface="Times New Roman"/>
                <a:ea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</a:rPr>
              <a:t>Тихоокеанському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регіоні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723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Calibri Light"/>
                <a:ea typeface="Times New Roman"/>
                <a:cs typeface="Times New Roman"/>
              </a:rPr>
              <a:t>Теорія</a:t>
            </a:r>
            <a:r>
              <a:rPr lang="ru-RU" b="1" dirty="0">
                <a:latin typeface="Calibri Light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Calibri Light"/>
                <a:ea typeface="Times New Roman"/>
                <a:cs typeface="Times New Roman"/>
              </a:rPr>
              <a:t>Хартленду</a:t>
            </a:r>
            <a:r>
              <a:rPr lang="ru-RU" b="1" dirty="0">
                <a:latin typeface="Calibri Light"/>
                <a:ea typeface="Times New Roman"/>
                <a:cs typeface="Times New Roman"/>
              </a:rPr>
              <a:t> (</a:t>
            </a:r>
            <a:r>
              <a:rPr lang="ru-RU" b="1" dirty="0" err="1">
                <a:latin typeface="Calibri Light"/>
                <a:ea typeface="Times New Roman"/>
                <a:cs typeface="Times New Roman"/>
              </a:rPr>
              <a:t>Хелфорд</a:t>
            </a:r>
            <a:r>
              <a:rPr lang="ru-RU" b="1" dirty="0">
                <a:latin typeface="Calibri Light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Calibri Light"/>
                <a:ea typeface="Times New Roman"/>
                <a:cs typeface="Times New Roman"/>
              </a:rPr>
              <a:t>Маккіндер</a:t>
            </a:r>
            <a:r>
              <a:rPr lang="ru-RU" b="1" dirty="0" smtClean="0">
                <a:latin typeface="Calibri Light"/>
                <a:ea typeface="Times New Roman"/>
                <a:cs typeface="Times New Roman"/>
              </a:rPr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 smtClean="0">
                <a:latin typeface="Times New Roman"/>
                <a:ea typeface="Times New Roman"/>
              </a:rPr>
              <a:t>Основні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ідеї</a:t>
            </a:r>
            <a:endParaRPr lang="ru-RU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Контроль над </a:t>
            </a:r>
            <a:r>
              <a:rPr lang="ru-RU" dirty="0" err="1">
                <a:latin typeface="Times New Roman"/>
                <a:ea typeface="Times New Roman"/>
              </a:rPr>
              <a:t>Хартлендом</a:t>
            </a:r>
            <a:r>
              <a:rPr lang="ru-RU" dirty="0">
                <a:latin typeface="Times New Roman"/>
                <a:ea typeface="Times New Roman"/>
              </a:rPr>
              <a:t> = контроль над </a:t>
            </a:r>
            <a:r>
              <a:rPr lang="ru-RU" dirty="0" err="1">
                <a:latin typeface="Times New Roman"/>
                <a:ea typeface="Times New Roman"/>
              </a:rPr>
              <a:t>Євразією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Географічні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фактори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важливіші</a:t>
            </a:r>
            <a:r>
              <a:rPr lang="ru-RU" dirty="0">
                <a:latin typeface="Times New Roman"/>
                <a:ea typeface="Times New Roman"/>
              </a:rPr>
              <a:t> за </a:t>
            </a:r>
            <a:r>
              <a:rPr lang="ru-RU" dirty="0" err="1">
                <a:latin typeface="Times New Roman"/>
                <a:ea typeface="Times New Roman"/>
              </a:rPr>
              <a:t>військову</a:t>
            </a:r>
            <a:r>
              <a:rPr lang="ru-RU" dirty="0">
                <a:latin typeface="Times New Roman"/>
                <a:ea typeface="Times New Roman"/>
              </a:rPr>
              <a:t> силу.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/>
                <a:ea typeface="Times New Roman"/>
              </a:rPr>
              <a:t>Приклад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err="1">
                <a:latin typeface="Times New Roman"/>
                <a:ea typeface="Times New Roman"/>
              </a:rPr>
              <a:t>Вплив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</a:rPr>
              <a:t>росії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в </a:t>
            </a:r>
            <a:r>
              <a:rPr lang="ru-RU" dirty="0" err="1">
                <a:latin typeface="Times New Roman"/>
                <a:ea typeface="Times New Roman"/>
              </a:rPr>
              <a:t>Центральній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Азії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завдяки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великій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території</a:t>
            </a:r>
            <a:r>
              <a:rPr lang="ru-RU" dirty="0">
                <a:latin typeface="Times New Roman"/>
                <a:ea typeface="Times New Roman"/>
              </a:rPr>
              <a:t> та ресурсам.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71167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943</Words>
  <Application>Microsoft Office PowerPoint</Application>
  <PresentationFormat>Экран (4:3)</PresentationFormat>
  <Paragraphs>148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Лекція 3. Геополітичні концепції міжнародних відносин</vt:lpstr>
      <vt:lpstr>План лекції:</vt:lpstr>
      <vt:lpstr>Вступ до геополітики</vt:lpstr>
      <vt:lpstr>Методологічні основи геополітики</vt:lpstr>
      <vt:lpstr>Виникнення класичної геополітики (Фрідріх Ратцель)</vt:lpstr>
      <vt:lpstr>Рудольф Челлен: поняття "геополітика"</vt:lpstr>
      <vt:lpstr>Концепція атлантизму (Альфред Мехен)</vt:lpstr>
      <vt:lpstr>Геополітичні ідеї Ніколаса Спайкмена</vt:lpstr>
      <vt:lpstr>Теорія Хартленду (Хелфорд Маккіндер)</vt:lpstr>
      <vt:lpstr>Карл Хаусгофер та його геополітичні ідеї</vt:lpstr>
      <vt:lpstr>Геополітична концепція євразійства</vt:lpstr>
      <vt:lpstr>Вплив геополітики на міжнародні відносини</vt:lpstr>
      <vt:lpstr>Сучасні геополітичні виклики: боротьба за ресурси</vt:lpstr>
      <vt:lpstr>Геополітика та кліматичні зміни</vt:lpstr>
      <vt:lpstr>Технологічне протистояння та кібербезпека</vt:lpstr>
      <vt:lpstr>Конкуренція великих держав: США, Китай, росія, ЄС</vt:lpstr>
      <vt:lpstr>Висновки</vt:lpstr>
      <vt:lpstr>Запитання для обговорення: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3. Геополітичні концепції міжнародних відносин</dc:title>
  <dc:creator>Пользователь</dc:creator>
  <cp:lastModifiedBy>Пользователь</cp:lastModifiedBy>
  <cp:revision>10</cp:revision>
  <dcterms:created xsi:type="dcterms:W3CDTF">2025-02-26T11:04:35Z</dcterms:created>
  <dcterms:modified xsi:type="dcterms:W3CDTF">2025-02-26T18:07:45Z</dcterms:modified>
</cp:coreProperties>
</file>