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419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C7EE0-7E57-455F-B9EE-6F757BBF7B1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BCC-5DCE-4512-B72D-6C3EB8E99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C7EE0-7E57-455F-B9EE-6F757BBF7B1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BCC-5DCE-4512-B72D-6C3EB8E99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03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C7EE0-7E57-455F-B9EE-6F757BBF7B1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BCC-5DCE-4512-B72D-6C3EB8E99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47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C7EE0-7E57-455F-B9EE-6F757BBF7B1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BCC-5DCE-4512-B72D-6C3EB8E99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770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C7EE0-7E57-455F-B9EE-6F757BBF7B1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BCC-5DCE-4512-B72D-6C3EB8E99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22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C7EE0-7E57-455F-B9EE-6F757BBF7B1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BCC-5DCE-4512-B72D-6C3EB8E99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72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C7EE0-7E57-455F-B9EE-6F757BBF7B1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BCC-5DCE-4512-B72D-6C3EB8E99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041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C7EE0-7E57-455F-B9EE-6F757BBF7B1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BCC-5DCE-4512-B72D-6C3EB8E99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401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C7EE0-7E57-455F-B9EE-6F757BBF7B1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BCC-5DCE-4512-B72D-6C3EB8E99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614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C7EE0-7E57-455F-B9EE-6F757BBF7B1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BCC-5DCE-4512-B72D-6C3EB8E99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55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C7EE0-7E57-455F-B9EE-6F757BBF7B1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06BCC-5DCE-4512-B72D-6C3EB8E99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720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656184"/>
          </a:xfrm>
        </p:spPr>
        <p:txBody>
          <a:bodyPr/>
          <a:lstStyle/>
          <a:p>
            <a:r>
              <a:rPr lang="uk-UA" b="1" i="1" dirty="0"/>
              <a:t>Лекція 2. Класична школа в теорії міжнародних відносин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7848872" cy="3960440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1</a:t>
            </a:r>
            <a:r>
              <a:rPr lang="ru-RU" sz="2800" dirty="0">
                <a:solidFill>
                  <a:schemeClr val="tx1"/>
                </a:solidFill>
              </a:rPr>
              <a:t>. Проблема </a:t>
            </a:r>
            <a:r>
              <a:rPr lang="ru-RU" sz="2800" dirty="0" err="1">
                <a:solidFill>
                  <a:schemeClr val="tx1"/>
                </a:solidFill>
              </a:rPr>
              <a:t>класифікації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наукових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концепцій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</a:rPr>
              <a:t>2. </a:t>
            </a:r>
            <a:r>
              <a:rPr lang="ru-RU" sz="2800" dirty="0" err="1">
                <a:solidFill>
                  <a:schemeClr val="tx1"/>
                </a:solidFill>
              </a:rPr>
              <a:t>Принципи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класичної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школи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теорії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міжнародних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відносин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</a:rPr>
              <a:t>3. </a:t>
            </a:r>
            <a:r>
              <a:rPr lang="ru-RU" sz="2800" dirty="0" err="1">
                <a:solidFill>
                  <a:schemeClr val="tx1"/>
                </a:solidFill>
              </a:rPr>
              <a:t>Теорія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ідеалізму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</a:rPr>
              <a:t>4. </a:t>
            </a:r>
            <a:r>
              <a:rPr lang="ru-RU" sz="2800" dirty="0" err="1">
                <a:solidFill>
                  <a:schemeClr val="tx1"/>
                </a:solidFill>
              </a:rPr>
              <a:t>Політичний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реалізм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</a:rPr>
              <a:t>5. </a:t>
            </a:r>
            <a:r>
              <a:rPr lang="ru-RU" sz="2800" dirty="0" err="1">
                <a:solidFill>
                  <a:schemeClr val="tx1"/>
                </a:solidFill>
              </a:rPr>
              <a:t>Неореалізм</a:t>
            </a:r>
            <a:r>
              <a:rPr lang="ru-RU" sz="2800" dirty="0">
                <a:solidFill>
                  <a:schemeClr val="tx1"/>
                </a:solidFill>
              </a:rPr>
              <a:t> та </a:t>
            </a:r>
            <a:r>
              <a:rPr lang="ru-RU" sz="2800" dirty="0" err="1">
                <a:solidFill>
                  <a:schemeClr val="tx1"/>
                </a:solidFill>
              </a:rPr>
              <a:t>неолібералізм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12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Порівняння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неореалізму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та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неолібералізму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509474"/>
              </p:ext>
            </p:extLst>
          </p:nvPr>
        </p:nvGraphicFramePr>
        <p:xfrm>
          <a:off x="457200" y="2060848"/>
          <a:ext cx="8229600" cy="37853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701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Підхід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Основний принцип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Інструменти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Приклад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028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Неореалізм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Анархія → боротьба за владу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Військова сила, баланс сил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США vs. Китай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4810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Неолібералізм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Анархія → можлива співпраця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Інститути, економічні зв'язки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effectLst/>
                        </a:rPr>
                        <a:t>ЄС, ООН</a:t>
                      </a:r>
                      <a:endParaRPr lang="ru-RU" sz="1200" kern="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9796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Вплив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класичної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школи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на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сучасність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b="1" dirty="0" err="1" smtClean="0">
                <a:effectLst/>
                <a:latin typeface="Times New Roman"/>
                <a:ea typeface="Times New Roman"/>
              </a:rPr>
              <a:t>Що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залишилося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від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класичних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теорій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?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Реалізм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пояснює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сучасні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геополітичні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конфлікти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Лібералізм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відображає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розвиток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міжнародних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організацій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Неореалізм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і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неолібералізм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поєднують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обидва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підходи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err="1" smtClean="0">
                <a:effectLst/>
                <a:latin typeface="Times New Roman"/>
                <a:ea typeface="Times New Roman"/>
              </a:rPr>
              <a:t>Виклик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майбутнього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Знайти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баланс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конфліктом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і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співпрацею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446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>
                <a:effectLst/>
                <a:latin typeface="Times New Roman"/>
                <a:ea typeface="Times New Roman"/>
              </a:rPr>
              <a:t>Класична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школа – основа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сучасних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теорій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міжнародних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відносин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Реалізм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про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владу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та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безпеку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лібералізм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про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співпрацю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smtClean="0">
                <a:effectLst/>
                <a:latin typeface="Times New Roman"/>
                <a:ea typeface="Times New Roman"/>
              </a:rPr>
              <a:t>У XXI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столітті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обидва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підходи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використовуються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для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аналізу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міжнародної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політики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0163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Питання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для самоконтролю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effectLst/>
                <a:latin typeface="Times New Roman"/>
                <a:ea typeface="Times New Roman"/>
              </a:rPr>
              <a:t>1.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Які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принципи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класичної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школи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міжнародних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відносин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?</a:t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smtClean="0">
                <a:effectLst/>
                <a:latin typeface="Times New Roman"/>
                <a:ea typeface="Times New Roman"/>
              </a:rPr>
              <a:t>2. У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чому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відмінність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реалізмом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та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ідеалізмом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?</a:t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smtClean="0">
                <a:effectLst/>
                <a:latin typeface="Times New Roman"/>
                <a:ea typeface="Times New Roman"/>
              </a:rPr>
              <a:t>3. Як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співвідносяться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неореалізм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та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неолібералізм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017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0" dirty="0" smtClean="0">
                <a:effectLst/>
                <a:latin typeface="Times New Roman"/>
                <a:ea typeface="Times New Roman"/>
              </a:rPr>
              <a:t>Проблема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класифікації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наукових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концепцій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b="1" dirty="0" err="1" smtClean="0">
                <a:effectLst/>
                <a:latin typeface="Times New Roman"/>
                <a:ea typeface="Times New Roman"/>
              </a:rPr>
              <a:t>Основні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дискусії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у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теорії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міжнародних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відносин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smtClean="0">
                <a:effectLst/>
                <a:latin typeface="Times New Roman"/>
                <a:ea typeface="Times New Roman"/>
              </a:rPr>
              <a:t>Перша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дискусія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(40-ві роки XX ст.)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ідеалізм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vs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.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реалізм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smtClean="0">
                <a:effectLst/>
                <a:latin typeface="Times New Roman"/>
                <a:ea typeface="Times New Roman"/>
              </a:rPr>
              <a:t>Друга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дискусія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(1960–1970-і роки)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традиціоналісти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vs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.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біхевіористи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err="1" smtClean="0">
                <a:effectLst/>
                <a:latin typeface="Times New Roman"/>
                <a:ea typeface="Times New Roman"/>
              </a:rPr>
              <a:t>Третя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дискусія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критика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класичних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теорій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неомарксистам</a:t>
            </a:r>
            <a:endParaRPr lang="ru-RU" i="1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err="1" smtClean="0">
                <a:effectLst/>
                <a:latin typeface="Times New Roman"/>
                <a:ea typeface="Times New Roman"/>
              </a:rPr>
              <a:t>Четверта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дискусія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(1980–1990-і роки)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постмодернізм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фемінізм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критичні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підходи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err="1" smtClean="0">
                <a:effectLst/>
                <a:latin typeface="Times New Roman"/>
                <a:ea typeface="Times New Roman"/>
              </a:rPr>
              <a:t>Висновок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: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Дискусії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сприяли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розвитку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науки та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появі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нових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підходів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30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Принципи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класичної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школи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Три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основні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принципи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err="1" smtClean="0">
                <a:effectLst/>
                <a:latin typeface="Times New Roman"/>
                <a:ea typeface="Times New Roman"/>
              </a:rPr>
              <a:t>Суб’єктивізм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міжнародні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відносини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залежать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від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дій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лідерів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держав</a:t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err="1" smtClean="0">
                <a:effectLst/>
                <a:latin typeface="Times New Roman"/>
                <a:ea typeface="Times New Roman"/>
              </a:rPr>
              <a:t>Антропоморфізм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держави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поводяться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подібно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до людей (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агресія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альтруїзм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тощо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)</a:t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err="1" smtClean="0">
                <a:effectLst/>
                <a:latin typeface="Times New Roman"/>
                <a:ea typeface="Times New Roman"/>
              </a:rPr>
              <a:t>Нормативізм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існують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норми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що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регулюють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міжнародні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відносини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(право,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традиції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)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Приклад: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Ганс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Моргентау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: 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«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Політика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визначається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прагненням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до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влади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»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198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0" dirty="0" err="1" smtClean="0">
                <a:effectLst/>
                <a:latin typeface="Times New Roman"/>
                <a:ea typeface="Times New Roman"/>
              </a:rPr>
              <a:t>Теорія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ідеалізму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b="1" dirty="0" err="1" smtClean="0">
                <a:effectLst/>
                <a:latin typeface="Times New Roman"/>
                <a:ea typeface="Times New Roman"/>
              </a:rPr>
              <a:t>Основні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ідеї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Держави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можуть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співпрацювати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на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основі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моральних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норм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та 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права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i="1" dirty="0" smtClean="0">
                <a:effectLst/>
                <a:latin typeface="Times New Roman"/>
                <a:ea typeface="Times New Roman"/>
              </a:rPr>
              <a:t>Мир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можливий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через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дипломатію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та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міжнародні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інститути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i="1" dirty="0" err="1" smtClean="0">
                <a:effectLst/>
                <a:latin typeface="Times New Roman"/>
                <a:ea typeface="Times New Roman"/>
              </a:rPr>
              <a:t>Головні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принципи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гуманізм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демократія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верховенство права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b="1" dirty="0" err="1" smtClean="0">
                <a:effectLst/>
                <a:latin typeface="Times New Roman"/>
                <a:ea typeface="Times New Roman"/>
              </a:rPr>
              <a:t>Еммануїл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Кант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«До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вічного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миру»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(1795)</a:t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Прозорість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договорів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smtClean="0">
                <a:effectLst/>
                <a:latin typeface="Times New Roman"/>
                <a:ea typeface="Times New Roman"/>
              </a:rPr>
              <a:t>Заборона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анексій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Ліквідація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постійних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армій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Невтручання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у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внутрішні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справи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0526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0" dirty="0" err="1" smtClean="0">
                <a:effectLst/>
                <a:latin typeface="Times New Roman"/>
                <a:ea typeface="Times New Roman"/>
              </a:rPr>
              <a:t>Ідеалізм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у XX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столітті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Приклад: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Ліга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Націй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(1919)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спроба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забезпечити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мир</a:t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err="1" smtClean="0">
                <a:effectLst/>
                <a:latin typeface="Times New Roman"/>
                <a:ea typeface="Times New Roman"/>
              </a:rPr>
              <a:t>Проблеми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Ліга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Націй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не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змогла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запобігти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Другій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світовій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війні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Наївність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у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розрахунку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на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дотримання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норм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усіма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державами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b="1" dirty="0" err="1" smtClean="0">
                <a:effectLst/>
                <a:latin typeface="Times New Roman"/>
                <a:ea typeface="Times New Roman"/>
              </a:rPr>
              <a:t>Сучасний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вплив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smtClean="0">
                <a:effectLst/>
                <a:latin typeface="Times New Roman"/>
                <a:ea typeface="Times New Roman"/>
              </a:rPr>
              <a:t>ООН, ЄС, ВООЗ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інститути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що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базуються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на принципах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ідеалізму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smtClean="0">
                <a:effectLst/>
                <a:latin typeface="Times New Roman"/>
                <a:ea typeface="Times New Roman"/>
              </a:rPr>
              <a:t>Глобальна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співпраця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у сферах прав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людини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екології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безпеки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5008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Політичний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реалізм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b="1" dirty="0" err="1" smtClean="0">
                <a:effectLst/>
                <a:latin typeface="Times New Roman"/>
                <a:ea typeface="Times New Roman"/>
              </a:rPr>
              <a:t>Основні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ідеї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Світ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анархічний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міжнародне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право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має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обмежену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дію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Держави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керуються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національними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інтересами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та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боротьбою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за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владу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i="1" dirty="0" smtClean="0">
                <a:effectLst/>
                <a:latin typeface="Times New Roman"/>
                <a:ea typeface="Times New Roman"/>
              </a:rPr>
              <a:t>Сила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є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головним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інструментом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у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міжнародній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політиці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err="1" smtClean="0">
                <a:effectLst/>
                <a:latin typeface="Times New Roman"/>
                <a:ea typeface="Times New Roman"/>
              </a:rPr>
              <a:t>Класики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реалізму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i="1" dirty="0" err="1" smtClean="0">
                <a:effectLst/>
                <a:latin typeface="Times New Roman"/>
                <a:ea typeface="Times New Roman"/>
              </a:rPr>
              <a:t>Фукідід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«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Сильні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роблять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те,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що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можуть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слабкі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терплять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те,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що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мусять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»</a:t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i="1" dirty="0" err="1" smtClean="0">
                <a:effectLst/>
                <a:latin typeface="Times New Roman"/>
                <a:ea typeface="Times New Roman"/>
              </a:rPr>
              <a:t>Макіавеллі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«Мета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виправдовує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засоби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250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0" dirty="0" smtClean="0">
                <a:effectLst/>
                <a:latin typeface="Times New Roman"/>
                <a:ea typeface="Times New Roman"/>
              </a:rPr>
              <a:t>Ганс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Моргентау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: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шість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принципів</a:t>
            </a:r>
            <a:r>
              <a:rPr lang="ru-RU" b="1" kern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kern="0" dirty="0" err="1" smtClean="0">
                <a:effectLst/>
                <a:latin typeface="Times New Roman"/>
                <a:ea typeface="Times New Roman"/>
              </a:rPr>
              <a:t>реалізму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1.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Політика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визначається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об'єктивними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законами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smtClean="0">
                <a:effectLst/>
                <a:latin typeface="Times New Roman"/>
                <a:ea typeface="Times New Roman"/>
              </a:rPr>
              <a:t>2.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Інтерес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держави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визначається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через силу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smtClean="0">
                <a:effectLst/>
                <a:latin typeface="Times New Roman"/>
                <a:ea typeface="Times New Roman"/>
              </a:rPr>
              <a:t>3.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Держави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діють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у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власних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інтересах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, а не за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моральними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критеріями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smtClean="0">
                <a:effectLst/>
                <a:latin typeface="Times New Roman"/>
                <a:ea typeface="Times New Roman"/>
              </a:rPr>
              <a:t>4.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Політика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автономна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від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моралі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smtClean="0">
                <a:effectLst/>
                <a:latin typeface="Times New Roman"/>
                <a:ea typeface="Times New Roman"/>
              </a:rPr>
              <a:t>5.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Моральні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принципи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відносні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b="1" dirty="0" smtClean="0">
                <a:effectLst/>
                <a:latin typeface="Times New Roman"/>
                <a:ea typeface="Times New Roman"/>
              </a:rPr>
              <a:t>6.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Національні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інтереси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мають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пріоритет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Приклад: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Холодна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війна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(США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vs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. СРСР) –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боротьба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за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вплив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2076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>
                <a:effectLst/>
                <a:latin typeface="Times New Roman"/>
                <a:ea typeface="Times New Roman"/>
              </a:rPr>
              <a:t>Неореалізм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b="1" dirty="0" err="1" smtClean="0">
                <a:effectLst/>
                <a:latin typeface="Times New Roman"/>
                <a:ea typeface="Times New Roman"/>
              </a:rPr>
              <a:t>Основні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ідеї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(Кеннет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Волтц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):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Міжнародна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система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анархічна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smtClean="0">
                <a:effectLst/>
                <a:latin typeface="Times New Roman"/>
                <a:ea typeface="Times New Roman"/>
              </a:rPr>
              <a:t>Баланс сил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забезпечує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стабільність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Війни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результат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нерівного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розподілу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влади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Вигода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держави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ru-RU" i="1" dirty="0" err="1" smtClean="0">
                <a:effectLst/>
                <a:latin typeface="Times New Roman"/>
                <a:ea typeface="Times New Roman"/>
              </a:rPr>
              <a:t>відносна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(головне –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мати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більше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ніж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суперник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)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Приклад: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США та Китай – баланс сил у XXI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столітті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0167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0" dirty="0" err="1" smtClean="0">
                <a:effectLst/>
                <a:latin typeface="Times New Roman"/>
                <a:ea typeface="Times New Roman"/>
              </a:rPr>
              <a:t>Неолібералізм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b="1" dirty="0" err="1" smtClean="0">
                <a:effectLst/>
                <a:latin typeface="Times New Roman"/>
                <a:ea typeface="Times New Roman"/>
              </a:rPr>
              <a:t>Основні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ідеї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Міжнародні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інститути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зменшують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анархію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Економічна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взаємозалежність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зменшує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ймовірність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конфліктів</a:t>
            </a:r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err="1" smtClean="0">
                <a:effectLst/>
                <a:latin typeface="Times New Roman"/>
                <a:ea typeface="Times New Roman"/>
              </a:rPr>
              <a:t>Співпраця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можлива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навіть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суперниками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Приклад: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ЄС – приклад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успішної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міжнародної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співпраці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Критика: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Ігнорує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можливість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порушення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норм (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наприклад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агресія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росії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74814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174</Words>
  <Application>Microsoft Office PowerPoint</Application>
  <PresentationFormat>Экран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Лекція 2. Класична школа в теорії міжнародних відносин</vt:lpstr>
      <vt:lpstr>Проблема класифікації наукових концепцій</vt:lpstr>
      <vt:lpstr>Принципи класичної школи</vt:lpstr>
      <vt:lpstr>Теорія ідеалізму</vt:lpstr>
      <vt:lpstr>Ідеалізм у XX столітті</vt:lpstr>
      <vt:lpstr>Політичний реалізм</vt:lpstr>
      <vt:lpstr>Ганс Моргентау: шість принципів реалізму</vt:lpstr>
      <vt:lpstr>Неореалізм</vt:lpstr>
      <vt:lpstr>Неолібералізм</vt:lpstr>
      <vt:lpstr>Порівняння неореалізму та неолібералізму</vt:lpstr>
      <vt:lpstr>Вплив класичної школи на сучасність</vt:lpstr>
      <vt:lpstr>Висновки</vt:lpstr>
      <vt:lpstr>Питання для самоконтролю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2. Класична школа в теорії міжнародних відносин</dc:title>
  <dc:creator>Пользователь</dc:creator>
  <cp:lastModifiedBy>Пользователь</cp:lastModifiedBy>
  <cp:revision>9</cp:revision>
  <dcterms:created xsi:type="dcterms:W3CDTF">2024-02-14T09:34:39Z</dcterms:created>
  <dcterms:modified xsi:type="dcterms:W3CDTF">2026-01-27T20:23:54Z</dcterms:modified>
</cp:coreProperties>
</file>