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92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296143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Лекція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10.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конфлікти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та шляхи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їх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урегулювання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2204864"/>
            <a:ext cx="7704856" cy="3433936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b="1" dirty="0">
                <a:solidFill>
                  <a:srgbClr val="141413"/>
                </a:solidFill>
                <a:latin typeface="__tiempos_b4db0f"/>
              </a:rPr>
              <a:t>План: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algn="l">
              <a:buFont typeface="+mj-lt"/>
              <a:buAutoNum type="arabicPeriod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залежність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її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форми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.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протидія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конфронтація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.</a:t>
            </a:r>
          </a:p>
          <a:p>
            <a:pPr algn="l">
              <a:buFont typeface="+mj-lt"/>
              <a:buAutoNum type="arabicPeriod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Поняття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конфлікту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типологія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структура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динаміка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.</a:t>
            </a:r>
          </a:p>
          <a:p>
            <a:pPr algn="l">
              <a:buFont typeface="+mj-lt"/>
              <a:buAutoNum type="arabicPeriod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Джерела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напруженості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способи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розв'язання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криз.</a:t>
            </a:r>
          </a:p>
          <a:p>
            <a:pPr algn="l">
              <a:buFont typeface="+mj-lt"/>
              <a:buAutoNum type="arabicPeriod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відповідальність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держав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концепція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ненасильницького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світу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.</a:t>
            </a:r>
          </a:p>
          <a:p>
            <a:pPr algn="l">
              <a:buFont typeface="+mj-lt"/>
              <a:buAutoNum type="arabicPeriod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як форма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відносин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справедливі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несправедливі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.</a:t>
            </a:r>
          </a:p>
          <a:p>
            <a:pPr algn="l">
              <a:buFont typeface="+mj-lt"/>
              <a:buAutoNum type="arabicPeriod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Проблеми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локальних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принцип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неподільності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світу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052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Способи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розв'язання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міжнародних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конфліктів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Дипломатичні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переговори</a:t>
            </a: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Посередництво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третіх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сторін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Міжнародний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арбітраж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Діяльність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організацій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Економічні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санкції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Формування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коаліцій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Військове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стримування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Застосування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сили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(як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крайній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засіб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)</a:t>
            </a:r>
          </a:p>
          <a:p>
            <a:pPr marL="0" indent="0">
              <a:buNone/>
            </a:pPr>
            <a:r>
              <a:rPr lang="ru-RU" b="1" dirty="0">
                <a:solidFill>
                  <a:srgbClr val="141413"/>
                </a:solidFill>
                <a:latin typeface="__tiempos_b4db0f"/>
              </a:rPr>
              <a:t>Приклад: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Кампучійсько-Таїландський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прикордонний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конфлікт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щодо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храму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Преах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Віхеар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був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вирішений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через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Міжнародний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суд ООН у 2013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році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577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Джерела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міжнародної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напруженості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en-US" b="1" dirty="0" smtClean="0">
                <a:solidFill>
                  <a:srgbClr val="141413"/>
                </a:solidFill>
                <a:latin typeface="__tiempos_b4db0f"/>
              </a:rPr>
              <a:t>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Територіальні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суперечки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Конфлікт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Японією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Росією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щодо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Південних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Курильських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 smtClean="0">
                <a:solidFill>
                  <a:srgbClr val="141413"/>
                </a:solidFill>
                <a:latin typeface="__tiempos_b4db0f"/>
              </a:rPr>
              <a:t>островів</a:t>
            </a:r>
            <a:endParaRPr lang="ru-RU" dirty="0" smtClean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Боротьба</a:t>
            </a:r>
            <a:r>
              <a:rPr lang="ru-RU" b="1" dirty="0" smtClean="0">
                <a:solidFill>
                  <a:srgbClr val="141413"/>
                </a:solidFill>
                <a:latin typeface="__tiempos_b4db0f"/>
              </a:rPr>
              <a:t> за </a:t>
            </a: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ресурси</a:t>
            </a:r>
            <a:r>
              <a:rPr lang="ru-RU" b="1" dirty="0" smtClean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 smtClean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smtClean="0">
                <a:solidFill>
                  <a:srgbClr val="141413"/>
                </a:solidFill>
                <a:latin typeface="__tiempos_b4db0f"/>
              </a:rPr>
              <a:t>Приклад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Конфлікти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навколо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водних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ресурсів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Нілу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Єгиптом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Суданом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Ефіопією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Ідеологічні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релігійні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протиріччя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Протистояння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сунітами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шиїтами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на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Близькому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Сході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215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Джерела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міжнародної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напруженості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en-US" b="1" dirty="0" smtClean="0">
                <a:solidFill>
                  <a:srgbClr val="141413"/>
                </a:solidFill>
                <a:latin typeface="__tiempos_b4db0f"/>
              </a:rPr>
              <a:t>II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Етнічні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конфлікти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Конфлікт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у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Нагірному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Карабаху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вірменами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азербайджанцями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Геополітичне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суперництво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великих держав: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Конкуренція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США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Китаєм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у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Індо-Тихоокеанському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регіоні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Економічна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нерівність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глобалізація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Торговельна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США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Китаєм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розпочата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у 2018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році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607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Способи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розв'язання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міжнародних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криз </a:t>
            </a:r>
            <a:r>
              <a:rPr lang="ru-RU" b="1" dirty="0" smtClean="0">
                <a:solidFill>
                  <a:srgbClr val="141413"/>
                </a:solidFill>
                <a:latin typeface="__tiempos_b4db0f"/>
              </a:rPr>
              <a:t>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Дипломатичні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переговори: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Іранська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ядерна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угода 2015 року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Посередництво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третіх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сторін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Норвезьке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посередництво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в мирному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процесі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Ізраїлем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Палестиною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що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призвело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до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підписання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Угод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Осло в 1993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році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Міжнародний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арбітраж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судові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процедури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Вирішення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територіального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спору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Перу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Чилі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Міжнародним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судом ООН у 2014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році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835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Способи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розв'язання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міжнародних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криз </a:t>
            </a:r>
            <a:r>
              <a:rPr lang="ru-RU" b="1" dirty="0" smtClean="0">
                <a:solidFill>
                  <a:srgbClr val="141413"/>
                </a:solidFill>
                <a:latin typeface="__tiempos_b4db0f"/>
              </a:rPr>
              <a:t>II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Миротворчі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операції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Місія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ООН у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Камбоджі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на початку 1990-х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років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Економічні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санкції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стимули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санкції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проти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апартеїду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в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Південній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Африці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Застосування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сили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з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санкції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ООН: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в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Перській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затоці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1991 року для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звільнення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Кувейту</a:t>
            </a:r>
          </a:p>
          <a:p>
            <a:pPr marL="0" indent="0">
              <a:buNone/>
            </a:pPr>
            <a:r>
              <a:rPr lang="ru-RU" b="1" dirty="0">
                <a:solidFill>
                  <a:srgbClr val="141413"/>
                </a:solidFill>
                <a:latin typeface="__tiempos_b4db0f"/>
              </a:rPr>
              <a:t>Превентивна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дипломатія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Раннє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попередження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конфліктів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превентивні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заходи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372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відповідальність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smtClean="0">
                <a:solidFill>
                  <a:srgbClr val="141413"/>
                </a:solidFill>
                <a:latin typeface="__tiempos_b4db0f"/>
              </a:rPr>
              <a:t>держав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відповідальність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держав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– принцип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права,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згідно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з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яким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держави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несуть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відповідальність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за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свої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дії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або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бездіяльність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що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порушують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зобов'язання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.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Механізми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реалізації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суди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трибунали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Рада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Безпеки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ООН</a:t>
            </a: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Економічні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санкції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Дипломатичний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тиск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141413"/>
                </a:solidFill>
                <a:latin typeface="__tiempos_b4db0f"/>
              </a:rPr>
              <a:t>Приклад: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Рішення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суду ООН у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справі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про геноцид в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Сребрениці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(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Боснія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і Герцеговина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проти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Сербії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Чорногорії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413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Форми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міжнародної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відповідальності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4400" b="1" dirty="0" err="1">
                <a:solidFill>
                  <a:srgbClr val="141413"/>
                </a:solidFill>
                <a:latin typeface="__tiempos_b4db0f"/>
              </a:rPr>
              <a:t>Матеріальна</a:t>
            </a:r>
            <a:r>
              <a:rPr lang="ru-RU" sz="4400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sz="4400" b="1" dirty="0" err="1">
                <a:solidFill>
                  <a:srgbClr val="141413"/>
                </a:solidFill>
                <a:latin typeface="__tiempos_b4db0f"/>
              </a:rPr>
              <a:t>відповідальність</a:t>
            </a:r>
            <a:r>
              <a:rPr lang="ru-RU" sz="4400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sz="4400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Репарації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компенсації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за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завдану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шкоду</a:t>
            </a:r>
          </a:p>
          <a:p>
            <a:pPr>
              <a:buFont typeface="Arial"/>
              <a:buChar char="•"/>
            </a:pPr>
            <a:r>
              <a:rPr lang="ru-RU" sz="4400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Компенсації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Іраку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(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близько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52 млрд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доларів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)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після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вторгнення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в Кувейт</a:t>
            </a:r>
          </a:p>
          <a:p>
            <a:pPr marL="0" indent="0">
              <a:buNone/>
            </a:pPr>
            <a:r>
              <a:rPr lang="ru-RU" sz="4400" b="1" dirty="0" err="1">
                <a:solidFill>
                  <a:srgbClr val="141413"/>
                </a:solidFill>
                <a:latin typeface="__tiempos_b4db0f"/>
              </a:rPr>
              <a:t>Політична</a:t>
            </a:r>
            <a:r>
              <a:rPr lang="ru-RU" sz="4400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sz="4400" b="1" dirty="0" err="1">
                <a:solidFill>
                  <a:srgbClr val="141413"/>
                </a:solidFill>
                <a:latin typeface="__tiempos_b4db0f"/>
              </a:rPr>
              <a:t>відповідальність</a:t>
            </a:r>
            <a:r>
              <a:rPr lang="ru-RU" sz="4400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sz="4400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Дипломатичні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наслідки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міжнародна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ізоляція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втрата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довіри</a:t>
            </a:r>
            <a:endParaRPr lang="ru-RU" sz="4400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sz="4400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Санкції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проти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Росії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після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анексії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Криму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у 2014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році</a:t>
            </a:r>
            <a:endParaRPr lang="ru-RU" sz="4400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sz="4400" b="1" dirty="0" err="1">
                <a:solidFill>
                  <a:srgbClr val="141413"/>
                </a:solidFill>
                <a:latin typeface="__tiempos_b4db0f"/>
              </a:rPr>
              <a:t>Кримінальна</a:t>
            </a:r>
            <a:r>
              <a:rPr lang="ru-RU" sz="4400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sz="4400" b="1" dirty="0" err="1">
                <a:solidFill>
                  <a:srgbClr val="141413"/>
                </a:solidFill>
                <a:latin typeface="__tiempos_b4db0f"/>
              </a:rPr>
              <a:t>відповідальність</a:t>
            </a:r>
            <a:r>
              <a:rPr lang="ru-RU" sz="4400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sz="4400" b="1" dirty="0" err="1">
                <a:solidFill>
                  <a:srgbClr val="141413"/>
                </a:solidFill>
                <a:latin typeface="__tiempos_b4db0f"/>
              </a:rPr>
              <a:t>окремих</a:t>
            </a:r>
            <a:r>
              <a:rPr lang="ru-RU" sz="4400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sz="4400" b="1" dirty="0" err="1">
                <a:solidFill>
                  <a:srgbClr val="141413"/>
                </a:solidFill>
                <a:latin typeface="__tiempos_b4db0f"/>
              </a:rPr>
              <a:t>осіб</a:t>
            </a:r>
            <a:r>
              <a:rPr lang="ru-RU" sz="4400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sz="4400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Міжнародний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кримінальний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суд та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спеціальні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трибунали</a:t>
            </a:r>
            <a:endParaRPr lang="ru-RU" sz="4400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sz="4400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Засудження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Чарльза Тейлора,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колишнього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президента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Ліберії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, за </a:t>
            </a:r>
            <a:r>
              <a:rPr lang="ru-RU" sz="4400" dirty="0" err="1">
                <a:solidFill>
                  <a:srgbClr val="141413"/>
                </a:solidFill>
                <a:latin typeface="__tiempos_b4db0f"/>
              </a:rPr>
              <a:t>воєнні</a:t>
            </a:r>
            <a:r>
              <a:rPr lang="ru-RU" sz="4400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sz="4400" dirty="0" err="1" smtClean="0">
                <a:solidFill>
                  <a:srgbClr val="141413"/>
                </a:solidFill>
                <a:latin typeface="__tiempos_b4db0f"/>
              </a:rPr>
              <a:t>злочини</a:t>
            </a:r>
            <a:endParaRPr lang="ru-RU" sz="4400" dirty="0">
              <a:solidFill>
                <a:srgbClr val="141413"/>
              </a:solidFill>
              <a:latin typeface="__tiempos_b4db0f"/>
            </a:endParaRPr>
          </a:p>
        </p:txBody>
      </p:sp>
    </p:spTree>
    <p:extLst>
      <p:ext uri="{BB962C8B-B14F-4D97-AF65-F5344CB8AC3E}">
        <p14:creationId xmlns:p14="http://schemas.microsoft.com/office/powerpoint/2010/main" val="340566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Концепція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без'ядерного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ненасильницького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світу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Основні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елементи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концепції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Відмова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використання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сили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як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інструменту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політики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Прагнення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до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повного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ядерного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роззброєння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Дотримання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принципів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права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Механізми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реалізації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Договір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про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нерозповсюдження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ядерної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зброї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(ДНЯЗ) 1968 року</a:t>
            </a: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Створення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без'ядерних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зон (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Латинська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Америка,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Південна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частина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Тихого океану,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Південно-Східна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Азія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Африка)</a:t>
            </a: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Багатосторонні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переговори про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роззброєння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508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Філософія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ненасильницького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світу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Ідейні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основи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Вчення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Махатми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Ганді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Мартіна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Лютера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Кінга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Далай-лами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en-US" dirty="0">
                <a:solidFill>
                  <a:srgbClr val="141413"/>
                </a:solidFill>
                <a:latin typeface="__tiempos_b4db0f"/>
              </a:rPr>
              <a:t>XIV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Принципи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ненасильства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Активне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прагнення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до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справедливості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Повага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до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гідності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всіх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людей</a:t>
            </a: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Відмова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використання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насильства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як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засобу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вирішення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конфліктів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Практичне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втілення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Боротьба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проти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апартеїду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в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Південній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Африці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під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керівництвом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Нельсона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Мандели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Кампанії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громадянської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непокори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в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Індії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під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проводом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Ганді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511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Війна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як форма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міжнародних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відносин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Війна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–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організоване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збройне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протистояння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державами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або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іншими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суб'єктами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відносин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.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Еволюція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статусу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війни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Традиційний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інструмент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зовнішньої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політики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держав</a:t>
            </a: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Обмеження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правомірного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застосування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сили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після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Другої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світової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війни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Статут ООН: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дозвіл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на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застосування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сили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лише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для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самооборони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або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з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санкції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Ради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Безпеки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Сучасна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специфіка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Зниження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кількості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міждержавних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Зростання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внутрішньодержавних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конфліктів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з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міжнародним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виміром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Асиметричні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конфлікти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кібервійни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гібридні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війни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686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залежність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 </a:t>
            </a: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визначення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залежність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– стан, за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якого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одна держава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перебуває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під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значним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впливом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іншої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держави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або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групи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держав у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різних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сферах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життєдіяльності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.</a:t>
            </a:r>
          </a:p>
          <a:p>
            <a:pPr marL="0" indent="0">
              <a:buNone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Ключові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характеристики:</a:t>
            </a:r>
          </a:p>
          <a:p>
            <a:r>
              <a:rPr lang="ru-RU" dirty="0" err="1">
                <a:solidFill>
                  <a:srgbClr val="141413"/>
                </a:solidFill>
                <a:latin typeface="__tiempos_b4db0f"/>
              </a:rPr>
              <a:t>Асиметричність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відносин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r>
              <a:rPr lang="ru-RU" dirty="0" err="1">
                <a:solidFill>
                  <a:srgbClr val="141413"/>
                </a:solidFill>
                <a:latin typeface="__tiempos_b4db0f"/>
              </a:rPr>
              <a:t>Обмеження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суверенітету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r>
              <a:rPr lang="ru-RU" dirty="0" err="1">
                <a:solidFill>
                  <a:srgbClr val="141413"/>
                </a:solidFill>
                <a:latin typeface="__tiempos_b4db0f"/>
              </a:rPr>
              <a:t>Вплив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на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прийняття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рішень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r>
              <a:rPr lang="ru-RU" dirty="0" err="1">
                <a:solidFill>
                  <a:srgbClr val="141413"/>
                </a:solidFill>
                <a:latin typeface="__tiempos_b4db0f"/>
              </a:rPr>
              <a:t>Системний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характер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580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Концепція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справедливої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війни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Традиційна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теорія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справедливої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війни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(</a:t>
            </a:r>
            <a:r>
              <a:rPr lang="en-US" b="1" dirty="0">
                <a:solidFill>
                  <a:srgbClr val="141413"/>
                </a:solidFill>
                <a:latin typeface="__tiempos_b4db0f"/>
              </a:rPr>
              <a:t>jus ad bellum):</a:t>
            </a:r>
            <a:endParaRPr lang="en-US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Справедлива причина (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захист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агресії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захист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невинних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)</a:t>
            </a: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Легітимна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влада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Правильні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наміри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Вичерпання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мирних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засобів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Пропорційність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Розумна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перспектива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успіху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Приклади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"Справедлива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": Друга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світова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з боку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союзників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в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Перській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затоці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1991 року</a:t>
            </a: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"Несправедлива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":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Вторгнення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США до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Іраку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в 2003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році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608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Справедливе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ведення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завершення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війни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141413"/>
                </a:solidFill>
                <a:latin typeface="__tiempos_b4db0f"/>
              </a:rPr>
              <a:t>Jus in bello (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справедливе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ведення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війни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):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Принцип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дискримінації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(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розрізнення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комбатантами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цивільними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)</a:t>
            </a: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Принцип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пропорційності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Заборона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невибіркових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надмірно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жорстоких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методів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141413"/>
                </a:solidFill>
                <a:latin typeface="__tiempos_b4db0f"/>
              </a:rPr>
              <a:t>Jus post bellum (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справедливий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мир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після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війни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):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Відповідальність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за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реконструкцію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Компенсація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жертвам</a:t>
            </a: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Притягнення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до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відповідальності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воєнних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злочинців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Закріплення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в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міжнародному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праві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Женевські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конвенції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Гаазькі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конвенції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Римський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статут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кримінального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суду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405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141413"/>
                </a:solidFill>
                <a:latin typeface="__tiempos_b4db0f"/>
              </a:rPr>
              <a:t>Заборона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агресивних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війн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Міжнародне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право та Статут ООН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забороняють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агресивні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війни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Агресія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–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застосування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збройної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сили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проти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суверенітету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територіальної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цілісності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або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політичної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незалежності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іншої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держави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Римський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статут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кримінального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суду: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агресія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як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міжнародний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 smtClean="0">
                <a:solidFill>
                  <a:srgbClr val="141413"/>
                </a:solidFill>
                <a:latin typeface="__tiempos_b4db0f"/>
              </a:rPr>
              <a:t>злочин</a:t>
            </a:r>
            <a:endParaRPr lang="ru-RU" dirty="0" smtClean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Важливі</a:t>
            </a:r>
            <a:r>
              <a:rPr lang="ru-RU" b="1" dirty="0" smtClean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прецеденти</a:t>
            </a:r>
            <a:r>
              <a:rPr lang="ru-RU" b="1" dirty="0" smtClean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 smtClean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 smtClean="0">
                <a:solidFill>
                  <a:srgbClr val="141413"/>
                </a:solidFill>
                <a:latin typeface="__tiempos_b4db0f"/>
              </a:rPr>
              <a:t>Нюрнберзький</a:t>
            </a:r>
            <a:r>
              <a:rPr lang="ru-RU" dirty="0" smtClean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Токійський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трибунали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після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Другої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світової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війни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Засудження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військових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політичних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лідерів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за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планування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ведення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агресивних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Проблеми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реалізації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Політичні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ідеологічні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геостратегічні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фактори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Право вето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постійних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членів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Ради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Безпеки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ООН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335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Проблеми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локальних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війн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у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сучасних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умовах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141413"/>
                </a:solidFill>
                <a:latin typeface="__tiempos_b4db0f"/>
              </a:rPr>
              <a:t>Характеристики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сучасних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локальних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конфліктів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Асиметричність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(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протистояння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регулярних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армій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нерегулярних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формувань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)</a:t>
            </a: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Розмитість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відмінностей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комбатантами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цивільними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Використання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терористичних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тактик</a:t>
            </a: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Залучення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приватних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військових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компаній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найманців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"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Гібридні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" (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поєднання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військових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невійськових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методів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)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Приклади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Громадянські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в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Сирії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Ємені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Лівії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Конфлікт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на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сході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України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838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Наслідки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локальних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війн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Гуманітарні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наслідки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Масова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загибель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цивільного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населення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Вимушене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переміщення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Руйнування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інфраструктури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економіки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Сирійська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громадянська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–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понад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500 000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загиблих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близько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13 млн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переміщених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осіб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Екологічні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наслідки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Забруднення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ґрунту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води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повітря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Знищення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природних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ресурсів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екосистем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Підпал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нафтових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свердловин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в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Кувейті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іракськими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військами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в 1991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році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наслідки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Поширення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тероризму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Радикалізація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Міграційні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потоки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546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141413"/>
                </a:solidFill>
                <a:latin typeface="__tiempos_b4db0f"/>
              </a:rPr>
              <a:t>Принцип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неподільності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світу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спільної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долі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людства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141413"/>
                </a:solidFill>
                <a:latin typeface="__tiempos_b4db0f"/>
              </a:rPr>
              <a:t>Принцип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неподільності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світу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Розуміння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глобальної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взаємозалежності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Необхідність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колективного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вирішення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проблем</a:t>
            </a: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Спільна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відповідальність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за мир і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безпеку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Механізми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реалізації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Посилення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ролі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інституцій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Розширення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багатостороннього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співробітництва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Превентивна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дипломатія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Постконфліктне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миробудування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Сприяння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сталому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розвитку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як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умови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тривалого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миру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Перспективи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Усвідомлення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глобальних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взаємозв'язків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Посилення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співпраці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Створення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більш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справедливого та мирного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світового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порядку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207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Форми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міжнародної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залежності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 </a:t>
            </a:r>
            <a:br>
              <a:rPr lang="ru-RU" b="1" dirty="0">
                <a:solidFill>
                  <a:srgbClr val="141413"/>
                </a:solidFill>
                <a:latin typeface="__tiempos_b4db0f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Колоніальна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залежність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Прямий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політичний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економічний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військовий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контроль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метрополій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над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колоніями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Британська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імперія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на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піку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могутності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контролювала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близько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чверті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земної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поверхні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Неоколоніальна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залежність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Збереження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економічного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політичного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впливу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колишніх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метрополій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після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формальної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деколонізації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Франція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контролює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валюту (франк КФА) у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багатьох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колишніх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колоніях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в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Африці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787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Форми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міжнародної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залежності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Економічна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залежність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Нерівноправні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економічні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відносини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залежність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ринків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інвестицій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або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технологій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іншої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країни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Залежність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економік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латиноамериканських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країн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американського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ринку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Політична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залежність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Обмежена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здатність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держави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проводити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самостійну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внутрішню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зовнішню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політику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Країни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Східної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Європи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під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час "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холодної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"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Військово-стратегічна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залежність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Опора на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військову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підтримку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іншої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держави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для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забезпечення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безпеки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Залежність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європейських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членів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НАТО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американських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гарантій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безпеки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99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протидія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конфронтація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протидія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Заходи держав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проти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впливу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інших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держав для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захисту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своїх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інтересів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Приклад: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Створення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АСЕАН та МЕРКОСУР як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механізмів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протидії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зовнішньому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впливу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конфронтація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Стан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гострого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протистояння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держав,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високий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рівень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напруженості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Відсутність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співробітництва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загроза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збройного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конфлікту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141413"/>
                </a:solidFill>
                <a:latin typeface="__tiempos_b4db0f"/>
              </a:rPr>
              <a:t>Приклад: "Холодна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"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СРСР та США,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Карибська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криза 1962 року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379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Поняття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міжнародного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конфлікту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Міжнародний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конфлікт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–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зіткнення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інтересів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двох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або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більше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суб'єктів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відносин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(держав,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організацій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транснаціональних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корпорацій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тощо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),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що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проявляється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у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формі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протистояння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протиборства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.</a:t>
            </a:r>
          </a:p>
          <a:p>
            <a:r>
              <a:rPr lang="ru-RU" dirty="0" err="1">
                <a:solidFill>
                  <a:srgbClr val="141413"/>
                </a:solidFill>
                <a:latin typeface="__tiempos_b4db0f"/>
              </a:rPr>
              <a:t>Ключові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ознаки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:</a:t>
            </a: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Наявність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суперечності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інтересів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Усвідомлення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протилежності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інтересів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сторонами</a:t>
            </a: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Дії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спрямовані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на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реалізацію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своїх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інтересів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всупереч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інтересам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іншої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сторони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Міжнародний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характер (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залучення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суб'єктів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міжнародних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відносин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39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Типологія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міжнародних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конфліктів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/>
            </a:r>
            <a:br>
              <a:rPr lang="ru-RU" b="1" dirty="0">
                <a:solidFill>
                  <a:srgbClr val="141413"/>
                </a:solidFill>
                <a:latin typeface="__tiempos_b4db0f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141413"/>
                </a:solidFill>
                <a:latin typeface="__tiempos_b4db0f"/>
              </a:rPr>
              <a:t>За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кількістю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учасників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Двосторонні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(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індо-пакистанський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конфлікт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)</a:t>
            </a: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Багатосторонні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(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Сирійська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громадянська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)</a:t>
            </a:r>
          </a:p>
          <a:p>
            <a:pPr marL="0" indent="0">
              <a:buNone/>
            </a:pPr>
            <a:r>
              <a:rPr lang="ru-RU" b="1" dirty="0">
                <a:solidFill>
                  <a:srgbClr val="141413"/>
                </a:solidFill>
                <a:latin typeface="__tiempos_b4db0f"/>
              </a:rPr>
              <a:t>За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географічним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охопленням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Локальні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Регіональні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Глобальні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141413"/>
                </a:solidFill>
                <a:latin typeface="__tiempos_b4db0f"/>
              </a:rPr>
              <a:t>За сферою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протиборства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Економічні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Політичні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Територіальні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Етнічні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Релігійні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Ідеологічні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141413"/>
                </a:solidFill>
                <a:latin typeface="__tiempos_b4db0f"/>
              </a:rPr>
              <a:t>За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інтенсивністю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Низькоінтенсивні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(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прикордонні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сутички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)</a:t>
            </a: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Середньої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інтенсивності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Високоінтенсивні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(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повномасштабні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війни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915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141413"/>
                </a:solidFill>
                <a:latin typeface="__tiempos_b4db0f"/>
              </a:rPr>
              <a:t>Структура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міжнародного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конфлікту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Основні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елементи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структури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конфлікту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Сторони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конфлікту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 –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безпосередні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учасники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протистояння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141413"/>
                </a:solidFill>
                <a:latin typeface="__tiempos_b4db0f"/>
              </a:rPr>
              <a:t>Предмет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конфлікту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 – те, з приводу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чого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виникає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протиборство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(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територія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ресурси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влада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статус)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Об'єкт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конфлікту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 – конкретна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цінність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на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володіння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або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контроль над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якою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претендують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сторони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Інцидент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 –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подія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що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послужила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безпосереднім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поштовхом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до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розгортання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конфлікту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141413"/>
                </a:solidFill>
                <a:latin typeface="__tiempos_b4db0f"/>
              </a:rPr>
              <a:t>Приклад: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У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кашмірському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конфлікті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сторонами є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Індія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Пакистан, предметом – контроль над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спірною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територією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,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об'єктом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–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Кашмірська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долина з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її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стратегічним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положенням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ресурсами</a:t>
            </a:r>
            <a:r>
              <a:rPr lang="ru-RU" dirty="0" smtClean="0">
                <a:solidFill>
                  <a:srgbClr val="141413"/>
                </a:solidFill>
                <a:latin typeface="__tiempos_b4db0f"/>
              </a:rPr>
              <a:t>.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</p:txBody>
      </p:sp>
    </p:spTree>
    <p:extLst>
      <p:ext uri="{BB962C8B-B14F-4D97-AF65-F5344CB8AC3E}">
        <p14:creationId xmlns:p14="http://schemas.microsoft.com/office/powerpoint/2010/main" val="26125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Динаміка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міжнародного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 smtClean="0">
                <a:solidFill>
                  <a:srgbClr val="141413"/>
                </a:solidFill>
                <a:latin typeface="__tiempos_b4db0f"/>
              </a:rPr>
              <a:t>конфлікту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Стадії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конфлікту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Передконфліктна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ситуація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(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наростання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протиріч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)</a:t>
            </a: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Власне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конфлікт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(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відкрите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протистояння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)</a:t>
            </a: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Постконфліктна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ситуація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(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врегулювання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наслідків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)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Фази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b="1" dirty="0" err="1">
                <a:solidFill>
                  <a:srgbClr val="141413"/>
                </a:solidFill>
                <a:latin typeface="__tiempos_b4db0f"/>
              </a:rPr>
              <a:t>конфлікту</a:t>
            </a:r>
            <a:r>
              <a:rPr lang="ru-RU" b="1" dirty="0">
                <a:solidFill>
                  <a:srgbClr val="141413"/>
                </a:solidFill>
                <a:latin typeface="__tiempos_b4db0f"/>
              </a:rPr>
              <a:t>: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Ініціювання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Ескалація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Деескалація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Завершення</a:t>
            </a:r>
            <a:endParaRPr lang="ru-RU" dirty="0">
              <a:solidFill>
                <a:srgbClr val="141413"/>
              </a:solidFill>
              <a:latin typeface="__tiempos_b4db0f"/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141413"/>
                </a:solidFill>
                <a:latin typeface="__tiempos_b4db0f"/>
              </a:rPr>
              <a:t>Приклад: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Карибська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криза 1962 року –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від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розміщення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радянських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ракет на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Кубі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(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ініціювання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), через блокаду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Куби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(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ескалація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), до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переговорів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між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Хрущовим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та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Кеннеді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(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деескалація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) і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досягнення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компромісу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 (</a:t>
            </a:r>
            <a:r>
              <a:rPr lang="ru-RU" dirty="0" err="1">
                <a:solidFill>
                  <a:srgbClr val="141413"/>
                </a:solidFill>
                <a:latin typeface="__tiempos_b4db0f"/>
              </a:rPr>
              <a:t>завершення</a:t>
            </a:r>
            <a:r>
              <a:rPr lang="ru-RU" dirty="0">
                <a:solidFill>
                  <a:srgbClr val="141413"/>
                </a:solidFill>
                <a:latin typeface="__tiempos_b4db0f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730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1460</Words>
  <Application>Microsoft Office PowerPoint</Application>
  <PresentationFormat>Экран (4:3)</PresentationFormat>
  <Paragraphs>244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Лекція 10. Міжнародні конфлікти та шляхи їх урегулювання</vt:lpstr>
      <vt:lpstr>Міжнародна залежність: визначення</vt:lpstr>
      <vt:lpstr>Форми міжнародної залежності  </vt:lpstr>
      <vt:lpstr>Форми міжнародної залежності</vt:lpstr>
      <vt:lpstr>Міжнародна протидія та конфронтація</vt:lpstr>
      <vt:lpstr>Поняття міжнародного конфлікту</vt:lpstr>
      <vt:lpstr>Типологія міжнародних конфліктів </vt:lpstr>
      <vt:lpstr>Структура міжнародного конфлікту</vt:lpstr>
      <vt:lpstr>Динаміка міжнародного конфлікту</vt:lpstr>
      <vt:lpstr>Способи розв'язання міжнародних конфліктів</vt:lpstr>
      <vt:lpstr>Джерела міжнародної напруженості I</vt:lpstr>
      <vt:lpstr>Джерела міжнародної напруженості II</vt:lpstr>
      <vt:lpstr>Способи розв'язання міжнародних криз I</vt:lpstr>
      <vt:lpstr>Способи розв'язання міжнародних криз II</vt:lpstr>
      <vt:lpstr>Міжнародна відповідальність держав</vt:lpstr>
      <vt:lpstr>Форми міжнародної відповідальності</vt:lpstr>
      <vt:lpstr>Концепція без'ядерного, ненасильницького світу</vt:lpstr>
      <vt:lpstr>Філософія ненасильницького світу</vt:lpstr>
      <vt:lpstr>Війна як форма міжнародних відносин</vt:lpstr>
      <vt:lpstr>Концепція справедливої війни</vt:lpstr>
      <vt:lpstr>Справедливе ведення та завершення війни</vt:lpstr>
      <vt:lpstr>Заборона агресивних війн</vt:lpstr>
      <vt:lpstr>Проблеми локальних війн у сучасних умовах</vt:lpstr>
      <vt:lpstr>Наслідки локальних війн</vt:lpstr>
      <vt:lpstr>Принцип неподільності світу та спільної долі людства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10. Міжнародні конфлікти та шляхи їх урегулювання</dc:title>
  <dc:creator>Пользователь</dc:creator>
  <cp:lastModifiedBy>Пользователь</cp:lastModifiedBy>
  <cp:revision>5</cp:revision>
  <dcterms:created xsi:type="dcterms:W3CDTF">2025-05-06T14:46:15Z</dcterms:created>
  <dcterms:modified xsi:type="dcterms:W3CDTF">2025-05-07T12:40:10Z</dcterms:modified>
</cp:coreProperties>
</file>