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72" r:id="rId4"/>
    <p:sldId id="274" r:id="rId5"/>
    <p:sldId id="257" r:id="rId6"/>
    <p:sldId id="275" r:id="rId7"/>
    <p:sldId id="258" r:id="rId8"/>
    <p:sldId id="276" r:id="rId9"/>
    <p:sldId id="259" r:id="rId10"/>
    <p:sldId id="277" r:id="rId11"/>
    <p:sldId id="260" r:id="rId12"/>
    <p:sldId id="278" r:id="rId13"/>
    <p:sldId id="279" r:id="rId14"/>
    <p:sldId id="261" r:id="rId15"/>
    <p:sldId id="281" r:id="rId16"/>
    <p:sldId id="262" r:id="rId17"/>
    <p:sldId id="282" r:id="rId18"/>
    <p:sldId id="280" r:id="rId19"/>
    <p:sldId id="263" r:id="rId20"/>
    <p:sldId id="264" r:id="rId21"/>
    <p:sldId id="283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5" autoAdjust="0"/>
    <p:restoredTop sz="94660"/>
  </p:normalViewPr>
  <p:slideViewPr>
    <p:cSldViewPr>
      <p:cViewPr varScale="1">
        <p:scale>
          <a:sx n="66" d="100"/>
          <a:sy n="66" d="100"/>
        </p:scale>
        <p:origin x="-12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3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2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5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1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6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7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7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8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3257"/>
            <a:ext cx="8568952" cy="472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1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8368"/>
            <a:ext cx="8424936" cy="5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9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Наукова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природа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теорії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відносин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Об'єкт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дослідження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система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держави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організації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корпорації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Предмет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дослідження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Закономірності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відносин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конфлікти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дипломатія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співпраця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Методологія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Теоретичні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підходи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реалізм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лібералізм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тощо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Емпіричні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дослідження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даних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статистика)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0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475"/>
            <a:ext cx="8640960" cy="61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9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Взаємозв'язок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з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іншими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науками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Теорія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відносин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пов'язана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Політологією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влади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зовнішньої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політики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Історією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вплив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минулих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подій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сучасність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Економікою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торгівля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санкції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Соціологією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роль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суспільних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груп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міграція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Правом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договори, суди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Вплив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санкцій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економіку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осії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23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00754" cy="48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4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smtClean="0">
                <a:effectLst/>
                <a:latin typeface="Times New Roman"/>
                <a:ea typeface="Times New Roman"/>
              </a:rPr>
              <a:t>Структура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теорії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відносин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1.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Теоретичний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рівень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концепції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підходи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моделі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Прикладний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рівень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подій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кейс-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стаді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3.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Методологічний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рівень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методи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інструменти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дослідження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війни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в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Україні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через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різні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рівні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дослідження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98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" y="980728"/>
            <a:ext cx="90910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0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36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Завдання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теорії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відносин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Основні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завдання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err="1" smtClean="0">
                <a:effectLst/>
                <a:latin typeface="Times New Roman"/>
                <a:ea typeface="Times New Roman"/>
              </a:rPr>
              <a:t>Вивчення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закономірностей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процесів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Розробка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теоретичних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моделей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Формування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практичних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рекомендацій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Прогнозування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майбутніх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подій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Прогнозування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відносин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США та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Китаєм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5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Лекція 1. Вступ до курсу. Теорія міжнародних відносин як наука та навчальна дисципліна.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280920" cy="4464496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1. </a:t>
            </a:r>
            <a:r>
              <a:rPr lang="ru-RU" sz="2400" dirty="0" err="1">
                <a:solidFill>
                  <a:schemeClr val="tx1"/>
                </a:solidFill>
              </a:rPr>
              <a:t>Теоретичні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основи</a:t>
            </a:r>
            <a:r>
              <a:rPr lang="ru-RU" sz="2400" dirty="0">
                <a:solidFill>
                  <a:schemeClr val="tx1"/>
                </a:solidFill>
              </a:rPr>
              <a:t> науки про </a:t>
            </a:r>
            <a:r>
              <a:rPr lang="ru-RU" sz="2400" dirty="0" err="1">
                <a:solidFill>
                  <a:schemeClr val="tx1"/>
                </a:solidFill>
              </a:rPr>
              <a:t>міжнародні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відносини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ru-RU" sz="2400" dirty="0" err="1">
                <a:solidFill>
                  <a:schemeClr val="tx1"/>
                </a:solidFill>
              </a:rPr>
              <a:t>Особливості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джерельної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бази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методи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досліджень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міжнародних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відносин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3. </a:t>
            </a:r>
            <a:r>
              <a:rPr lang="ru-RU" sz="2400" dirty="0" err="1">
                <a:solidFill>
                  <a:schemeClr val="tx1"/>
                </a:solidFill>
              </a:rPr>
              <a:t>Наукова</a:t>
            </a:r>
            <a:r>
              <a:rPr lang="ru-RU" sz="2400" dirty="0">
                <a:solidFill>
                  <a:schemeClr val="tx1"/>
                </a:solidFill>
              </a:rPr>
              <a:t> природа </a:t>
            </a:r>
            <a:r>
              <a:rPr lang="ru-RU" sz="2400" dirty="0" err="1">
                <a:solidFill>
                  <a:schemeClr val="tx1"/>
                </a:solidFill>
              </a:rPr>
              <a:t>теорії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міжнародних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відносин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4. </a:t>
            </a:r>
            <a:r>
              <a:rPr lang="ru-RU" sz="2400" dirty="0" err="1">
                <a:solidFill>
                  <a:schemeClr val="tx1"/>
                </a:solidFill>
              </a:rPr>
              <a:t>Теорія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міжнародних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відносин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системі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суспільних</a:t>
            </a:r>
            <a:r>
              <a:rPr lang="ru-RU" sz="2400" dirty="0">
                <a:solidFill>
                  <a:schemeClr val="tx1"/>
                </a:solidFill>
              </a:rPr>
              <a:t> наук.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5. Структура, </a:t>
            </a:r>
            <a:r>
              <a:rPr lang="ru-RU" sz="2400" dirty="0" err="1">
                <a:solidFill>
                  <a:schemeClr val="tx1"/>
                </a:solidFill>
              </a:rPr>
              <a:t>завдання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функції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міжнародних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відносин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Функції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теорії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відносин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Основні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функції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Пізнавальна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міжнародної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політики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Прогностична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передбачення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конфліктів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та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тенденцій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Практична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рекомендації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для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дипломатії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Ідеологічна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формування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поглядів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політику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kern="0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Вплив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ідей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лібералізму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на ЄС.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29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32" y="908720"/>
            <a:ext cx="9302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6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Дослідницькі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приклади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1.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війни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в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Україні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Історичний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причин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Кількісний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економічних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наслідків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Глобалізація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Системний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підхід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економіка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культура)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Порівняльний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метод (ЄС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vs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Китай)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70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Сучасні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тенденції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в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відносинах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Що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змінюється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?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Зростає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роль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організацій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Глобальні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виклики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клімат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пандемії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Баланс сил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США,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Китаєм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та ЄС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Вплив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штучного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інтелекту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політику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7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kern="0" dirty="0" err="1" smtClean="0">
                <a:effectLst/>
                <a:latin typeface="Times New Roman"/>
                <a:ea typeface="Times New Roman"/>
              </a:rPr>
              <a:t>Теорія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відносин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ключова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дисципліна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у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вивченні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світової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політики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/>
            </a:r>
            <a:br>
              <a:rPr lang="ru-RU" kern="0" dirty="0" smtClean="0">
                <a:effectLst/>
                <a:latin typeface="Times New Roman"/>
                <a:ea typeface="Times New Roman"/>
              </a:rPr>
            </a:br>
            <a:r>
              <a:rPr lang="ru-RU" kern="0" dirty="0" smtClean="0">
                <a:effectLst/>
                <a:latin typeface="Times New Roman"/>
                <a:ea typeface="Times New Roman"/>
              </a:rPr>
              <a:t>Вона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поєднує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різні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методи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та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підходи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/>
            </a:r>
            <a:br>
              <a:rPr lang="ru-RU" kern="0" dirty="0" smtClean="0">
                <a:effectLst/>
                <a:latin typeface="Times New Roman"/>
                <a:ea typeface="Times New Roman"/>
              </a:rPr>
            </a:br>
            <a:r>
              <a:rPr lang="ru-RU" kern="0" dirty="0" err="1" smtClean="0">
                <a:effectLst/>
                <a:latin typeface="Times New Roman"/>
                <a:ea typeface="Times New Roman"/>
              </a:rPr>
              <a:t>Взаємодіє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з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політологією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історією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економікою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9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Питання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для самоконтролю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1.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Які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основні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теоретичні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підходи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до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вивчення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відносин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?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2.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Назвіть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методи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дослідження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відносин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r>
              <a:rPr lang="ru-RU" smtClean="0">
                <a:effectLst/>
                <a:latin typeface="Times New Roman"/>
                <a:ea typeface="Times New Roman"/>
              </a:rPr>
              <a:t/>
            </a:r>
            <a:br>
              <a:rPr lang="ru-RU" smtClean="0">
                <a:effectLst/>
                <a:latin typeface="Times New Roman"/>
                <a:ea typeface="Times New Roman"/>
              </a:rPr>
            </a:br>
            <a:r>
              <a:rPr lang="ru-RU" smtClean="0">
                <a:effectLst/>
                <a:latin typeface="Times New Roman"/>
                <a:ea typeface="Times New Roman"/>
              </a:rPr>
              <a:t>3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Як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відносини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пов’язані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з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іншими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науками?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7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kern="0" dirty="0" err="1">
                <a:latin typeface="Times New Roman"/>
                <a:ea typeface="Times New Roman"/>
              </a:rPr>
              <a:t>Теорія</a:t>
            </a:r>
            <a:r>
              <a:rPr lang="ru-RU" b="1" kern="0" dirty="0">
                <a:latin typeface="Times New Roman"/>
                <a:ea typeface="Times New Roman"/>
              </a:rPr>
              <a:t> </a:t>
            </a:r>
            <a:r>
              <a:rPr lang="ru-RU" b="1" kern="0" dirty="0" err="1">
                <a:latin typeface="Times New Roman"/>
                <a:ea typeface="Times New Roman"/>
              </a:rPr>
              <a:t>міжнародних</a:t>
            </a:r>
            <a:r>
              <a:rPr lang="ru-RU" b="1" kern="0" dirty="0">
                <a:latin typeface="Times New Roman"/>
                <a:ea typeface="Times New Roman"/>
              </a:rPr>
              <a:t> </a:t>
            </a:r>
            <a:r>
              <a:rPr lang="ru-RU" b="1" kern="0" dirty="0" err="1">
                <a:latin typeface="Times New Roman"/>
                <a:ea typeface="Times New Roman"/>
              </a:rPr>
              <a:t>відносин</a:t>
            </a:r>
            <a:r>
              <a:rPr lang="ru-RU" b="1" kern="0" dirty="0">
                <a:latin typeface="Times New Roman"/>
                <a:ea typeface="Times New Roman"/>
              </a:rPr>
              <a:t> як наука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err="1">
                <a:latin typeface="Times New Roman"/>
                <a:ea typeface="Times New Roman"/>
              </a:rPr>
              <a:t>Міжнародні</a:t>
            </a:r>
            <a:r>
              <a:rPr lang="ru-RU" sz="2800" i="1" dirty="0">
                <a:latin typeface="Times New Roman"/>
                <a:ea typeface="Times New Roman"/>
              </a:rPr>
              <a:t> </a:t>
            </a:r>
            <a:r>
              <a:rPr lang="ru-RU" sz="2800" i="1" dirty="0" err="1">
                <a:latin typeface="Times New Roman"/>
                <a:ea typeface="Times New Roman"/>
              </a:rPr>
              <a:t>відносини</a:t>
            </a:r>
            <a:r>
              <a:rPr lang="ru-RU" sz="2800" dirty="0">
                <a:latin typeface="Times New Roman"/>
                <a:ea typeface="Times New Roman"/>
              </a:rPr>
              <a:t> – </a:t>
            </a:r>
            <a:r>
              <a:rPr lang="ru-RU" sz="2800" dirty="0" err="1">
                <a:latin typeface="Times New Roman"/>
                <a:ea typeface="Times New Roman"/>
              </a:rPr>
              <a:t>це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взаємодія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між</a:t>
            </a:r>
            <a:r>
              <a:rPr lang="ru-RU" sz="2800" dirty="0">
                <a:latin typeface="Times New Roman"/>
                <a:ea typeface="Times New Roman"/>
              </a:rPr>
              <a:t> державами, </a:t>
            </a:r>
            <a:r>
              <a:rPr lang="ru-RU" sz="2800" dirty="0" err="1">
                <a:latin typeface="Times New Roman"/>
                <a:ea typeface="Times New Roman"/>
              </a:rPr>
              <a:t>міжнародними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організаціями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err="1">
                <a:latin typeface="Times New Roman"/>
                <a:ea typeface="Times New Roman"/>
              </a:rPr>
              <a:t>транснаціональними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корпораціями</a:t>
            </a:r>
            <a:r>
              <a:rPr lang="ru-RU" sz="2800" dirty="0">
                <a:latin typeface="Times New Roman"/>
                <a:ea typeface="Times New Roman"/>
              </a:rPr>
              <a:t> та </a:t>
            </a:r>
            <a:r>
              <a:rPr lang="ru-RU" sz="2800" dirty="0" err="1">
                <a:latin typeface="Times New Roman"/>
                <a:ea typeface="Times New Roman"/>
              </a:rPr>
              <a:t>іншими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акторами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 smtClean="0">
                <a:latin typeface="Times New Roman"/>
                <a:ea typeface="Times New Roman"/>
              </a:rPr>
              <a:t>Основні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досліджувані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питання</a:t>
            </a:r>
            <a:r>
              <a:rPr lang="ru-RU" sz="2800" dirty="0">
                <a:latin typeface="Times New Roman"/>
                <a:ea typeface="Times New Roman"/>
              </a:rPr>
              <a:t>: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err="1" smtClean="0">
                <a:latin typeface="Times New Roman"/>
                <a:ea typeface="Times New Roman"/>
              </a:rPr>
              <a:t>Конфлікти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та мир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err="1" smtClean="0">
                <a:latin typeface="Times New Roman"/>
                <a:ea typeface="Times New Roman"/>
              </a:rPr>
              <a:t>Дипломатія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та </a:t>
            </a:r>
            <a:r>
              <a:rPr lang="ru-RU" sz="2800" dirty="0" err="1">
                <a:latin typeface="Times New Roman"/>
                <a:ea typeface="Times New Roman"/>
              </a:rPr>
              <a:t>міжнародне</a:t>
            </a:r>
            <a:r>
              <a:rPr lang="ru-RU" sz="2800" dirty="0">
                <a:latin typeface="Times New Roman"/>
                <a:ea typeface="Times New Roman"/>
              </a:rPr>
              <a:t> право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err="1" smtClean="0">
                <a:latin typeface="Times New Roman"/>
                <a:ea typeface="Times New Roman"/>
              </a:rPr>
              <a:t>Економічна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взаємодія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err="1" smtClean="0">
                <a:latin typeface="Times New Roman"/>
                <a:ea typeface="Times New Roman"/>
              </a:rPr>
              <a:t>Вплив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глобалізації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Приклад</a:t>
            </a:r>
            <a:r>
              <a:rPr lang="ru-RU" sz="2800" dirty="0">
                <a:latin typeface="Times New Roman"/>
                <a:ea typeface="Times New Roman"/>
              </a:rPr>
              <a:t>: ООН як </a:t>
            </a:r>
            <a:r>
              <a:rPr lang="ru-RU" sz="2800" dirty="0" err="1">
                <a:latin typeface="Times New Roman"/>
                <a:ea typeface="Times New Roman"/>
              </a:rPr>
              <a:t>міжнародний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механізм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співпраці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6" y="903004"/>
            <a:ext cx="8837571" cy="47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1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Основні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теоретичні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підходи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1.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Реалізм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Світ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анархічний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головні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актори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держави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Пріоритет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національні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інтереси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та баланс сил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Представники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Ганс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Моргентау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Кеннет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Волтц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Лібералізм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Співпраця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можлива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через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організації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Мир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можливий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через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демократію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та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економічну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взаємозалежність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Представники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Вудро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Вілсон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Роберт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Кеохейн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3.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Конструктивізм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Ідеї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культура та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норми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формують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відносини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Представники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Александр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Вендт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4. Марксизм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через призму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економічної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нерівності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Представники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Іммануїл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Валлерстайн</a:t>
            </a:r>
            <a:endParaRPr lang="ru-RU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23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8" y="836712"/>
            <a:ext cx="8693688" cy="47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Джерела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інформації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для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досліджень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Основні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джерела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Офіційні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документи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угоди, дипломатична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кореспонденція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Статистичні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дані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ВВП,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військові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витрати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Наукові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праці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монографії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статті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ЗМІ та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інтернет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аналітичні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статті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новини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Архівні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матеріали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історичні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документи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Дані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Світового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банку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використовують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для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глобальної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економіки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2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" y="468690"/>
            <a:ext cx="9011562" cy="49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1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Методи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дослідження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b="1" kern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kern="0" dirty="0" err="1" smtClean="0">
                <a:effectLst/>
                <a:latin typeface="Times New Roman"/>
                <a:ea typeface="Times New Roman"/>
              </a:rPr>
              <a:t>відносин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err="1" smtClean="0">
                <a:effectLst/>
                <a:latin typeface="Times New Roman"/>
                <a:ea typeface="Times New Roman"/>
              </a:rPr>
              <a:t>Основні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методи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Історичний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метод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подій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у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ретроспективі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Порівняльний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метод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політики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різних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країн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Системний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підхід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міжнародна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система як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взаємопов’язана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структура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Кількісний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математичні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моделі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статистика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b="1" dirty="0" err="1" smtClean="0">
                <a:effectLst/>
                <a:latin typeface="Times New Roman"/>
                <a:ea typeface="Times New Roman"/>
              </a:rPr>
              <a:t>Якісний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аналіз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експертні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інтерв’ю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, кейс-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стаді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kern="0" dirty="0" smtClean="0">
                <a:effectLst/>
                <a:latin typeface="Times New Roman"/>
                <a:ea typeface="Times New Roman"/>
              </a:rPr>
              <a:t>Приклад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kern="0" dirty="0" err="1" smtClean="0">
                <a:effectLst/>
                <a:latin typeface="Times New Roman"/>
                <a:ea typeface="Times New Roman"/>
              </a:rPr>
              <a:t>Порівняння</a:t>
            </a:r>
            <a:r>
              <a:rPr lang="ru-RU" kern="0" dirty="0" smtClean="0">
                <a:effectLst/>
                <a:latin typeface="Times New Roman"/>
                <a:ea typeface="Times New Roman"/>
              </a:rPr>
              <a:t> НАТО та ОДКБ.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202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Лекція 1. Вступ до курсу. Теорія міжнародних відносин як наука та навчальна дисципліна. </vt:lpstr>
      <vt:lpstr>Теорія міжнародних відносин як наука</vt:lpstr>
      <vt:lpstr>Презентация PowerPoint</vt:lpstr>
      <vt:lpstr>Основні теоретичні підходи</vt:lpstr>
      <vt:lpstr>Презентация PowerPoint</vt:lpstr>
      <vt:lpstr>Джерела інформації для досліджень</vt:lpstr>
      <vt:lpstr>Презентация PowerPoint</vt:lpstr>
      <vt:lpstr>Методи дослідження міжнародних відносин</vt:lpstr>
      <vt:lpstr>Презентация PowerPoint</vt:lpstr>
      <vt:lpstr>Наукова природа теорії міжнародних відносин</vt:lpstr>
      <vt:lpstr>Презентация PowerPoint</vt:lpstr>
      <vt:lpstr>Презентация PowerPoint</vt:lpstr>
      <vt:lpstr>Взаємозв'язок з іншими науками</vt:lpstr>
      <vt:lpstr>Презентация PowerPoint</vt:lpstr>
      <vt:lpstr>Структура теорії міжнародних відносин</vt:lpstr>
      <vt:lpstr>Презентация PowerPoint</vt:lpstr>
      <vt:lpstr>Презентация PowerPoint</vt:lpstr>
      <vt:lpstr>Завдання теорії міжнародних відносин</vt:lpstr>
      <vt:lpstr>Функції теорії міжнародних відносин</vt:lpstr>
      <vt:lpstr>Презентация PowerPoint</vt:lpstr>
      <vt:lpstr>Дослідницькі приклади</vt:lpstr>
      <vt:lpstr>Сучасні тенденції в міжнародних відносинах</vt:lpstr>
      <vt:lpstr>Висновки</vt:lpstr>
      <vt:lpstr>Питання для самоконтролю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Вступ до курсу. Теорія міжнародних відносин як наука та навчальна дисципліна. </dc:title>
  <dc:creator>Пользователь</dc:creator>
  <cp:lastModifiedBy>Пользователь</cp:lastModifiedBy>
  <cp:revision>10</cp:revision>
  <dcterms:created xsi:type="dcterms:W3CDTF">2024-02-08T09:13:26Z</dcterms:created>
  <dcterms:modified xsi:type="dcterms:W3CDTF">2026-01-27T19:59:04Z</dcterms:modified>
</cp:coreProperties>
</file>