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5BE86B-5800-413A-87F7-C2999F978C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4C5871-4DF2-49AB-9FC4-FFE955ED6A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8820F61-E810-400C-8A93-A0F6946D48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5CA1DC1-FF1D-4AFC-9514-082AABA3C5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522E76D-6209-4EBD-9BDA-4B86776CA4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uk-UA" sz="60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83FF74E-2D5D-4921-B748-5E521BE0EFC3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Для редагування структури клацніть мишею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Другий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Третій рівень структури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 структури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16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4334CA-5A78-4AF7-A0EE-79248ACE5EC8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Для редагування структури клацніть мишею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Другий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Третій рівень структури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 структури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16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8ABE58-0517-41AD-9B14-DAF82996BA8D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972392-17AA-4983-800D-7C2830DDD3CD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anchorCtr="1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8E967BE-5B98-4C67-A76B-6D1777D53096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02210C-3D82-4D35-90A9-727B14FDEE83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60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9F113C-9A2C-430B-8D1C-7FC2D688ADC8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372481-2CF4-4607-A6F2-10567328280E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uk-UA" sz="24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uk-UA" sz="24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CB81C7-E3BD-47D8-B91B-A5E677A69E5E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F72A3F-2361-4574-9C6F-46C147DC4E71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EC99D6-FA0D-40D4-BB0C-03A472B84EB9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uk.wikipedia.org/wiki/&#1042;&#1077;&#1082;&#1089;&#1077;&#1083;&#1100;" TargetMode="External"/><Relationship Id="rId2" Type="http://schemas.openxmlformats.org/officeDocument/2006/relationships/hyperlink" Target="https://uk.wikipedia.org/wiki/&#1047;&#1072;&#1089;&#1090;&#1072;&#1074;&#1085;&#1072;_(&#1094;&#1110;&#1085;&#1085;&#1080;&#1081;_&#1087;&#1072;&#1087;&#1110;&#1088;)" TargetMode="External"/><Relationship Id="rId3" Type="http://schemas.openxmlformats.org/officeDocument/2006/relationships/hyperlink" Target="https://uk.wikipedia.org/wiki/&#1047;&#1072;&#1089;&#1090;&#1072;&#1074;&#1085;&#1072;_(&#1094;&#1110;&#1085;&#1085;&#1080;&#1081;_&#1087;&#1072;&#1087;&#1110;&#1088;)" TargetMode="External"/><Relationship Id="rId4" Type="http://schemas.openxmlformats.org/officeDocument/2006/relationships/hyperlink" Target="https://uk.wikipedia.org/wiki/&#1047;&#1072;&#1089;&#1090;&#1072;&#1074;&#1085;&#1072;_(&#1094;&#1110;&#1085;&#1085;&#1080;&#1081;_&#1087;&#1072;&#1087;&#1110;&#1088;)" TargetMode="External"/><Relationship Id="rId5" Type="http://schemas.openxmlformats.org/officeDocument/2006/relationships/hyperlink" Target="https://uk.wikipedia.org/wiki/&#1047;&#1072;&#1089;&#1090;&#1072;&#1074;&#1085;&#1072;_(&#1094;&#1110;&#1085;&#1085;&#1080;&#1081;_&#1087;&#1072;&#1087;&#1110;&#1088;)" TargetMode="External"/><Relationship Id="rId6" Type="http://schemas.openxmlformats.org/officeDocument/2006/relationships/hyperlink" Target="https://uk.wikipedia.org/wiki/&#1047;&#1072;&#1089;&#1090;&#1072;&#1074;&#1085;&#1072;_(&#1094;&#1110;&#1085;&#1085;&#1080;&#1081;_&#1087;&#1072;&#1087;&#1110;&#1088;)" TargetMode="External"/><Relationship Id="rId7" Type="http://schemas.openxmlformats.org/officeDocument/2006/relationships/hyperlink" Target="https://uk.wikipedia.org/wiki/&#1047;&#1072;&#1089;&#1090;&#1072;&#1074;&#1085;&#1072;_(&#1094;&#1110;&#1085;&#1085;&#1080;&#1081;_&#1087;&#1072;&#1087;&#1110;&#1088;)" TargetMode="External"/><Relationship Id="rId8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526400" y="203040"/>
            <a:ext cx="9143640" cy="285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uk-U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uk-UA" sz="7200" strike="noStrike" u="none">
                <a:solidFill>
                  <a:schemeClr val="dk1"/>
                </a:solidFill>
                <a:uFillTx/>
                <a:latin typeface="Calibri"/>
              </a:rPr>
              <a:t>ЦІННІ ПАПЕРИ </a:t>
            </a:r>
            <a:endParaRPr b="0" lang="uk-UA" sz="7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uk-UA" sz="7200" strike="noStrike" u="none">
                <a:solidFill>
                  <a:schemeClr val="dk1"/>
                </a:solidFill>
                <a:uFillTx/>
                <a:latin typeface="Calibri"/>
              </a:rPr>
              <a:t>та їх класифікація</a:t>
            </a:r>
            <a:endParaRPr b="0" lang="uk-UA" sz="7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Рисунок 4" descr=""/>
          <p:cNvPicPr/>
          <p:nvPr/>
        </p:nvPicPr>
        <p:blipFill>
          <a:blip r:embed="rId1"/>
          <a:stretch/>
        </p:blipFill>
        <p:spPr>
          <a:xfrm>
            <a:off x="1712520" y="2835360"/>
            <a:ext cx="8771040" cy="402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8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7500" lnSpcReduction="19999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В Україні у цивільному обороті можуть перебувати такі групи цінних паперів: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113" name="Місце для вмісту 3"/>
          <p:cNvGrpSpPr/>
          <p:nvPr/>
        </p:nvGrpSpPr>
        <p:grpSpPr>
          <a:xfrm>
            <a:off x="838080" y="1248120"/>
            <a:ext cx="10990440" cy="5609520"/>
            <a:chOff x="838080" y="1248120"/>
            <a:chExt cx="10990440" cy="5609520"/>
          </a:xfrm>
        </p:grpSpPr>
        <p:sp>
          <p:nvSpPr>
            <p:cNvPr id="114" name=""/>
            <p:cNvSpPr/>
            <p:nvPr/>
          </p:nvSpPr>
          <p:spPr>
            <a:xfrm>
              <a:off x="838080" y="1248120"/>
              <a:ext cx="10990440" cy="560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 rot="5400000">
              <a:off x="6592680" y="-449640"/>
              <a:ext cx="1469160" cy="4866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1709280" rIns="-1637640" tIns="1729080" bIns="1800720" anchor="ctr" rot="-5400000">
              <a:noAutofit/>
            </a:bodyPr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а) акції;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б) інвестиційні сертифікати;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в) сертифікати ФОН;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600" strike="noStrike" u="none">
                  <a:solidFill>
                    <a:srgbClr val="000000"/>
                  </a:solidFill>
                  <a:uFillTx/>
                  <a:latin typeface="Calibri"/>
                </a:rPr>
                <a:t>г) акції корпоративних інвестиційних фондів;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2855520" y="1483200"/>
              <a:ext cx="2037600" cy="100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95400" rIns="95400" tIns="47520" bIns="47520" anchor="ctr">
              <a:noAutofit/>
            </a:bodyPr>
            <a:p>
              <a:pPr algn="ctr" defTabSz="1111320">
                <a:lnSpc>
                  <a:spcPct val="90000"/>
                </a:lnSpc>
                <a:spcAft>
                  <a:spcPts val="876"/>
                </a:spcAft>
              </a:pPr>
              <a:r>
                <a:rPr b="0" lang="uk-UA" sz="2500" strike="noStrike" u="none">
                  <a:solidFill>
                    <a:schemeClr val="lt1"/>
                  </a:solidFill>
                  <a:uFillTx/>
                  <a:latin typeface="Calibri"/>
                </a:rPr>
                <a:t>пайові цінні папери</a:t>
              </a:r>
              <a:endParaRPr b="0" lang="uk-UA" sz="2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 rot="5400000">
              <a:off x="5840640" y="1859400"/>
              <a:ext cx="3036960" cy="48549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996120" rIns="-848160" tIns="939600" bIns="1087560" anchor="ctr" rot="-5400000">
              <a:noAutofit/>
            </a:bodyPr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а) корпоративні облігації;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б) державні облігації України;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в) облігації місцевих позик;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г) казначейські зобов’язання України;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ґ) ощадні сертифікати банків;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д) депозитні сертифікати банків;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е) векселі;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600" strike="noStrike" u="none">
                  <a:solidFill>
                    <a:srgbClr val="000000"/>
                  </a:solidFill>
                  <a:uFillTx/>
                  <a:latin typeface="Calibri"/>
                </a:rPr>
                <a:t>є) облігації міжнародних фінансових організацій;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ж) фінансові аграрні ноти;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2855520" y="3786840"/>
              <a:ext cx="2031840" cy="100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95400" rIns="95400" tIns="47520" bIns="47520" anchor="ctr">
              <a:noAutofit/>
            </a:bodyPr>
            <a:p>
              <a:pPr algn="ctr" defTabSz="1111320">
                <a:lnSpc>
                  <a:spcPct val="90000"/>
                </a:lnSpc>
                <a:spcAft>
                  <a:spcPts val="876"/>
                </a:spcAft>
              </a:pPr>
              <a:r>
                <a:rPr b="0" lang="uk-UA" sz="2500" strike="noStrike" u="none">
                  <a:solidFill>
                    <a:schemeClr val="lt1"/>
                  </a:solidFill>
                  <a:uFillTx/>
                  <a:latin typeface="Calibri"/>
                </a:rPr>
                <a:t>боргові цінні папери</a:t>
              </a:r>
              <a:endParaRPr b="0" lang="uk-UA" sz="2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 rot="5400000">
              <a:off x="7032960" y="3945960"/>
              <a:ext cx="800640" cy="48441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2000160" rIns="-1960920" tIns="2052360" bIns="2091600" anchor="ctr" rot="-5400000">
              <a:noAutofit/>
            </a:bodyPr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а) іпотечні облігації;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71136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600" strike="noStrike" u="none">
                  <a:solidFill>
                    <a:srgbClr val="000000"/>
                  </a:solidFill>
                  <a:uFillTx/>
                  <a:latin typeface="Calibri"/>
                </a:rPr>
                <a:t>б) заставні;</a:t>
              </a:r>
              <a:endParaRPr b="0" lang="uk-UA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855520" y="5856120"/>
              <a:ext cx="2111040" cy="100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95400" rIns="95400" tIns="47520" bIns="47520" anchor="ctr">
              <a:noAutofit/>
            </a:bodyPr>
            <a:p>
              <a:pPr algn="ctr" defTabSz="1111320">
                <a:lnSpc>
                  <a:spcPct val="90000"/>
                </a:lnSpc>
                <a:spcAft>
                  <a:spcPts val="876"/>
                </a:spcAft>
              </a:pPr>
              <a:r>
                <a:rPr b="0" lang="uk-UA" sz="2500" strike="noStrike" u="none">
                  <a:solidFill>
                    <a:schemeClr val="lt1"/>
                  </a:solidFill>
                  <a:uFillTx/>
                  <a:latin typeface="Calibri"/>
                </a:rPr>
                <a:t>іпотечні цінні папери</a:t>
              </a:r>
              <a:endParaRPr b="0" lang="uk-UA" sz="2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Місце для вмісту 3"/>
          <p:cNvGrpSpPr/>
          <p:nvPr/>
        </p:nvGrpSpPr>
        <p:grpSpPr>
          <a:xfrm>
            <a:off x="852840" y="1041840"/>
            <a:ext cx="10515600" cy="4350960"/>
            <a:chOff x="852840" y="1041840"/>
            <a:chExt cx="10515600" cy="4350960"/>
          </a:xfrm>
        </p:grpSpPr>
        <p:sp>
          <p:nvSpPr>
            <p:cNvPr id="122" name=""/>
            <p:cNvSpPr/>
            <p:nvPr/>
          </p:nvSpPr>
          <p:spPr>
            <a:xfrm>
              <a:off x="852840" y="1041840"/>
              <a:ext cx="10515240" cy="43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3" name=""/>
            <p:cNvSpPr/>
            <p:nvPr/>
          </p:nvSpPr>
          <p:spPr>
            <a:xfrm rot="5400000">
              <a:off x="7154640" y="-1261440"/>
              <a:ext cx="1697760" cy="67294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2530080" rIns="-2447280" tIns="2550240" bIns="2633040" anchor="ctr" rot="-5400000">
              <a:noAutofit/>
            </a:bodyPr>
            <a:p>
              <a:pPr lvl="1" marL="171360" indent="-171360" defTabSz="80028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800" strike="noStrike" u="none">
                  <a:solidFill>
                    <a:srgbClr val="000000"/>
                  </a:solidFill>
                  <a:uFillTx/>
                  <a:latin typeface="Calibri"/>
                </a:rPr>
                <a:t>а) опціонні сертифікати;</a:t>
              </a:r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80028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800" strike="noStrike" u="none">
                  <a:solidFill>
                    <a:srgbClr val="000000"/>
                  </a:solidFill>
                  <a:uFillTx/>
                  <a:latin typeface="Calibri"/>
                </a:rPr>
                <a:t>б) фондові варанти;</a:t>
              </a:r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80028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800" strike="noStrike" u="none">
                  <a:solidFill>
                    <a:srgbClr val="000000"/>
                  </a:solidFill>
                  <a:uFillTx/>
                  <a:latin typeface="Calibri"/>
                </a:rPr>
                <a:t>в) кредитні ноти;</a:t>
              </a:r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80028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800" strike="noStrike" u="none">
                  <a:solidFill>
                    <a:srgbClr val="000000"/>
                  </a:solidFill>
                  <a:uFillTx/>
                  <a:latin typeface="Calibri"/>
                </a:rPr>
                <a:t>г) депозитарні розписки;</a:t>
              </a:r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lvl="1" marL="171360" indent="-171360" defTabSz="80028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800" strike="noStrike" u="none">
                  <a:solidFill>
                    <a:srgbClr val="000000"/>
                  </a:solidFill>
                  <a:uFillTx/>
                  <a:latin typeface="Calibri"/>
                </a:rPr>
                <a:t>ґ) державні деривативи.</a:t>
              </a:r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852840" y="1041840"/>
              <a:ext cx="3785400" cy="2122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2040" rIns="122040" tIns="60840" bIns="60840" anchor="ctr">
              <a:noAutofit/>
            </a:bodyPr>
            <a:p>
              <a:pPr algn="ctr" defTabSz="1422360">
                <a:lnSpc>
                  <a:spcPct val="90000"/>
                </a:lnSpc>
                <a:spcAft>
                  <a:spcPts val="1120"/>
                </a:spcAft>
              </a:pPr>
              <a:r>
                <a:rPr b="0" lang="uk-UA" sz="3200" strike="noStrike" u="none">
                  <a:solidFill>
                    <a:schemeClr val="lt1"/>
                  </a:solidFill>
                  <a:uFillTx/>
                  <a:latin typeface="Calibri"/>
                </a:rPr>
                <a:t>деривативні цінні папери</a:t>
              </a:r>
              <a:endParaRPr b="0" lang="uk-UA" sz="3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 rot="5400000">
              <a:off x="7154640" y="966960"/>
              <a:ext cx="1697760" cy="67294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2530080" rIns="-2447280" tIns="2550240" bIns="2633040" anchor="ctr" rot="-5400000">
              <a:noAutofit/>
            </a:bodyPr>
            <a:p>
              <a:pPr lvl="1" marL="171360" indent="-171360" defTabSz="80028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1800" strike="noStrike" u="none">
                  <a:solidFill>
                    <a:srgbClr val="000000"/>
                  </a:solidFill>
                  <a:uFillTx/>
                  <a:latin typeface="Calibri"/>
                </a:rPr>
                <a:t>а) товарні аграрні ноти.</a:t>
              </a:r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852840" y="3270600"/>
              <a:ext cx="3785400" cy="2122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2040" rIns="122040" tIns="60840" bIns="60840" anchor="ctr">
              <a:noAutofit/>
            </a:bodyPr>
            <a:p>
              <a:pPr algn="ctr" defTabSz="1422360">
                <a:lnSpc>
                  <a:spcPct val="90000"/>
                </a:lnSpc>
                <a:spcAft>
                  <a:spcPts val="1120"/>
                </a:spcAft>
              </a:pPr>
              <a:r>
                <a:rPr b="0" lang="uk-UA" sz="3200" strike="noStrike" u="none">
                  <a:solidFill>
                    <a:schemeClr val="lt1"/>
                  </a:solidFill>
                  <a:uFillTx/>
                  <a:latin typeface="Calibri"/>
                </a:rPr>
                <a:t>товаророзпорядчі цінні папери</a:t>
              </a:r>
              <a:endParaRPr b="0" lang="uk-UA" sz="3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За порядком їх розміщення / видачі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71" name="Місце для вмісту 3"/>
          <p:cNvGrpSpPr/>
          <p:nvPr/>
        </p:nvGrpSpPr>
        <p:grpSpPr>
          <a:xfrm>
            <a:off x="838080" y="1825560"/>
            <a:ext cx="10515240" cy="4350960"/>
            <a:chOff x="838080" y="1825560"/>
            <a:chExt cx="10515240" cy="4350960"/>
          </a:xfrm>
        </p:grpSpPr>
        <p:sp>
          <p:nvSpPr>
            <p:cNvPr id="72" name=""/>
            <p:cNvSpPr/>
            <p:nvPr/>
          </p:nvSpPr>
          <p:spPr>
            <a:xfrm>
              <a:off x="838080" y="1825560"/>
              <a:ext cx="10515240" cy="43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838080" y="1843560"/>
              <a:ext cx="10515240" cy="791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5640" rIns="125640" tIns="125640" bIns="125640" anchor="ctr">
              <a:noAutofit/>
            </a:bodyPr>
            <a:p>
              <a:pPr defTabSz="1467000">
                <a:lnSpc>
                  <a:spcPct val="90000"/>
                </a:lnSpc>
                <a:spcAft>
                  <a:spcPts val="1154"/>
                </a:spcAft>
              </a:pPr>
              <a:r>
                <a:rPr b="0" lang="uk-UA" sz="3300" strike="noStrike" u="none">
                  <a:solidFill>
                    <a:schemeClr val="lt1"/>
                  </a:solidFill>
                  <a:uFillTx/>
                  <a:latin typeface="Calibri"/>
                </a:rPr>
                <a:t>Емісійні</a:t>
              </a:r>
              <a:endParaRPr b="0" lang="uk-UA" sz="33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838080" y="2635200"/>
              <a:ext cx="10515240" cy="11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34720" tIns="41760" bIns="41760" anchor="t">
              <a:noAutofit/>
            </a:bodyPr>
            <a:p>
              <a:pPr lvl="1" marL="228600" indent="-228600" defTabSz="1155600">
                <a:lnSpc>
                  <a:spcPct val="90000"/>
                </a:lnSpc>
                <a:spcAft>
                  <a:spcPts val="51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2600" strike="noStrike" u="none">
                  <a:solidFill>
                    <a:srgbClr val="000000"/>
                  </a:solidFill>
                  <a:uFillTx/>
                  <a:latin typeface="Calibri"/>
                </a:rPr>
                <a:t>цінні папери, що посвідчують однакові права їх власників у межах одного випуску цінних паперів стосовно особи, яка бере на себе відповідні зобов’язання (емітента).</a:t>
              </a:r>
              <a:endParaRPr b="0" lang="uk-UA" sz="2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838080" y="3830400"/>
              <a:ext cx="10515240" cy="791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5640" rIns="125640" tIns="125640" bIns="125640" anchor="ctr">
              <a:noAutofit/>
            </a:bodyPr>
            <a:p>
              <a:pPr defTabSz="1467000">
                <a:lnSpc>
                  <a:spcPct val="90000"/>
                </a:lnSpc>
                <a:spcAft>
                  <a:spcPts val="1154"/>
                </a:spcAft>
              </a:pPr>
              <a:r>
                <a:rPr b="0" lang="uk-UA" sz="3300" strike="noStrike" u="none">
                  <a:solidFill>
                    <a:schemeClr val="lt1"/>
                  </a:solidFill>
                  <a:uFillTx/>
                  <a:latin typeface="Calibri"/>
                </a:rPr>
                <a:t>Неемісійні</a:t>
              </a:r>
              <a:endParaRPr b="0" lang="uk-UA" sz="33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38080" y="4622040"/>
              <a:ext cx="10515240" cy="153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34720" tIns="41760" bIns="41760" anchor="t">
              <a:noAutofit/>
            </a:bodyPr>
            <a:p>
              <a:pPr lvl="1" marL="228600" indent="-228600" defTabSz="1155600">
                <a:lnSpc>
                  <a:spcPct val="90000"/>
                </a:lnSpc>
                <a:spcAft>
                  <a:spcPts val="51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2600" strike="noStrike" u="none">
                  <a:solidFill>
                    <a:srgbClr val="000000"/>
                  </a:solidFill>
                  <a:uFillTx/>
                  <a:latin typeface="Calibri"/>
                </a:rPr>
                <a:t>цінні папери, що існують у документарній формі та як правило виготовляються на відповідному бланку шляхом його заповнення або шляхом друку на папері відповідного рівня захисту всіх реквізитів.</a:t>
              </a:r>
              <a:endParaRPr b="0" lang="uk-UA" sz="2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176400"/>
            <a:ext cx="1051524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До емісійних цінних паперів належать: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625760" y="943560"/>
            <a:ext cx="9956520" cy="60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1) акції;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2) акції корпоративних інвестиційних фондів;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3) корпоративні облігації;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4) облігації місцевих позик;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5) державні облігації України;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6) облігації міжнародних фінансових організацій;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7) депозитні сертифікати банків;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8) іпотечні облігації;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9) сертифікати фондів операцій з нерухомістю (далі - сертифікати ФОН);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10) інвестиційні сертифікати;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11) казначейські зобов’язання України;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12) державні деривативи;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13) опціонні сертифікати;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14) фондові варанти;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15) кредитні ноти;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16) депозитарні розписки.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В Україні спеціальні бланки для заповнення затверджені для неемісійних цінних паперів: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118400" y="2638440"/>
            <a:ext cx="4299480" cy="142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1"/>
              </a:rPr>
              <a:t>вексель</a:t>
            </a: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,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2"/>
              </a:rPr>
              <a:t>заставна</a:t>
            </a: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3"/>
              </a:rPr>
              <a:t> (</a:t>
            </a: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4"/>
              </a:rPr>
              <a:t>цінний</a:t>
            </a: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5"/>
              </a:rPr>
              <a:t> </a:t>
            </a: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6"/>
              </a:rPr>
              <a:t>папір</a:t>
            </a:r>
            <a:r>
              <a:rPr b="0" lang="ru-RU" sz="2800" strike="noStrike" u="sng">
                <a:solidFill>
                  <a:schemeClr val="dk1"/>
                </a:solidFill>
                <a:uFillTx/>
                <a:latin typeface="Calibri"/>
                <a:hlinkClick r:id="rId7"/>
              </a:rPr>
              <a:t>)</a:t>
            </a: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За формами існування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82" name="Місце для вмісту 3"/>
          <p:cNvGrpSpPr/>
          <p:nvPr/>
        </p:nvGrpSpPr>
        <p:grpSpPr>
          <a:xfrm>
            <a:off x="838080" y="1825560"/>
            <a:ext cx="10515240" cy="4350960"/>
            <a:chOff x="838080" y="1825560"/>
            <a:chExt cx="10515240" cy="4350960"/>
          </a:xfrm>
        </p:grpSpPr>
        <p:sp>
          <p:nvSpPr>
            <p:cNvPr id="83" name=""/>
            <p:cNvSpPr/>
            <p:nvPr/>
          </p:nvSpPr>
          <p:spPr>
            <a:xfrm>
              <a:off x="838080" y="1825560"/>
              <a:ext cx="10515240" cy="43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838080" y="1870920"/>
              <a:ext cx="10515240" cy="863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37160" rIns="137160" tIns="137160" bIns="137160" anchor="ctr">
              <a:noAutofit/>
            </a:bodyPr>
            <a:p>
              <a:pPr defTabSz="1600200">
                <a:lnSpc>
                  <a:spcPct val="90000"/>
                </a:lnSpc>
                <a:spcAft>
                  <a:spcPts val="1261"/>
                </a:spcAft>
              </a:pPr>
              <a:r>
                <a:rPr b="0" lang="uk-UA" sz="3600" strike="noStrike" u="none">
                  <a:solidFill>
                    <a:schemeClr val="lt1"/>
                  </a:solidFill>
                  <a:uFillTx/>
                  <a:latin typeface="Calibri"/>
                </a:rPr>
                <a:t>електронні</a:t>
              </a:r>
              <a:endParaRPr b="0" lang="uk-UA" sz="36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838080" y="2734560"/>
              <a:ext cx="10515240" cy="126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55960" anchor="t">
              <a:noAutofit/>
            </a:bodyPr>
            <a:p>
              <a:pPr lvl="1" marL="285840" indent="-285840" defTabSz="1244520">
                <a:lnSpc>
                  <a:spcPct val="90000"/>
                </a:lnSpc>
                <a:spcAft>
                  <a:spcPts val="56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2800" strike="noStrike" u="none">
                  <a:solidFill>
                    <a:srgbClr val="000000"/>
                  </a:solidFill>
                  <a:uFillTx/>
                  <a:latin typeface="Calibri"/>
                </a:rPr>
                <a:t>цінний папір відображається у вигляді облікового запису на рахунку в цінних паперах у системі депозитарного обліку цінних паперів.</a:t>
              </a:r>
              <a:endParaRPr b="0" lang="uk-UA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38080" y="4001400"/>
              <a:ext cx="10515240" cy="863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37160" rIns="137160" tIns="137160" bIns="137160" anchor="ctr">
              <a:noAutofit/>
            </a:bodyPr>
            <a:p>
              <a:pPr defTabSz="1600200">
                <a:lnSpc>
                  <a:spcPct val="90000"/>
                </a:lnSpc>
                <a:spcAft>
                  <a:spcPts val="1261"/>
                </a:spcAft>
              </a:pPr>
              <a:r>
                <a:rPr b="0" lang="uk-UA" sz="3600" strike="noStrike" u="none">
                  <a:solidFill>
                    <a:schemeClr val="lt1"/>
                  </a:solidFill>
                  <a:uFillTx/>
                  <a:latin typeface="Calibri"/>
                </a:rPr>
                <a:t>паперові</a:t>
              </a:r>
              <a:endParaRPr b="0" lang="uk-UA" sz="36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38080" y="4864680"/>
              <a:ext cx="10515240" cy="126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55960" anchor="t">
              <a:noAutofit/>
            </a:bodyPr>
            <a:p>
              <a:pPr lvl="1" marL="285840" indent="-285840" defTabSz="1244520">
                <a:lnSpc>
                  <a:spcPct val="90000"/>
                </a:lnSpc>
                <a:spcAft>
                  <a:spcPts val="56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2800" strike="noStrike" u="none">
                  <a:solidFill>
                    <a:srgbClr val="000000"/>
                  </a:solidFill>
                  <a:uFillTx/>
                  <a:latin typeface="Calibri"/>
                </a:rPr>
                <a:t>цінний папір оформлюється на матеріальному носії як документ, що містить найменування виду цінного папера, а також визначені законодавством реквізити</a:t>
              </a:r>
              <a:endParaRPr b="0" lang="uk-UA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За формою випуску (видачі) 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89" name="Місце для вмісту 3"/>
          <p:cNvGrpSpPr/>
          <p:nvPr/>
        </p:nvGrpSpPr>
        <p:grpSpPr>
          <a:xfrm>
            <a:off x="838080" y="1825560"/>
            <a:ext cx="10515240" cy="4350960"/>
            <a:chOff x="838080" y="1825560"/>
            <a:chExt cx="10515240" cy="4350960"/>
          </a:xfrm>
        </p:grpSpPr>
        <p:sp>
          <p:nvSpPr>
            <p:cNvPr id="90" name=""/>
            <p:cNvSpPr/>
            <p:nvPr/>
          </p:nvSpPr>
          <p:spPr>
            <a:xfrm>
              <a:off x="838080" y="1825560"/>
              <a:ext cx="10515240" cy="43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838080" y="1851480"/>
              <a:ext cx="10515240" cy="959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52280" rIns="152280" tIns="152280" bIns="152280" anchor="ctr">
              <a:noAutofit/>
            </a:bodyPr>
            <a:p>
              <a:pPr defTabSz="1778040">
                <a:lnSpc>
                  <a:spcPct val="90000"/>
                </a:lnSpc>
                <a:spcAft>
                  <a:spcPts val="1400"/>
                </a:spcAft>
              </a:pPr>
              <a:r>
                <a:rPr b="0" lang="uk-UA" sz="4000" strike="noStrike" u="none">
                  <a:solidFill>
                    <a:schemeClr val="lt1"/>
                  </a:solidFill>
                  <a:uFillTx/>
                  <a:latin typeface="Calibri"/>
                </a:rPr>
                <a:t>на пред’явника</a:t>
              </a:r>
              <a:endParaRPr b="0" lang="uk-UA" sz="4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838080" y="2810880"/>
              <a:ext cx="10515240" cy="97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84400" tIns="50760" bIns="50760" anchor="t">
              <a:noAutofit/>
            </a:bodyPr>
            <a:p>
              <a:pPr lvl="1" marL="285840" indent="-285840" defTabSz="1378080">
                <a:lnSpc>
                  <a:spcPct val="90000"/>
                </a:lnSpc>
                <a:spcAft>
                  <a:spcPts val="62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3100" strike="noStrike" u="none">
                  <a:solidFill>
                    <a:srgbClr val="000000"/>
                  </a:solidFill>
                  <a:uFillTx/>
                  <a:latin typeface="Calibri"/>
                </a:rPr>
                <a:t>права на цінний папір та права за цінним папером, що існує в паперовій формі належать пред’явникові </a:t>
              </a:r>
              <a:endParaRPr b="0" lang="uk-UA" sz="31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838080" y="3783960"/>
              <a:ext cx="10515240" cy="959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52280" rIns="152280" tIns="152280" bIns="152280" anchor="ctr">
              <a:noAutofit/>
            </a:bodyPr>
            <a:p>
              <a:pPr defTabSz="1778040">
                <a:lnSpc>
                  <a:spcPct val="90000"/>
                </a:lnSpc>
                <a:spcAft>
                  <a:spcPts val="1400"/>
                </a:spcAft>
              </a:pPr>
              <a:r>
                <a:rPr b="0" lang="uk-UA" sz="4000" strike="noStrike" u="none">
                  <a:solidFill>
                    <a:schemeClr val="lt1"/>
                  </a:solidFill>
                  <a:uFillTx/>
                  <a:latin typeface="Calibri"/>
                </a:rPr>
                <a:t>іменні</a:t>
              </a:r>
              <a:endParaRPr b="0" lang="uk-UA" sz="4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838080" y="4743360"/>
              <a:ext cx="10515240" cy="140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84400" tIns="50760" bIns="50760" anchor="t">
              <a:noAutofit/>
            </a:bodyPr>
            <a:p>
              <a:pPr lvl="1" marL="285840" indent="-285840" defTabSz="1378080">
                <a:lnSpc>
                  <a:spcPct val="90000"/>
                </a:lnSpc>
                <a:spcAft>
                  <a:spcPts val="62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3100" strike="noStrike" u="none">
                  <a:solidFill>
                    <a:srgbClr val="000000"/>
                  </a:solidFill>
                  <a:uFillTx/>
                  <a:latin typeface="Calibri"/>
                </a:rPr>
                <a:t>права на цінний папір та права за цінним папером, що існує в паперовій формі належать особі, зазначеній у цінному паперові</a:t>
              </a:r>
              <a:endParaRPr b="0" lang="uk-UA" sz="31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Емісійні цінні папери за формою випуску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96" name="Місце для вмісту 3"/>
          <p:cNvGrpSpPr/>
          <p:nvPr/>
        </p:nvGrpSpPr>
        <p:grpSpPr>
          <a:xfrm>
            <a:off x="838080" y="1825560"/>
            <a:ext cx="10515240" cy="4350960"/>
            <a:chOff x="838080" y="1825560"/>
            <a:chExt cx="10515240" cy="4350960"/>
          </a:xfrm>
        </p:grpSpPr>
        <p:sp>
          <p:nvSpPr>
            <p:cNvPr id="97" name=""/>
            <p:cNvSpPr/>
            <p:nvPr/>
          </p:nvSpPr>
          <p:spPr>
            <a:xfrm>
              <a:off x="838080" y="1825560"/>
              <a:ext cx="10515240" cy="43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838080" y="1980360"/>
              <a:ext cx="10515240" cy="791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5640" rIns="125640" tIns="125640" bIns="125640" anchor="ctr">
              <a:noAutofit/>
            </a:bodyPr>
            <a:p>
              <a:pPr defTabSz="1467000">
                <a:lnSpc>
                  <a:spcPct val="90000"/>
                </a:lnSpc>
                <a:spcAft>
                  <a:spcPts val="1154"/>
                </a:spcAft>
              </a:pPr>
              <a:r>
                <a:rPr b="0" lang="uk-UA" sz="3300" strike="noStrike" u="none">
                  <a:solidFill>
                    <a:schemeClr val="lt1"/>
                  </a:solidFill>
                  <a:uFillTx/>
                  <a:latin typeface="Calibri"/>
                </a:rPr>
                <a:t>іменні</a:t>
              </a:r>
              <a:endParaRPr b="0" lang="uk-UA" sz="33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838080" y="2771640"/>
              <a:ext cx="10515240" cy="54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34720" tIns="41760" bIns="41760" anchor="t">
              <a:noAutofit/>
            </a:bodyPr>
            <a:p>
              <a:pPr lvl="1" marL="228600" indent="-228600" defTabSz="1155600">
                <a:lnSpc>
                  <a:spcPct val="90000"/>
                </a:lnSpc>
                <a:spcAft>
                  <a:spcPts val="51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2600" strike="noStrike" u="none">
                  <a:solidFill>
                    <a:srgbClr val="000000"/>
                  </a:solidFill>
                  <a:uFillTx/>
                  <a:latin typeface="Calibri"/>
                </a:rPr>
                <a:t>існують виключно в електронній формі</a:t>
              </a:r>
              <a:endParaRPr b="0" lang="uk-UA" sz="2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838080" y="3318120"/>
              <a:ext cx="10515240" cy="791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5640" rIns="125640" tIns="125640" bIns="125640" anchor="ctr">
              <a:noAutofit/>
            </a:bodyPr>
            <a:p>
              <a:pPr defTabSz="1467000">
                <a:lnSpc>
                  <a:spcPct val="90000"/>
                </a:lnSpc>
                <a:spcAft>
                  <a:spcPts val="1154"/>
                </a:spcAft>
              </a:pPr>
              <a:r>
                <a:rPr b="0" lang="uk-UA" sz="3300" strike="noStrike" u="none">
                  <a:solidFill>
                    <a:schemeClr val="lt1"/>
                  </a:solidFill>
                  <a:uFillTx/>
                  <a:latin typeface="Calibri"/>
                </a:rPr>
                <a:t>на пред’явника</a:t>
              </a:r>
              <a:endParaRPr b="0" lang="uk-UA" sz="33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838080" y="4109760"/>
              <a:ext cx="10515240" cy="191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33720" rIns="234720" tIns="41760" bIns="41760" anchor="t">
              <a:noAutofit/>
            </a:bodyPr>
            <a:p>
              <a:pPr lvl="1" marL="228600" indent="-228600" defTabSz="1155600">
                <a:lnSpc>
                  <a:spcPct val="90000"/>
                </a:lnSpc>
                <a:spcAft>
                  <a:spcPts val="51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2600" strike="noStrike" u="none">
                  <a:solidFill>
                    <a:srgbClr val="000000"/>
                  </a:solidFill>
                  <a:uFillTx/>
                  <a:latin typeface="Calibri"/>
                </a:rPr>
                <a:t>можуть існувати в паперовій (можуть бути знерухомлені - переведені в електронну форму існування шляхом депонування таких цінних паперів на рахунках у цінних паперах у Центральному депозитарії цінних паперів або Національному банку України) та електронній (не можуть бути переведені в паперову форму) формах</a:t>
              </a:r>
              <a:endParaRPr b="0" lang="uk-UA" sz="2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81640" y="740160"/>
            <a:ext cx="10515240" cy="413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Неемісійні цінні папери </a:t>
            </a:r>
            <a:br>
              <a:rPr sz="4400"/>
            </a:b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можуть існувати </a:t>
            </a:r>
            <a:br>
              <a:rPr sz="4400"/>
            </a:b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в паперовій або електронній формі.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9324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Цінні папери за ступенем оборотоздатності 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104" name="Місце для вмісту 3"/>
          <p:cNvGrpSpPr/>
          <p:nvPr/>
        </p:nvGrpSpPr>
        <p:grpSpPr>
          <a:xfrm>
            <a:off x="838080" y="1825560"/>
            <a:ext cx="10515600" cy="4350960"/>
            <a:chOff x="838080" y="1825560"/>
            <a:chExt cx="10515600" cy="4350960"/>
          </a:xfrm>
        </p:grpSpPr>
        <p:sp>
          <p:nvSpPr>
            <p:cNvPr id="105" name=""/>
            <p:cNvSpPr/>
            <p:nvPr/>
          </p:nvSpPr>
          <p:spPr>
            <a:xfrm>
              <a:off x="838080" y="1825560"/>
              <a:ext cx="10515240" cy="43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uk-UA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 rot="5400000">
              <a:off x="7428240" y="-835920"/>
              <a:ext cx="1121400" cy="67294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2717640" rIns="-2662920" tIns="2874600" bIns="2929320" anchor="ctr" rot="-5400000">
              <a:noAutofit/>
            </a:bodyPr>
            <a:p>
              <a:pPr lvl="1" marL="285840" indent="-285840" defTabSz="1644480">
                <a:lnSpc>
                  <a:spcPct val="90000"/>
                </a:lnSpc>
                <a:spcAft>
                  <a:spcPts val="556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3700" strike="noStrike" u="none">
                  <a:solidFill>
                    <a:srgbClr val="000000"/>
                  </a:solidFill>
                  <a:uFillTx/>
                  <a:latin typeface="Calibri"/>
                </a:rPr>
                <a:t>перебувають у вільному обігу</a:t>
              </a:r>
              <a:endParaRPr b="0" lang="uk-UA" sz="3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838080" y="1827720"/>
              <a:ext cx="3785400" cy="14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18080" rIns="118080" tIns="59040" bIns="59040" anchor="ctr">
              <a:noAutofit/>
            </a:bodyPr>
            <a:p>
              <a:pPr algn="ctr" defTabSz="1378080">
                <a:lnSpc>
                  <a:spcPct val="90000"/>
                </a:lnSpc>
                <a:spcAft>
                  <a:spcPts val="1086"/>
                </a:spcAft>
              </a:pPr>
              <a:r>
                <a:rPr b="0" lang="uk-UA" sz="3100" strike="noStrike" u="none">
                  <a:solidFill>
                    <a:schemeClr val="lt1"/>
                  </a:solidFill>
                  <a:uFillTx/>
                  <a:latin typeface="Calibri"/>
                </a:rPr>
                <a:t>необмежені в обороті</a:t>
              </a:r>
              <a:endParaRPr b="0" lang="uk-UA" sz="31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 rot="5400000">
              <a:off x="7428240" y="636120"/>
              <a:ext cx="1121400" cy="67294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2717640" rIns="-2662920" tIns="2874600" bIns="2929320" anchor="ctr" rot="-5400000">
              <a:noAutofit/>
            </a:bodyPr>
            <a:p>
              <a:pPr lvl="1" marL="285840" indent="-285840" defTabSz="1644480">
                <a:lnSpc>
                  <a:spcPct val="90000"/>
                </a:lnSpc>
                <a:spcAft>
                  <a:spcPts val="556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3700" strike="noStrike" u="none">
                  <a:solidFill>
                    <a:srgbClr val="000000"/>
                  </a:solidFill>
                  <a:uFillTx/>
                  <a:latin typeface="Calibri"/>
                </a:rPr>
                <a:t>обіг обмежений</a:t>
              </a:r>
              <a:endParaRPr b="0" lang="uk-UA" sz="3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838080" y="3300120"/>
              <a:ext cx="3785400" cy="14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18080" rIns="118080" tIns="59040" bIns="59040" anchor="ctr">
              <a:noAutofit/>
            </a:bodyPr>
            <a:p>
              <a:pPr algn="ctr" defTabSz="1378080">
                <a:lnSpc>
                  <a:spcPct val="90000"/>
                </a:lnSpc>
                <a:spcAft>
                  <a:spcPts val="1086"/>
                </a:spcAft>
              </a:pPr>
              <a:r>
                <a:rPr b="0" lang="uk-UA" sz="3100" strike="noStrike" u="none">
                  <a:solidFill>
                    <a:schemeClr val="lt1"/>
                  </a:solidFill>
                  <a:uFillTx/>
                  <a:latin typeface="Calibri"/>
                </a:rPr>
                <a:t>обмежено оборотоздатні</a:t>
              </a:r>
              <a:endParaRPr b="0" lang="uk-UA" sz="31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 rot="5400000">
              <a:off x="7428240" y="2108520"/>
              <a:ext cx="1121400" cy="67294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alpha val="90000"/>
              </a:schemeClr>
            </a:solidFill>
            <a:ln w="12600">
              <a:solidFill>
                <a:schemeClr val="accent1">
                  <a:tint val="40000"/>
                  <a:alpha val="9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-2717640" rIns="-2662920" tIns="2874600" bIns="2929320" anchor="ctr" rot="-5400000">
              <a:noAutofit/>
            </a:bodyPr>
            <a:p>
              <a:pPr lvl="1" marL="285840" indent="-285840" defTabSz="1644480">
                <a:lnSpc>
                  <a:spcPct val="90000"/>
                </a:lnSpc>
                <a:spcAft>
                  <a:spcPts val="556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uk-UA" sz="3700" strike="noStrike" u="none">
                  <a:solidFill>
                    <a:srgbClr val="000000"/>
                  </a:solidFill>
                  <a:uFillTx/>
                  <a:latin typeface="Calibri"/>
                </a:rPr>
                <a:t>обіг частково обмежений</a:t>
              </a:r>
              <a:endParaRPr b="0" lang="uk-UA" sz="3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838080" y="4772520"/>
              <a:ext cx="3785400" cy="14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18080" rIns="118080" tIns="59040" bIns="59040" anchor="ctr">
              <a:noAutofit/>
            </a:bodyPr>
            <a:p>
              <a:pPr algn="ctr" defTabSz="1378080">
                <a:lnSpc>
                  <a:spcPct val="90000"/>
                </a:lnSpc>
                <a:spcAft>
                  <a:spcPts val="1086"/>
                </a:spcAft>
              </a:pPr>
              <a:r>
                <a:rPr b="0" lang="uk-UA" sz="3100" strike="noStrike" u="none">
                  <a:solidFill>
                    <a:schemeClr val="lt1"/>
                  </a:solidFill>
                  <a:uFillTx/>
                  <a:latin typeface="Calibri"/>
                </a:rPr>
                <a:t>частково обмежено оборотоздатні</a:t>
              </a:r>
              <a:endParaRPr b="0" lang="uk-UA" sz="31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Application>LibreOffice/24.8.0.3$Windows_X86_64 LibreOffice_project/0bdf1299c94fe897b119f97f3c613e9dca6be583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2025-02-05T06:41:45Z</dcterms:created>
  <dc:creator>Довгалюк Віта Валентинівна</dc:creator>
  <dc:description/>
  <dc:language>uk-UA</dc:language>
  <cp:lastModifiedBy/>
  <dcterms:modified xsi:type="dcterms:W3CDTF">2025-02-05T10:17:43Z</dcterms:modified>
  <cp:revision>7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Широкий екран</vt:lpwstr>
  </property>
  <property fmtid="{D5CDD505-2E9C-101B-9397-08002B2CF9AE}" pid="3" name="Slides">
    <vt:r8>11</vt:r8>
  </property>
</Properties>
</file>