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media/image1.png" ContentType="image/png"/>
  <Override PartName="/ppt/media/image2.png" ContentType="image/png"/>
  <Override PartName="/ppt/media/image3.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Lst>
  <p:sldIdLst>
    <p:sldId id="256" r:id="rId6"/>
    <p:sldId id="257" r:id="rId7"/>
    <p:sldId id="258" r:id="rId8"/>
    <p:sldId id="259" r:id="rId9"/>
    <p:sldId id="260" r:id="rId10"/>
    <p:sldId id="261" r:id="rId11"/>
    <p:sldId id="262" r:id="rId12"/>
  </p:sldIdLst>
  <p:sldSz cx="12192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Титульний слайд">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Основний слайд">
    <p:spTree>
      <p:nvGrpSpPr>
        <p:cNvPr id="1" name=""/>
        <p:cNvGrpSpPr/>
        <p:nvPr/>
      </p:nvGrpSpPr>
      <p:grpSpPr>
        <a:xfrm>
          <a:off x="0" y="0"/>
          <a:ext cx="0" cy="0"/>
          <a:chOff x="0" y="0"/>
          <a:chExt cx="0" cy="0"/>
        </a:xfrm>
      </p:grpSpPr>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Основний слайд з вмістом">
    <p:spTree>
      <p:nvGrpSpPr>
        <p:cNvPr id="1" name=""/>
        <p:cNvGrpSpPr/>
        <p:nvPr/>
      </p:nvGrpSpPr>
      <p:grpSpPr>
        <a:xfrm>
          <a:off x="0" y="0"/>
          <a:ext cx="0" cy="0"/>
          <a:chOff x="0" y="0"/>
          <a:chExt cx="0" cy="0"/>
        </a:xfrm>
      </p:grpSpPr>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ФІнальний слайд">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2.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3.png"/><Relationship Id="rId3"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Рисунок 9" descr=""/>
          <p:cNvPicPr/>
          <p:nvPr/>
        </p:nvPicPr>
        <p:blipFill>
          <a:blip r:embed="rId2"/>
          <a:stretch/>
        </p:blipFill>
        <p:spPr>
          <a:xfrm>
            <a:off x="0" y="0"/>
            <a:ext cx="12191760" cy="6857640"/>
          </a:xfrm>
          <a:prstGeom prst="rect">
            <a:avLst/>
          </a:prstGeom>
          <a:ln w="0">
            <a:noFill/>
          </a:ln>
        </p:spPr>
      </p:pic>
      <p:sp>
        <p:nvSpPr>
          <p:cNvPr id="1" name="PlaceHolder 1"/>
          <p:cNvSpPr>
            <a:spLocks noGrp="1"/>
          </p:cNvSpPr>
          <p:nvPr>
            <p:ph type="title"/>
          </p:nvPr>
        </p:nvSpPr>
        <p:spPr>
          <a:xfrm>
            <a:off x="334800" y="1992600"/>
            <a:ext cx="11521800" cy="3190320"/>
          </a:xfrm>
          <a:prstGeom prst="rect">
            <a:avLst/>
          </a:prstGeom>
          <a:noFill/>
          <a:ln w="0">
            <a:noFill/>
          </a:ln>
        </p:spPr>
        <p:txBody>
          <a:bodyPr lIns="91440" rIns="91440" tIns="45720" bIns="45720" anchor="ctr">
            <a:normAutofit/>
          </a:bodyPr>
          <a:p>
            <a:pPr indent="0" algn="ctr" defTabSz="914400">
              <a:lnSpc>
                <a:spcPct val="90000"/>
              </a:lnSpc>
              <a:buNone/>
            </a:pPr>
            <a:r>
              <a:rPr b="0" lang="uk-UA" sz="5400" strike="noStrike" u="none">
                <a:solidFill>
                  <a:schemeClr val="lt1"/>
                </a:solidFill>
                <a:uFillTx/>
                <a:latin typeface="Montserrat ExtraBold"/>
              </a:rPr>
              <a:t>Зразок заголовка</a:t>
            </a:r>
            <a:endParaRPr b="0" lang="uk-UA" sz="5400" strike="noStrike" u="none">
              <a:solidFill>
                <a:schemeClr val="dk1"/>
              </a:solidFill>
              <a:uFillTx/>
              <a:latin typeface="Montserrat"/>
            </a:endParaRPr>
          </a:p>
        </p:txBody>
      </p:sp>
      <p:sp>
        <p:nvSpPr>
          <p:cNvPr id="2" name="PlaceHolder 2"/>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uk-UA" sz="2800" strike="noStrike" u="none">
                <a:solidFill>
                  <a:schemeClr val="dk1"/>
                </a:solidFill>
                <a:uFillTx/>
                <a:latin typeface="Montserrat"/>
              </a:rPr>
              <a:t>Для редагування структури клацніть мишею</a:t>
            </a:r>
            <a:endParaRPr b="0" lang="uk-UA" sz="2800" strike="noStrike" u="none">
              <a:solidFill>
                <a:schemeClr val="dk1"/>
              </a:solidFill>
              <a:uFillTx/>
              <a:latin typeface="Montserrat"/>
            </a:endParaRPr>
          </a:p>
          <a:p>
            <a:pPr lvl="1" marL="864000" indent="-324000">
              <a:lnSpc>
                <a:spcPct val="90000"/>
              </a:lnSpc>
              <a:spcBef>
                <a:spcPts val="1134"/>
              </a:spcBef>
              <a:buClr>
                <a:srgbClr val="000000"/>
              </a:buClr>
              <a:buSzPct val="75000"/>
              <a:buFont typeface="Symbol" charset="2"/>
              <a:buChar char=""/>
            </a:pPr>
            <a:r>
              <a:rPr b="0" lang="uk-UA" sz="2000" strike="noStrike" u="none">
                <a:solidFill>
                  <a:schemeClr val="dk1"/>
                </a:solidFill>
                <a:uFillTx/>
                <a:latin typeface="Montserrat"/>
              </a:rPr>
              <a:t>Другий рівень структури</a:t>
            </a:r>
            <a:endParaRPr b="0" lang="uk-UA" sz="2000" strike="noStrike" u="none">
              <a:solidFill>
                <a:schemeClr val="dk1"/>
              </a:solidFill>
              <a:uFillTx/>
              <a:latin typeface="Montserrat"/>
            </a:endParaRPr>
          </a:p>
          <a:p>
            <a:pPr lvl="2" marL="1296000" indent="-288000">
              <a:lnSpc>
                <a:spcPct val="90000"/>
              </a:lnSpc>
              <a:spcBef>
                <a:spcPts val="850"/>
              </a:spcBef>
              <a:buClr>
                <a:srgbClr val="000000"/>
              </a:buClr>
              <a:buSzPct val="45000"/>
              <a:buFont typeface="Wingdings" charset="2"/>
              <a:buChar char=""/>
            </a:pPr>
            <a:r>
              <a:rPr b="0" lang="uk-UA" sz="1800" strike="noStrike" u="none">
                <a:solidFill>
                  <a:schemeClr val="dk1"/>
                </a:solidFill>
                <a:uFillTx/>
                <a:latin typeface="Montserrat"/>
              </a:rPr>
              <a:t>Третій рівень структури</a:t>
            </a:r>
            <a:endParaRPr b="0" lang="uk-UA" sz="1800" strike="noStrike" u="none">
              <a:solidFill>
                <a:schemeClr val="dk1"/>
              </a:solidFill>
              <a:uFillTx/>
              <a:latin typeface="Montserrat"/>
            </a:endParaRPr>
          </a:p>
          <a:p>
            <a:pPr lvl="3" marL="1728000" indent="-216000">
              <a:lnSpc>
                <a:spcPct val="90000"/>
              </a:lnSpc>
              <a:spcBef>
                <a:spcPts val="567"/>
              </a:spcBef>
              <a:buClr>
                <a:srgbClr val="000000"/>
              </a:buClr>
              <a:buSzPct val="75000"/>
              <a:buFont typeface="Symbol" charset="2"/>
              <a:buChar char=""/>
            </a:pPr>
            <a:r>
              <a:rPr b="0" lang="uk-UA" sz="1800" strike="noStrike" u="none">
                <a:solidFill>
                  <a:schemeClr val="dk1"/>
                </a:solidFill>
                <a:uFillTx/>
                <a:latin typeface="Montserrat"/>
              </a:rPr>
              <a:t>Четвертий рівень структури</a:t>
            </a:r>
            <a:endParaRPr b="0" lang="uk-UA" sz="1800" strike="noStrike" u="none">
              <a:solidFill>
                <a:schemeClr val="dk1"/>
              </a:solidFill>
              <a:uFillTx/>
              <a:latin typeface="Montserrat"/>
            </a:endParaRPr>
          </a:p>
          <a:p>
            <a:pPr lvl="4" marL="2160000" indent="-216000">
              <a:lnSpc>
                <a:spcPct val="90000"/>
              </a:lnSpc>
              <a:spcBef>
                <a:spcPts val="283"/>
              </a:spcBef>
              <a:buClr>
                <a:srgbClr val="000000"/>
              </a:buClr>
              <a:buSzPct val="45000"/>
              <a:buFont typeface="Wingdings" charset="2"/>
              <a:buChar char=""/>
            </a:pPr>
            <a:r>
              <a:rPr b="0" lang="uk-UA" sz="2000" strike="noStrike" u="none">
                <a:solidFill>
                  <a:schemeClr val="dk1"/>
                </a:solidFill>
                <a:uFillTx/>
                <a:latin typeface="Montserrat"/>
              </a:rPr>
              <a:t>П'ятий рівень структури</a:t>
            </a:r>
            <a:endParaRPr b="0" lang="uk-UA" sz="2000" strike="noStrike" u="none">
              <a:solidFill>
                <a:schemeClr val="dk1"/>
              </a:solidFill>
              <a:uFillTx/>
              <a:latin typeface="Montserrat"/>
            </a:endParaRPr>
          </a:p>
          <a:p>
            <a:pPr lvl="5" marL="2592000" indent="-216000">
              <a:lnSpc>
                <a:spcPct val="90000"/>
              </a:lnSpc>
              <a:spcBef>
                <a:spcPts val="283"/>
              </a:spcBef>
              <a:buClr>
                <a:srgbClr val="000000"/>
              </a:buClr>
              <a:buSzPct val="45000"/>
              <a:buFont typeface="Wingdings" charset="2"/>
              <a:buChar char=""/>
            </a:pPr>
            <a:r>
              <a:rPr b="0" lang="uk-UA" sz="2000" strike="noStrike" u="none">
                <a:solidFill>
                  <a:schemeClr val="dk1"/>
                </a:solidFill>
                <a:uFillTx/>
                <a:latin typeface="Montserrat"/>
              </a:rPr>
              <a:t>Шостий рівень структури</a:t>
            </a:r>
            <a:endParaRPr b="0" lang="uk-UA" sz="2000" strike="noStrike" u="none">
              <a:solidFill>
                <a:schemeClr val="dk1"/>
              </a:solidFill>
              <a:uFillTx/>
              <a:latin typeface="Montserrat"/>
            </a:endParaRPr>
          </a:p>
          <a:p>
            <a:pPr lvl="6" marL="3024000" indent="-216000">
              <a:lnSpc>
                <a:spcPct val="90000"/>
              </a:lnSpc>
              <a:spcBef>
                <a:spcPts val="283"/>
              </a:spcBef>
              <a:buClr>
                <a:srgbClr val="000000"/>
              </a:buClr>
              <a:buSzPct val="45000"/>
              <a:buFont typeface="Wingdings" charset="2"/>
              <a:buChar char=""/>
            </a:pPr>
            <a:r>
              <a:rPr b="0" lang="uk-UA" sz="2000" strike="noStrike" u="none">
                <a:solidFill>
                  <a:schemeClr val="dk1"/>
                </a:solidFill>
                <a:uFillTx/>
                <a:latin typeface="Montserrat"/>
              </a:rPr>
              <a:t>Сьомий рівень структури</a:t>
            </a:r>
            <a:endParaRPr b="0" lang="uk-UA" sz="2000" strike="noStrike" u="none">
              <a:solidFill>
                <a:schemeClr val="dk1"/>
              </a:solidFill>
              <a:uFillTx/>
              <a:latin typeface="Montserrat"/>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 name="Рисунок 1" descr=""/>
          <p:cNvPicPr/>
          <p:nvPr/>
        </p:nvPicPr>
        <p:blipFill>
          <a:blip r:embed="rId2"/>
          <a:stretch/>
        </p:blipFill>
        <p:spPr>
          <a:xfrm>
            <a:off x="0" y="18720"/>
            <a:ext cx="12191760" cy="6857640"/>
          </a:xfrm>
          <a:prstGeom prst="rect">
            <a:avLst/>
          </a:prstGeom>
          <a:ln w="0">
            <a:noFill/>
          </a:ln>
        </p:spPr>
      </p:pic>
      <p:sp>
        <p:nvSpPr>
          <p:cNvPr id="4" name="PlaceHolder 1"/>
          <p:cNvSpPr>
            <a:spLocks noGrp="1"/>
          </p:cNvSpPr>
          <p:nvPr>
            <p:ph type="title"/>
          </p:nvPr>
        </p:nvSpPr>
        <p:spPr>
          <a:xfrm>
            <a:off x="334800" y="189000"/>
            <a:ext cx="11521800" cy="1404720"/>
          </a:xfrm>
          <a:prstGeom prst="rect">
            <a:avLst/>
          </a:prstGeom>
          <a:noFill/>
          <a:ln w="0">
            <a:noFill/>
          </a:ln>
        </p:spPr>
        <p:txBody>
          <a:bodyPr lIns="91440" rIns="91440" tIns="45720" bIns="45720" anchor="t">
            <a:normAutofit/>
          </a:bodyPr>
          <a:p>
            <a:pPr indent="0" defTabSz="914400">
              <a:lnSpc>
                <a:spcPct val="90000"/>
              </a:lnSpc>
              <a:buNone/>
            </a:pPr>
            <a:r>
              <a:rPr b="0" lang="uk-UA" sz="4500" strike="noStrike" u="none">
                <a:solidFill>
                  <a:schemeClr val="dk1"/>
                </a:solidFill>
                <a:uFillTx/>
                <a:latin typeface="Montserrat ExtraBold"/>
              </a:rPr>
              <a:t>Зразок заголовка</a:t>
            </a:r>
            <a:endParaRPr b="0" lang="uk-UA" sz="4500" strike="noStrike" u="none">
              <a:solidFill>
                <a:schemeClr val="dk1"/>
              </a:solidFill>
              <a:uFillTx/>
              <a:latin typeface="Montserrat"/>
            </a:endParaRPr>
          </a:p>
        </p:txBody>
      </p:sp>
      <p:sp>
        <p:nvSpPr>
          <p:cNvPr id="5" name="PlaceHolder 2"/>
          <p:cNvSpPr>
            <a:spLocks noGrp="1"/>
          </p:cNvSpPr>
          <p:nvPr>
            <p:ph type="body"/>
          </p:nvPr>
        </p:nvSpPr>
        <p:spPr>
          <a:xfrm>
            <a:off x="334800" y="1593720"/>
            <a:ext cx="11521800" cy="4176360"/>
          </a:xfrm>
          <a:prstGeom prst="rect">
            <a:avLst/>
          </a:prstGeom>
          <a:noFill/>
          <a:ln w="0">
            <a:noFill/>
          </a:ln>
        </p:spPr>
        <p:txBody>
          <a:bodyPr lIns="90000" rIns="90000" tIns="45000" bIns="45000" anchor="t">
            <a:noAutofit/>
          </a:bodyPr>
          <a:p>
            <a:pPr marL="228600" indent="-228600" defTabSz="914400">
              <a:lnSpc>
                <a:spcPct val="90000"/>
              </a:lnSpc>
              <a:spcBef>
                <a:spcPts val="1001"/>
              </a:spcBef>
              <a:buClr>
                <a:srgbClr val="224d83"/>
              </a:buClr>
              <a:buFont typeface="Arial"/>
              <a:buChar char="•"/>
            </a:pPr>
            <a:r>
              <a:rPr b="1" lang="uk-UA" sz="3600" strike="noStrike" u="none">
                <a:solidFill>
                  <a:schemeClr val="dk1"/>
                </a:solidFill>
                <a:uFillTx/>
                <a:latin typeface="Montserrat"/>
              </a:rPr>
              <a:t>Зразок тексту</a:t>
            </a:r>
            <a:endParaRPr b="0" lang="uk-UA" sz="3600" strike="noStrike" u="none">
              <a:solidFill>
                <a:schemeClr val="dk1"/>
              </a:solidFill>
              <a:uFillTx/>
              <a:latin typeface="Montserrat"/>
            </a:endParaRPr>
          </a:p>
          <a:p>
            <a:pPr lvl="1" marL="685800" indent="-228600" defTabSz="914400">
              <a:lnSpc>
                <a:spcPct val="90000"/>
              </a:lnSpc>
              <a:spcBef>
                <a:spcPts val="499"/>
              </a:spcBef>
              <a:buClr>
                <a:srgbClr val="224d83"/>
              </a:buClr>
              <a:buFont typeface="Arial"/>
              <a:buChar char="•"/>
            </a:pPr>
            <a:r>
              <a:rPr b="0" lang="uk-UA" sz="2400" strike="noStrike" u="none">
                <a:solidFill>
                  <a:schemeClr val="dk1"/>
                </a:solidFill>
                <a:uFillTx/>
                <a:latin typeface="Montserrat"/>
              </a:rPr>
              <a:t>Другий рівень</a:t>
            </a:r>
            <a:endParaRPr b="0" lang="uk-UA" sz="2400" strike="noStrike" u="none">
              <a:solidFill>
                <a:schemeClr val="dk1"/>
              </a:solidFill>
              <a:uFillTx/>
              <a:latin typeface="Montserrat"/>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 name="Рисунок 1" descr=""/>
          <p:cNvPicPr/>
          <p:nvPr/>
        </p:nvPicPr>
        <p:blipFill>
          <a:blip r:embed="rId2"/>
          <a:stretch/>
        </p:blipFill>
        <p:spPr>
          <a:xfrm>
            <a:off x="0" y="18720"/>
            <a:ext cx="12191760" cy="6857640"/>
          </a:xfrm>
          <a:prstGeom prst="rect">
            <a:avLst/>
          </a:prstGeom>
          <a:ln w="0">
            <a:noFill/>
          </a:ln>
        </p:spPr>
      </p:pic>
      <p:sp>
        <p:nvSpPr>
          <p:cNvPr id="7" name="PlaceHolder 1"/>
          <p:cNvSpPr>
            <a:spLocks noGrp="1"/>
          </p:cNvSpPr>
          <p:nvPr>
            <p:ph type="body"/>
          </p:nvPr>
        </p:nvSpPr>
        <p:spPr>
          <a:xfrm>
            <a:off x="334800" y="189000"/>
            <a:ext cx="11521800" cy="5578200"/>
          </a:xfrm>
          <a:prstGeom prst="rect">
            <a:avLst/>
          </a:prstGeom>
          <a:noFill/>
          <a:ln w="0">
            <a:noFill/>
          </a:ln>
        </p:spPr>
        <p:txBody>
          <a:bodyPr lIns="90000" rIns="90000" tIns="45000" bIns="45000" anchor="t">
            <a:noAutofit/>
          </a:bodyPr>
          <a:p>
            <a:pPr marL="228600" indent="-228600" defTabSz="914400">
              <a:lnSpc>
                <a:spcPct val="90000"/>
              </a:lnSpc>
              <a:spcBef>
                <a:spcPts val="1001"/>
              </a:spcBef>
              <a:buClr>
                <a:srgbClr val="224d83"/>
              </a:buClr>
              <a:buFont typeface="Arial"/>
              <a:buChar char="•"/>
            </a:pPr>
            <a:r>
              <a:rPr b="1" lang="uk-UA" sz="3200" strike="noStrike" u="none">
                <a:solidFill>
                  <a:schemeClr val="dk1"/>
                </a:solidFill>
                <a:uFillTx/>
                <a:latin typeface="Montserrat"/>
              </a:rPr>
              <a:t>Зразок тексту</a:t>
            </a:r>
            <a:endParaRPr b="0" lang="uk-UA" sz="3200" strike="noStrike" u="none">
              <a:solidFill>
                <a:schemeClr val="dk1"/>
              </a:solidFill>
              <a:uFillTx/>
              <a:latin typeface="Montserrat"/>
            </a:endParaRPr>
          </a:p>
          <a:p>
            <a:pPr lvl="1" marL="685800" indent="-228600" defTabSz="914400">
              <a:lnSpc>
                <a:spcPct val="90000"/>
              </a:lnSpc>
              <a:spcBef>
                <a:spcPts val="499"/>
              </a:spcBef>
              <a:buClr>
                <a:srgbClr val="224d83"/>
              </a:buClr>
              <a:buFont typeface="Arial"/>
              <a:buChar char="•"/>
            </a:pPr>
            <a:r>
              <a:rPr b="0" lang="uk-UA" sz="2400" strike="noStrike" u="none">
                <a:solidFill>
                  <a:schemeClr val="dk1"/>
                </a:solidFill>
                <a:uFillTx/>
                <a:latin typeface="Montserrat"/>
              </a:rPr>
              <a:t>Другий рівень</a:t>
            </a:r>
            <a:endParaRPr b="0" lang="uk-UA" sz="2400" strike="noStrike" u="none">
              <a:solidFill>
                <a:schemeClr val="dk1"/>
              </a:solidFill>
              <a:uFillTx/>
              <a:latin typeface="Montserrat"/>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8" name="Рисунок 1" descr=""/>
          <p:cNvPicPr/>
          <p:nvPr/>
        </p:nvPicPr>
        <p:blipFill>
          <a:blip r:embed="rId2"/>
          <a:stretch/>
        </p:blipFill>
        <p:spPr>
          <a:xfrm>
            <a:off x="0" y="0"/>
            <a:ext cx="12191760" cy="6857640"/>
          </a:xfrm>
          <a:prstGeom prst="rect">
            <a:avLst/>
          </a:prstGeom>
          <a:ln w="0">
            <a:noFill/>
          </a:ln>
        </p:spPr>
      </p:pic>
    </p:spTree>
  </p:cSld>
  <p:clrMap bg1="lt1" tx1="dk1" bg2="lt2" tx2="dk2" accent1="accent1" accent2="accent2" accent3="accent3" accent4="accent4" accent5="accent5" accent6="accent6" hlink="hlink" folHlink="folHlink"/>
  <p:sldLayoutIdLst>
    <p:sldLayoutId id="214748365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 name="PlaceHolder 1"/>
          <p:cNvSpPr>
            <a:spLocks noGrp="1"/>
          </p:cNvSpPr>
          <p:nvPr>
            <p:ph/>
          </p:nvPr>
        </p:nvSpPr>
        <p:spPr>
          <a:xfrm>
            <a:off x="93600" y="185760"/>
            <a:ext cx="11763000" cy="6672240"/>
          </a:xfrm>
          <a:prstGeom prst="rect">
            <a:avLst/>
          </a:prstGeom>
          <a:noFill/>
          <a:ln w="0">
            <a:noFill/>
          </a:ln>
        </p:spPr>
        <p:txBody>
          <a:bodyPr lIns="90000" rIns="90000" tIns="45000" bIns="45000" anchor="t">
            <a:noAutofit/>
          </a:bodyPr>
          <a:p>
            <a:pPr indent="0" algn="ctr" defTabSz="914400">
              <a:lnSpc>
                <a:spcPct val="90000"/>
              </a:lnSpc>
              <a:spcBef>
                <a:spcPts val="1001"/>
              </a:spcBef>
              <a:buNone/>
              <a:tabLst>
                <a:tab algn="l" pos="0"/>
              </a:tabLst>
            </a:pPr>
            <a:r>
              <a:rPr b="1" i="1" lang="uk-UA" sz="1600" strike="noStrike" u="sng">
                <a:solidFill>
                  <a:srgbClr val="ff0000"/>
                </a:solidFill>
                <a:uFillTx/>
                <a:latin typeface="Montserrat"/>
              </a:rPr>
              <a:t>Структура світового фінансового ринку </a:t>
            </a:r>
            <a:endParaRPr b="0" lang="uk-UA" sz="1600" strike="noStrike" u="none">
              <a:solidFill>
                <a:schemeClr val="dk1"/>
              </a:solidFill>
              <a:uFillTx/>
              <a:latin typeface="Montserrat"/>
            </a:endParaRPr>
          </a:p>
          <a:p>
            <a:pPr indent="0" defTabSz="914400">
              <a:lnSpc>
                <a:spcPct val="100000"/>
              </a:lnSpc>
              <a:buNone/>
              <a:tabLst>
                <a:tab algn="l" pos="0"/>
              </a:tabLst>
            </a:pPr>
            <a:r>
              <a:rPr b="0" lang="uk-UA" sz="1600" strike="noStrike" u="none">
                <a:solidFill>
                  <a:schemeClr val="dk1"/>
                </a:solidFill>
                <a:uFillTx/>
                <a:latin typeface="Times New Roman"/>
              </a:rPr>
              <a:t>Світовий фінансовий ринок становить складну, внутрішньо структуровану систему. Хоча єдина, загальноприйнята класифікація цієї системи ще не склалася, найчастіше виділяють чотири головні елементи світового фінансового ринку: </a:t>
            </a:r>
            <a:r>
              <a:rPr b="1" lang="uk-UA" sz="1600" strike="noStrike" u="none">
                <a:solidFill>
                  <a:schemeClr val="dk1"/>
                </a:solidFill>
                <a:uFillTx/>
                <a:latin typeface="Times New Roman"/>
              </a:rPr>
              <a:t>1) валютний ринок; </a:t>
            </a:r>
            <a:endParaRPr b="0" lang="uk-UA" sz="1600" strike="noStrike" u="none">
              <a:solidFill>
                <a:schemeClr val="dk1"/>
              </a:solidFill>
              <a:uFillTx/>
              <a:latin typeface="Montserrat"/>
            </a:endParaRPr>
          </a:p>
          <a:p>
            <a:pPr indent="0" defTabSz="914400">
              <a:lnSpc>
                <a:spcPct val="100000"/>
              </a:lnSpc>
              <a:buNone/>
              <a:tabLst>
                <a:tab algn="l" pos="0"/>
              </a:tabLst>
            </a:pPr>
            <a:r>
              <a:rPr b="1" lang="uk-UA" sz="1600" strike="noStrike" u="none">
                <a:solidFill>
                  <a:schemeClr val="dk1"/>
                </a:solidFill>
                <a:uFillTx/>
                <a:latin typeface="Times New Roman"/>
              </a:rPr>
              <a:t>2) ринок боргових зобов'язань; </a:t>
            </a:r>
            <a:endParaRPr b="0" lang="uk-UA" sz="1600" strike="noStrike" u="none">
              <a:solidFill>
                <a:schemeClr val="dk1"/>
              </a:solidFill>
              <a:uFillTx/>
              <a:latin typeface="Montserrat"/>
            </a:endParaRPr>
          </a:p>
          <a:p>
            <a:pPr indent="0" defTabSz="914400">
              <a:lnSpc>
                <a:spcPct val="100000"/>
              </a:lnSpc>
              <a:buNone/>
              <a:tabLst>
                <a:tab algn="l" pos="0"/>
              </a:tabLst>
            </a:pPr>
            <a:r>
              <a:rPr b="1" lang="uk-UA" sz="1600" strike="noStrike" u="none">
                <a:solidFill>
                  <a:schemeClr val="dk1"/>
                </a:solidFill>
                <a:uFillTx/>
                <a:latin typeface="Times New Roman"/>
              </a:rPr>
              <a:t>3) ринок титулів (або прав) власності; </a:t>
            </a:r>
            <a:endParaRPr b="0" lang="uk-UA" sz="1600" strike="noStrike" u="none">
              <a:solidFill>
                <a:schemeClr val="dk1"/>
              </a:solidFill>
              <a:uFillTx/>
              <a:latin typeface="Montserrat"/>
            </a:endParaRPr>
          </a:p>
          <a:p>
            <a:pPr indent="0" defTabSz="914400">
              <a:lnSpc>
                <a:spcPct val="100000"/>
              </a:lnSpc>
              <a:buNone/>
              <a:tabLst>
                <a:tab algn="l" pos="0"/>
              </a:tabLst>
            </a:pPr>
            <a:r>
              <a:rPr b="1" lang="uk-UA" sz="1600" strike="noStrike" u="none">
                <a:solidFill>
                  <a:schemeClr val="dk1"/>
                </a:solidFill>
                <a:uFillTx/>
                <a:latin typeface="Times New Roman"/>
              </a:rPr>
              <a:t>4) ринок похідних фінансових інструментів (деривативів). </a:t>
            </a:r>
            <a:endParaRPr b="0" lang="uk-UA" sz="1600" strike="noStrike" u="none">
              <a:solidFill>
                <a:schemeClr val="dk1"/>
              </a:solidFill>
              <a:uFillTx/>
              <a:latin typeface="Montserrat"/>
            </a:endParaRPr>
          </a:p>
          <a:p>
            <a:pPr indent="0" defTabSz="914400">
              <a:lnSpc>
                <a:spcPct val="90000"/>
              </a:lnSpc>
              <a:spcBef>
                <a:spcPts val="1001"/>
              </a:spcBef>
              <a:buNone/>
              <a:tabLst>
                <a:tab algn="l" pos="0"/>
              </a:tabLst>
            </a:pPr>
            <a:r>
              <a:rPr b="1" lang="uk-UA" sz="1600" strike="noStrike" u="none">
                <a:solidFill>
                  <a:schemeClr val="dk1"/>
                </a:solidFill>
                <a:uFillTx/>
                <a:latin typeface="Times New Roman"/>
              </a:rPr>
              <a:t>Інша модель світового фінансового ринку базується на функціональному критерії типів фінансових операцій (кредитних або інвестиційних). Головною ознакою, що відокремлює різні типи фінансових трансакцій у цій моделі, є можливість або неможливість вільної купівлі-продажу фінансових зобов'язань або фінансових інструментів. Якщо така вільна купівля-продаж можлива, її суб'єкти виступають учасниками ринку цінних паперів. В протилежному випадку вони виступають учасниками ринку боргових зобов'язань. </a:t>
            </a:r>
            <a:endParaRPr b="0" lang="uk-UA" sz="1600" strike="noStrike" u="none">
              <a:solidFill>
                <a:schemeClr val="dk1"/>
              </a:solidFill>
              <a:uFillTx/>
              <a:latin typeface="Montserrat"/>
            </a:endParaRPr>
          </a:p>
          <a:p>
            <a:pPr indent="0" defTabSz="914400">
              <a:lnSpc>
                <a:spcPct val="100000"/>
              </a:lnSpc>
              <a:buNone/>
              <a:tabLst>
                <a:tab algn="l" pos="0"/>
              </a:tabLst>
            </a:pPr>
            <a:r>
              <a:rPr b="1" lang="uk-UA" sz="1600" strike="noStrike" u="none">
                <a:solidFill>
                  <a:schemeClr val="dk1"/>
                </a:solidFill>
                <a:uFillTx/>
                <a:latin typeface="Times New Roman"/>
              </a:rPr>
              <a:t>Залежно від часових параметрів реалізації майнових прав розрізняють: </a:t>
            </a:r>
            <a:endParaRPr b="0" lang="uk-UA" sz="1600" strike="noStrike" u="none">
              <a:solidFill>
                <a:schemeClr val="dk1"/>
              </a:solidFill>
              <a:uFillTx/>
              <a:latin typeface="Montserrat"/>
            </a:endParaRPr>
          </a:p>
          <a:p>
            <a:pPr marL="343080" defTabSz="914400">
              <a:lnSpc>
                <a:spcPct val="100000"/>
              </a:lnSpc>
              <a:buClr>
                <a:srgbClr val="224d83"/>
              </a:buClr>
              <a:buFont typeface="Arial"/>
              <a:buAutoNum type="arabicParenR"/>
              <a:tabLst>
                <a:tab algn="l" pos="0"/>
              </a:tabLst>
            </a:pPr>
            <a:r>
              <a:rPr b="0" lang="uk-UA" sz="1600" strike="noStrike" u="none">
                <a:solidFill>
                  <a:schemeClr val="dk1"/>
                </a:solidFill>
                <a:uFillTx/>
                <a:latin typeface="Times New Roman"/>
              </a:rPr>
              <a:t>грошовий ринок (короткі терміни купівлі-продажу короткострокових боргових інструментів); </a:t>
            </a:r>
            <a:endParaRPr b="0" lang="uk-UA" sz="1600" strike="noStrike" u="none">
              <a:solidFill>
                <a:schemeClr val="dk1"/>
              </a:solidFill>
              <a:uFillTx/>
              <a:latin typeface="Montserrat"/>
            </a:endParaRPr>
          </a:p>
          <a:p>
            <a:pPr marL="343080" defTabSz="914400">
              <a:lnSpc>
                <a:spcPct val="100000"/>
              </a:lnSpc>
              <a:buClr>
                <a:srgbClr val="224d83"/>
              </a:buClr>
              <a:buFont typeface="Arial"/>
              <a:buAutoNum type="arabicParenR"/>
              <a:tabLst>
                <a:tab algn="l" pos="0"/>
              </a:tabLst>
            </a:pPr>
            <a:r>
              <a:rPr b="0" lang="uk-UA" sz="1600" strike="noStrike" u="none">
                <a:solidFill>
                  <a:schemeClr val="dk1"/>
                </a:solidFill>
                <a:uFillTx/>
                <a:latin typeface="Times New Roman"/>
              </a:rPr>
              <a:t>ринок капіталів (тривалі терміни купівлі-продажу довгострокових боргових зобов'язань та акцій). </a:t>
            </a:r>
            <a:endParaRPr b="0" lang="uk-UA" sz="1600" strike="noStrike" u="none">
              <a:solidFill>
                <a:schemeClr val="dk1"/>
              </a:solidFill>
              <a:uFillTx/>
              <a:latin typeface="Montserrat"/>
            </a:endParaRPr>
          </a:p>
          <a:p>
            <a:pPr indent="0" defTabSz="914400">
              <a:lnSpc>
                <a:spcPct val="90000"/>
              </a:lnSpc>
              <a:spcBef>
                <a:spcPts val="1001"/>
              </a:spcBef>
              <a:buNone/>
              <a:tabLst>
                <a:tab algn="l" pos="0"/>
              </a:tabLst>
            </a:pPr>
            <a:r>
              <a:rPr b="1" lang="uk-UA" sz="1600" strike="noStrike" u="none">
                <a:solidFill>
                  <a:schemeClr val="dk1"/>
                </a:solidFill>
                <a:uFillTx/>
                <a:latin typeface="Montserrat"/>
              </a:rPr>
              <a:t>Поділ світового фінансового ринку на два великі сектори – кредитний та інвестиційний – є певною мірою умовним. В останні десятиріччя відбувається бурхливий процес трансформації кредитних операцій в операції з цінними паперами, який дістав назву "сек'юритизація кредитів". </a:t>
            </a:r>
            <a:endParaRPr b="0" lang="uk-UA" sz="1600" strike="noStrike" u="none">
              <a:solidFill>
                <a:schemeClr val="dk1"/>
              </a:solidFill>
              <a:uFillTx/>
              <a:latin typeface="Montserrat"/>
            </a:endParaRPr>
          </a:p>
          <a:p>
            <a:pPr indent="0" defTabSz="914400">
              <a:lnSpc>
                <a:spcPct val="90000"/>
              </a:lnSpc>
              <a:spcBef>
                <a:spcPts val="1001"/>
              </a:spcBef>
              <a:buNone/>
              <a:tabLst>
                <a:tab algn="l" pos="0"/>
              </a:tabLst>
            </a:pPr>
            <a:r>
              <a:rPr b="1" lang="uk-UA" sz="1600" strike="noStrike" u="none">
                <a:solidFill>
                  <a:schemeClr val="dk1"/>
                </a:solidFill>
                <a:uFillTx/>
                <a:latin typeface="Montserrat"/>
              </a:rPr>
              <a:t>Сек'юритизація – </a:t>
            </a:r>
            <a:r>
              <a:rPr b="0" lang="uk-UA" sz="1600" strike="noStrike" u="none">
                <a:solidFill>
                  <a:schemeClr val="dk1"/>
                </a:solidFill>
                <a:uFillTx/>
                <a:latin typeface="Montserrat"/>
              </a:rPr>
              <a:t>це процес перетворення малоліквідних фінансових активів на інструменти ринку капіталів, що придатні для продажу. На суми виданих кредитів банки випускають цінні папери і продають їх. Цей механізм дає змогу знизити кредитні ризики та забезпечити приплив грошей у банк до настання термінів погашення кредиту.</a:t>
            </a:r>
            <a:endParaRPr b="0" lang="uk-UA" sz="1600" strike="noStrike" u="none">
              <a:solidFill>
                <a:schemeClr val="dk1"/>
              </a:solidFill>
              <a:uFillTx/>
              <a:latin typeface="Montserrat"/>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 name="PlaceHolder 1"/>
          <p:cNvSpPr>
            <a:spLocks noGrp="1"/>
          </p:cNvSpPr>
          <p:nvPr>
            <p:ph/>
          </p:nvPr>
        </p:nvSpPr>
        <p:spPr>
          <a:xfrm>
            <a:off x="135360" y="144000"/>
            <a:ext cx="11721240" cy="5626440"/>
          </a:xfrm>
          <a:prstGeom prst="rect">
            <a:avLst/>
          </a:prstGeom>
          <a:noFill/>
          <a:ln w="0">
            <a:noFill/>
          </a:ln>
        </p:spPr>
        <p:txBody>
          <a:bodyPr lIns="90000" rIns="90000" tIns="45000" bIns="45000" anchor="t">
            <a:noAutofit/>
          </a:bodyPr>
          <a:p>
            <a:pPr indent="0" algn="ctr" defTabSz="914400">
              <a:lnSpc>
                <a:spcPct val="90000"/>
              </a:lnSpc>
              <a:spcBef>
                <a:spcPts val="1001"/>
              </a:spcBef>
              <a:buNone/>
              <a:tabLst>
                <a:tab algn="l" pos="0"/>
              </a:tabLst>
            </a:pPr>
            <a:endParaRPr b="0" lang="uk-UA" sz="2000" strike="noStrike" u="none">
              <a:solidFill>
                <a:schemeClr val="dk1"/>
              </a:solidFill>
              <a:uFillTx/>
              <a:latin typeface="Montserrat"/>
            </a:endParaRPr>
          </a:p>
          <a:p>
            <a:pPr indent="0" algn="ctr" defTabSz="914400">
              <a:lnSpc>
                <a:spcPct val="90000"/>
              </a:lnSpc>
              <a:spcBef>
                <a:spcPts val="1001"/>
              </a:spcBef>
              <a:buNone/>
              <a:tabLst>
                <a:tab algn="l" pos="0"/>
              </a:tabLst>
            </a:pPr>
            <a:r>
              <a:rPr b="0" lang="uk-UA" sz="2000" strike="noStrike" u="none">
                <a:solidFill>
                  <a:schemeClr val="dk1"/>
                </a:solidFill>
                <a:uFillTx/>
                <a:latin typeface="Times New Roman"/>
              </a:rPr>
              <a:t>Між деякими структурними елементами світового фінансового ринку не можна провести чіткої межі. Наприклад, міжнародний ринок облігацій є складовою частиною міжнародного ринку боргових зобов'язань, водночас за іншими критеріями він становить елемент міжнародного ринку цінних паперів. Міжнародний ринок титулів (прав) власності, будучи структурним компонентом міжнародного ринку цінних паперів, є також одним із двох головних сегментів міжнародного ринку капіталів. Досить складну проблему становить і виокремлення такого нового елементу світового фінансового ринку, як міжнародній ринок похідних фінансових інструментів. З одного боку, він все ще несе «родові» риси грошового ринку, тому в деяких моделях структури світового фінансового ринку включається в цей його сегмент. З іншого боку, ринок похідних використовує деякі інструменти міжнародного ринку капіталу як базисні продукти. Похідні інструменти мають елементи окремих довгострокових боргових інструментів ринку капіталу. Сукупність кредитно-фінансових установ акумулює величезні маси грошових ресурсів по всьому світові. Потім ці ресурси через кредитні та інвестиційні механізми перерозподіляються міх країнами, даючи потужний імпульс подальшому зростанню концентрації та централізації капіталу. Світові потоки фінансових ресурсів під впливом конкурентної боротьби через інституційний механізм світового фінансового ринку спрямовуються в ті сфери та регіони світової економіки, де на них відчувається найбільший попит, а отже є можливість отримати найбільші прибутки.</a:t>
            </a:r>
            <a:endParaRPr b="0" lang="uk-UA" sz="2000" strike="noStrike" u="none">
              <a:solidFill>
                <a:schemeClr val="dk1"/>
              </a:solidFill>
              <a:uFillTx/>
              <a:latin typeface="Montserrat"/>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 name="PlaceHolder 1"/>
          <p:cNvSpPr>
            <a:spLocks noGrp="1"/>
          </p:cNvSpPr>
          <p:nvPr>
            <p:ph/>
          </p:nvPr>
        </p:nvSpPr>
        <p:spPr>
          <a:xfrm>
            <a:off x="127080" y="160920"/>
            <a:ext cx="11729520" cy="5609160"/>
          </a:xfrm>
          <a:prstGeom prst="rect">
            <a:avLst/>
          </a:prstGeom>
          <a:noFill/>
          <a:ln w="0">
            <a:noFill/>
          </a:ln>
        </p:spPr>
        <p:txBody>
          <a:bodyPr lIns="90000" rIns="90000" tIns="45000" bIns="45000" anchor="t">
            <a:noAutofit/>
          </a:bodyPr>
          <a:p>
            <a:pPr indent="0" algn="ctr" defTabSz="914400">
              <a:lnSpc>
                <a:spcPct val="100000"/>
              </a:lnSpc>
              <a:buNone/>
              <a:tabLst>
                <a:tab algn="l" pos="0"/>
              </a:tabLst>
            </a:pPr>
            <a:r>
              <a:rPr b="1" i="1" lang="uk-UA" sz="1800" strike="noStrike" u="sng">
                <a:solidFill>
                  <a:srgbClr val="ff0000"/>
                </a:solidFill>
                <a:uFillTx/>
                <a:latin typeface="Times New Roman"/>
              </a:rPr>
              <a:t>Міжнародні валютні ринки</a:t>
            </a:r>
            <a:endParaRPr b="0" lang="uk-UA" sz="1800" strike="noStrike" u="none">
              <a:solidFill>
                <a:schemeClr val="dk1"/>
              </a:solidFill>
              <a:uFillTx/>
              <a:latin typeface="Montserrat"/>
            </a:endParaRPr>
          </a:p>
          <a:p>
            <a:pPr indent="0" algn="just" defTabSz="914400">
              <a:lnSpc>
                <a:spcPct val="100000"/>
              </a:lnSpc>
              <a:buNone/>
              <a:tabLst>
                <a:tab algn="l" pos="0"/>
              </a:tabLst>
            </a:pPr>
            <a:r>
              <a:rPr b="0" lang="uk-UA" sz="1800" strike="noStrike" u="none">
                <a:solidFill>
                  <a:schemeClr val="dk1"/>
                </a:solidFill>
                <a:uFillTx/>
                <a:latin typeface="Times New Roman"/>
              </a:rPr>
              <a:t>Необхідною умовою розрахунків у сфері зовнішньої торгівлі при наданні послуг, кредитів, інвестицій тощо є обмін однієї валюти на іншу у формі купівлі чи продажу. Міжнародний обіг, пов’язаний з оплатою грошових зобов’язань юридичних і фізичних осіб різних країн, обслуговується валютним ринком. </a:t>
            </a:r>
            <a:endParaRPr b="0" lang="uk-UA" sz="1800" strike="noStrike" u="none">
              <a:solidFill>
                <a:schemeClr val="dk1"/>
              </a:solidFill>
              <a:uFillTx/>
              <a:latin typeface="Montserrat"/>
            </a:endParaRPr>
          </a:p>
          <a:p>
            <a:pPr indent="0" algn="just" defTabSz="914400">
              <a:lnSpc>
                <a:spcPct val="100000"/>
              </a:lnSpc>
              <a:buNone/>
              <a:tabLst>
                <a:tab algn="l" pos="0"/>
              </a:tabLst>
            </a:pPr>
            <a:r>
              <a:rPr b="1" i="1" lang="uk-UA" sz="1800" strike="noStrike" u="sng">
                <a:solidFill>
                  <a:schemeClr val="dk1"/>
                </a:solidFill>
                <a:uFillTx/>
                <a:latin typeface="Times New Roman"/>
              </a:rPr>
              <a:t>Валютний ринок у широкому розумінні </a:t>
            </a:r>
            <a:r>
              <a:rPr b="0" lang="uk-UA" sz="1800" strike="noStrike" u="none">
                <a:solidFill>
                  <a:schemeClr val="dk1"/>
                </a:solidFill>
                <a:uFillTx/>
                <a:latin typeface="Times New Roman"/>
              </a:rPr>
              <a:t>– це сфера економічних відносин, які виникають при здійсненні операцій з купівлі-продажу іноземної валюти і цінних паперів, виражених в іноземній валюті, а також операцій з інвестування капіталу в іноземній валюті. Саме на валютному ринку відбувається узгодження інтересів продавців і покупців валютних цінностей. </a:t>
            </a:r>
            <a:endParaRPr b="0" lang="uk-UA" sz="1800" strike="noStrike" u="none">
              <a:solidFill>
                <a:schemeClr val="dk1"/>
              </a:solidFill>
              <a:uFillTx/>
              <a:latin typeface="Montserrat"/>
            </a:endParaRPr>
          </a:p>
          <a:p>
            <a:pPr indent="0" algn="just" defTabSz="914400">
              <a:lnSpc>
                <a:spcPct val="100000"/>
              </a:lnSpc>
              <a:buNone/>
              <a:tabLst>
                <a:tab algn="l" pos="0"/>
              </a:tabLst>
            </a:pPr>
            <a:r>
              <a:rPr b="1" i="1" lang="uk-UA" sz="1800" strike="noStrike" u="sng">
                <a:solidFill>
                  <a:schemeClr val="dk1"/>
                </a:solidFill>
                <a:uFillTx/>
                <a:latin typeface="Times New Roman"/>
              </a:rPr>
              <a:t>Міжнародні валютні ринки у вузькому розумінні </a:t>
            </a:r>
            <a:r>
              <a:rPr b="0" lang="uk-UA" sz="1800" strike="noStrike" u="none">
                <a:solidFill>
                  <a:schemeClr val="dk1"/>
                </a:solidFill>
                <a:uFillTx/>
                <a:latin typeface="Times New Roman"/>
              </a:rPr>
              <a:t>– це міжнародна мережа офіційних центрів, де відбувається купівля-продаж іноземних валют. Валютні ринки забезпечують своєчасність здійснення міжнародних платежів і розрахунків, страхування валютно-кредитних ризиків, диверсифікації валютних резервів. Значні коливання курсових співвідношень роблять світовий валютний ринок важливим місцем проведення спекулятивних операцій.</a:t>
            </a:r>
            <a:endParaRPr b="0" lang="uk-UA" sz="1800" strike="noStrike" u="none">
              <a:solidFill>
                <a:schemeClr val="dk1"/>
              </a:solidFill>
              <a:uFillTx/>
              <a:latin typeface="Montserrat"/>
            </a:endParaRPr>
          </a:p>
          <a:p>
            <a:pPr indent="0" algn="ctr" defTabSz="914400">
              <a:lnSpc>
                <a:spcPct val="100000"/>
              </a:lnSpc>
              <a:buNone/>
              <a:tabLst>
                <a:tab algn="l" pos="0"/>
              </a:tabLst>
            </a:pPr>
            <a:r>
              <a:rPr b="1" lang="uk-UA" sz="1800" strike="noStrike" u="none">
                <a:solidFill>
                  <a:schemeClr val="dk1"/>
                </a:solidFill>
                <a:uFillTx/>
                <a:latin typeface="Montserrat"/>
              </a:rPr>
              <a:t>Сучасні міжнародні валютні ринки склалися на основі розвитку та взаємозв'язків національних ринків. Головними функціями валютних ринків є: </a:t>
            </a:r>
            <a:endParaRPr b="0" lang="uk-UA" sz="1800" strike="noStrike" u="none">
              <a:solidFill>
                <a:schemeClr val="dk1"/>
              </a:solidFill>
              <a:uFillTx/>
              <a:latin typeface="Montserrat"/>
            </a:endParaRPr>
          </a:p>
          <a:p>
            <a:pPr marL="343080" indent="-343080" algn="just" defTabSz="914400">
              <a:lnSpc>
                <a:spcPct val="100000"/>
              </a:lnSpc>
              <a:buClr>
                <a:srgbClr val="224d83"/>
              </a:buClr>
              <a:buFont typeface="Arial"/>
              <a:buAutoNum type="arabicParenR"/>
              <a:tabLst>
                <a:tab algn="l" pos="0"/>
              </a:tabLst>
            </a:pPr>
            <a:r>
              <a:rPr b="0" lang="uk-UA" sz="1800" strike="noStrike" u="none">
                <a:solidFill>
                  <a:schemeClr val="dk1"/>
                </a:solidFill>
                <a:uFillTx/>
                <a:latin typeface="Montserrat"/>
              </a:rPr>
              <a:t>забезпечення здійснення міжнародних розрахунків; </a:t>
            </a:r>
            <a:endParaRPr b="0" lang="uk-UA" sz="1800" strike="noStrike" u="none">
              <a:solidFill>
                <a:schemeClr val="dk1"/>
              </a:solidFill>
              <a:uFillTx/>
              <a:latin typeface="Montserrat"/>
            </a:endParaRPr>
          </a:p>
          <a:p>
            <a:pPr marL="343080" indent="-343080" algn="just" defTabSz="914400">
              <a:lnSpc>
                <a:spcPct val="100000"/>
              </a:lnSpc>
              <a:buClr>
                <a:srgbClr val="224d83"/>
              </a:buClr>
              <a:buFont typeface="Arial"/>
              <a:buAutoNum type="arabicParenR"/>
              <a:tabLst>
                <a:tab algn="l" pos="0"/>
              </a:tabLst>
            </a:pPr>
            <a:r>
              <a:rPr b="0" lang="uk-UA" sz="1800" strike="noStrike" u="none">
                <a:solidFill>
                  <a:schemeClr val="dk1"/>
                </a:solidFill>
                <a:uFillTx/>
                <a:latin typeface="Montserrat"/>
              </a:rPr>
              <a:t>страхування валютних ризиків; </a:t>
            </a:r>
            <a:endParaRPr b="0" lang="uk-UA" sz="1800" strike="noStrike" u="none">
              <a:solidFill>
                <a:schemeClr val="dk1"/>
              </a:solidFill>
              <a:uFillTx/>
              <a:latin typeface="Montserrat"/>
            </a:endParaRPr>
          </a:p>
          <a:p>
            <a:pPr marL="343080" indent="-343080" algn="just" defTabSz="914400">
              <a:lnSpc>
                <a:spcPct val="100000"/>
              </a:lnSpc>
              <a:buClr>
                <a:srgbClr val="224d83"/>
              </a:buClr>
              <a:buFont typeface="Arial"/>
              <a:buAutoNum type="arabicParenR"/>
              <a:tabLst>
                <a:tab algn="l" pos="0"/>
              </a:tabLst>
            </a:pPr>
            <a:r>
              <a:rPr b="0" lang="uk-UA" sz="1800" strike="noStrike" u="none">
                <a:solidFill>
                  <a:schemeClr val="dk1"/>
                </a:solidFill>
                <a:uFillTx/>
                <a:latin typeface="Montserrat"/>
              </a:rPr>
              <a:t>забезпечення кредитування в іноземній валюті; </a:t>
            </a:r>
            <a:endParaRPr b="0" lang="uk-UA" sz="1800" strike="noStrike" u="none">
              <a:solidFill>
                <a:schemeClr val="dk1"/>
              </a:solidFill>
              <a:uFillTx/>
              <a:latin typeface="Montserrat"/>
            </a:endParaRPr>
          </a:p>
          <a:p>
            <a:pPr marL="343080" indent="-343080" algn="just" defTabSz="914400">
              <a:lnSpc>
                <a:spcPct val="100000"/>
              </a:lnSpc>
              <a:buClr>
                <a:srgbClr val="224d83"/>
              </a:buClr>
              <a:buFont typeface="Arial"/>
              <a:buAutoNum type="arabicParenR"/>
              <a:tabLst>
                <a:tab algn="l" pos="0"/>
              </a:tabLst>
            </a:pPr>
            <a:r>
              <a:rPr b="0" lang="uk-UA" sz="1800" strike="noStrike" u="none">
                <a:solidFill>
                  <a:schemeClr val="dk1"/>
                </a:solidFill>
                <a:uFillTx/>
                <a:latin typeface="Montserrat"/>
              </a:rPr>
              <a:t>диверсифікація валютних резервів банків, підприємств, держав; </a:t>
            </a:r>
            <a:endParaRPr b="0" lang="uk-UA" sz="1800" strike="noStrike" u="none">
              <a:solidFill>
                <a:schemeClr val="dk1"/>
              </a:solidFill>
              <a:uFillTx/>
              <a:latin typeface="Montserrat"/>
            </a:endParaRPr>
          </a:p>
          <a:p>
            <a:pPr marL="343080" indent="-343080" algn="just" defTabSz="914400">
              <a:lnSpc>
                <a:spcPct val="100000"/>
              </a:lnSpc>
              <a:buClr>
                <a:srgbClr val="224d83"/>
              </a:buClr>
              <a:buFont typeface="Arial"/>
              <a:buAutoNum type="arabicParenR"/>
              <a:tabLst>
                <a:tab algn="l" pos="0"/>
              </a:tabLst>
            </a:pPr>
            <a:r>
              <a:rPr b="0" lang="uk-UA" sz="1800" strike="noStrike" u="none">
                <a:solidFill>
                  <a:schemeClr val="dk1"/>
                </a:solidFill>
                <a:uFillTx/>
                <a:latin typeface="Montserrat"/>
              </a:rPr>
              <a:t>отримання спекулятивного прибутку учасниками ринку; </a:t>
            </a:r>
            <a:endParaRPr b="0" lang="uk-UA" sz="1800" strike="noStrike" u="none">
              <a:solidFill>
                <a:schemeClr val="dk1"/>
              </a:solidFill>
              <a:uFillTx/>
              <a:latin typeface="Montserrat"/>
            </a:endParaRPr>
          </a:p>
          <a:p>
            <a:pPr marL="343080" indent="-343080" algn="just" defTabSz="914400">
              <a:lnSpc>
                <a:spcPct val="100000"/>
              </a:lnSpc>
              <a:buClr>
                <a:srgbClr val="224d83"/>
              </a:buClr>
              <a:buFont typeface="Arial"/>
              <a:buAutoNum type="arabicParenR"/>
              <a:tabLst>
                <a:tab algn="l" pos="0"/>
              </a:tabLst>
            </a:pPr>
            <a:r>
              <a:rPr b="0" lang="uk-UA" sz="1800" strike="noStrike" u="none">
                <a:solidFill>
                  <a:schemeClr val="dk1"/>
                </a:solidFill>
                <a:uFillTx/>
                <a:latin typeface="Montserrat"/>
              </a:rPr>
              <a:t>вплив на державне регулювання національної економіки й узгодження валютної політики на рівні світового господарства.</a:t>
            </a:r>
            <a:endParaRPr b="0" lang="uk-UA" sz="1800" strike="noStrike" u="none">
              <a:solidFill>
                <a:schemeClr val="dk1"/>
              </a:solidFill>
              <a:uFillTx/>
              <a:latin typeface="Montserrat"/>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 name="PlaceHolder 1"/>
          <p:cNvSpPr>
            <a:spLocks noGrp="1"/>
          </p:cNvSpPr>
          <p:nvPr>
            <p:ph/>
          </p:nvPr>
        </p:nvSpPr>
        <p:spPr>
          <a:xfrm>
            <a:off x="110160" y="110160"/>
            <a:ext cx="11746440" cy="5660280"/>
          </a:xfrm>
          <a:prstGeom prst="rect">
            <a:avLst/>
          </a:prstGeom>
          <a:noFill/>
          <a:ln w="0">
            <a:noFill/>
          </a:ln>
        </p:spPr>
        <p:txBody>
          <a:bodyPr lIns="90000" rIns="90000" tIns="45000" bIns="45000" anchor="t">
            <a:noAutofit/>
          </a:bodyPr>
          <a:p>
            <a:pPr indent="0" algn="ctr" defTabSz="914400">
              <a:lnSpc>
                <a:spcPct val="90000"/>
              </a:lnSpc>
              <a:spcBef>
                <a:spcPts val="1001"/>
              </a:spcBef>
              <a:buNone/>
              <a:tabLst>
                <a:tab algn="l" pos="0"/>
              </a:tabLst>
            </a:pPr>
            <a:r>
              <a:rPr b="1" i="1" lang="uk-UA" sz="2200" strike="noStrike" u="sng">
                <a:solidFill>
                  <a:srgbClr val="ff0000"/>
                </a:solidFill>
                <a:uFillTx/>
                <a:latin typeface="Times New Roman"/>
              </a:rPr>
              <a:t>Міжнародні ринки боргових зобов’язань</a:t>
            </a:r>
            <a:endParaRPr b="0" lang="uk-UA" sz="2200" strike="noStrike" u="none">
              <a:solidFill>
                <a:schemeClr val="dk1"/>
              </a:solidFill>
              <a:uFillTx/>
              <a:latin typeface="Montserrat"/>
            </a:endParaRPr>
          </a:p>
          <a:p>
            <a:pPr indent="0" algn="just" defTabSz="914400">
              <a:lnSpc>
                <a:spcPct val="100000"/>
              </a:lnSpc>
              <a:buNone/>
              <a:tabLst>
                <a:tab algn="l" pos="0"/>
              </a:tabLst>
            </a:pPr>
            <a:r>
              <a:rPr b="1" i="1" lang="uk-UA" sz="2200" strike="noStrike" u="sng">
                <a:solidFill>
                  <a:schemeClr val="dk1"/>
                </a:solidFill>
                <a:uFillTx/>
                <a:latin typeface="Times New Roman"/>
              </a:rPr>
              <a:t>Міжнародний ринок боргових зобов'язань </a:t>
            </a:r>
            <a:r>
              <a:rPr b="0" lang="uk-UA" sz="2200" strike="noStrike" u="none">
                <a:solidFill>
                  <a:schemeClr val="dk1"/>
                </a:solidFill>
                <a:uFillTx/>
                <a:latin typeface="Times New Roman"/>
              </a:rPr>
              <a:t>– це сфера обіг боргових зобов'язань, що гарантують кредиторові право стягувати борг із боржника.</a:t>
            </a:r>
            <a:endParaRPr b="0" lang="uk-UA" sz="2200" strike="noStrike" u="none">
              <a:solidFill>
                <a:schemeClr val="dk1"/>
              </a:solidFill>
              <a:uFillTx/>
              <a:latin typeface="Montserrat"/>
            </a:endParaRPr>
          </a:p>
          <a:p>
            <a:pPr indent="0" algn="just" defTabSz="914400">
              <a:lnSpc>
                <a:spcPct val="100000"/>
              </a:lnSpc>
              <a:buNone/>
              <a:tabLst>
                <a:tab algn="l" pos="0"/>
              </a:tabLst>
            </a:pPr>
            <a:r>
              <a:rPr b="0" lang="uk-UA" sz="2200" strike="noStrike" u="none">
                <a:solidFill>
                  <a:schemeClr val="dk1"/>
                </a:solidFill>
                <a:uFillTx/>
                <a:latin typeface="Times New Roman"/>
              </a:rPr>
              <a:t>Міжнародний ринок боргових зобов'язань складається з двох головних сегментів: </a:t>
            </a:r>
            <a:r>
              <a:rPr b="1" i="1" lang="uk-UA" sz="2200" strike="noStrike" u="none">
                <a:solidFill>
                  <a:schemeClr val="dk1"/>
                </a:solidFill>
                <a:uFillTx/>
                <a:latin typeface="Times New Roman"/>
              </a:rPr>
              <a:t>міжнародного кредитного ринку, що по суті є ринком банківських кредитних зобов'язань, та міжнародного ринку боргових цінних паперів, який переважно є міжнародним ринком облігацій.</a:t>
            </a:r>
            <a:endParaRPr b="0" lang="uk-UA" sz="2200" strike="noStrike" u="none">
              <a:solidFill>
                <a:schemeClr val="dk1"/>
              </a:solidFill>
              <a:uFillTx/>
              <a:latin typeface="Montserrat"/>
            </a:endParaRPr>
          </a:p>
          <a:p>
            <a:pPr indent="0" algn="just" defTabSz="914400">
              <a:lnSpc>
                <a:spcPct val="100000"/>
              </a:lnSpc>
              <a:buNone/>
              <a:tabLst>
                <a:tab algn="l" pos="0"/>
              </a:tabLst>
            </a:pPr>
            <a:r>
              <a:rPr b="0" lang="uk-UA" sz="2200" strike="noStrike" u="none">
                <a:solidFill>
                  <a:schemeClr val="dk1"/>
                </a:solidFill>
                <a:uFillTx/>
                <a:latin typeface="Times New Roman"/>
              </a:rPr>
              <a:t>Міжнародне кредитування відіграє надзвичайно важливу роль у розвитку світової економіки. Воно забезпечує зростання світової торгівлі, підтримує прямі іноземні інвестиції ТНК, допомагає урядам отримати іноземну валюту для стабілізації економіки або рефінансування заборгованості.</a:t>
            </a:r>
            <a:endParaRPr b="0" lang="uk-UA" sz="2200" strike="noStrike" u="none">
              <a:solidFill>
                <a:schemeClr val="dk1"/>
              </a:solidFill>
              <a:uFillTx/>
              <a:latin typeface="Montserrat"/>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 name="PlaceHolder 1"/>
          <p:cNvSpPr>
            <a:spLocks noGrp="1"/>
          </p:cNvSpPr>
          <p:nvPr>
            <p:ph/>
          </p:nvPr>
        </p:nvSpPr>
        <p:spPr>
          <a:xfrm>
            <a:off x="110160" y="169200"/>
            <a:ext cx="11746440" cy="5600880"/>
          </a:xfrm>
          <a:prstGeom prst="rect">
            <a:avLst/>
          </a:prstGeom>
          <a:noFill/>
          <a:ln w="0">
            <a:noFill/>
          </a:ln>
        </p:spPr>
        <p:txBody>
          <a:bodyPr lIns="90000" rIns="90000" tIns="45000" bIns="45000" anchor="t">
            <a:noAutofit/>
          </a:bodyPr>
          <a:p>
            <a:pPr indent="0" algn="ctr" defTabSz="914400">
              <a:lnSpc>
                <a:spcPct val="90000"/>
              </a:lnSpc>
              <a:spcBef>
                <a:spcPts val="1001"/>
              </a:spcBef>
              <a:buNone/>
              <a:tabLst>
                <a:tab algn="l" pos="0"/>
              </a:tabLst>
            </a:pPr>
            <a:r>
              <a:rPr b="1" i="1" lang="uk-UA" sz="2200" strike="noStrike" u="sng">
                <a:solidFill>
                  <a:srgbClr val="ff0000"/>
                </a:solidFill>
                <a:uFillTx/>
                <a:latin typeface="Times New Roman"/>
              </a:rPr>
              <a:t>Міжнародні ринки титулів (прав) власності </a:t>
            </a:r>
            <a:endParaRPr b="0" lang="uk-UA" sz="2200" strike="noStrike" u="none">
              <a:solidFill>
                <a:schemeClr val="dk1"/>
              </a:solidFill>
              <a:uFillTx/>
              <a:latin typeface="Montserrat"/>
            </a:endParaRPr>
          </a:p>
          <a:p>
            <a:pPr indent="0" algn="just" defTabSz="914400">
              <a:lnSpc>
                <a:spcPct val="100000"/>
              </a:lnSpc>
              <a:buNone/>
              <a:tabLst>
                <a:tab algn="l" pos="0"/>
              </a:tabLst>
            </a:pPr>
            <a:r>
              <a:rPr b="0" lang="uk-UA" sz="1800" strike="noStrike" u="none">
                <a:solidFill>
                  <a:schemeClr val="dk1"/>
                </a:solidFill>
                <a:uFillTx/>
                <a:latin typeface="Times New Roman"/>
              </a:rPr>
              <a:t>Міжнародні ринки титулів (прав) власності є сферою, де відбувається купівля-продаж цінних паперів, що засвідчують участь інвестора в капіталі підприємств. До таких цінних паперів слід віднести акції та депозитарні розписки. </a:t>
            </a:r>
            <a:r>
              <a:rPr b="1" i="1" lang="uk-UA" sz="1800" strike="noStrike" u="sng">
                <a:solidFill>
                  <a:schemeClr val="dk1"/>
                </a:solidFill>
                <a:uFillTx/>
                <a:latin typeface="Times New Roman"/>
              </a:rPr>
              <a:t>Особливостями сучасного розвитку міжнародного ринку акцій є: </a:t>
            </a:r>
            <a:endParaRPr b="0" lang="uk-UA" sz="1800" strike="noStrike" u="none">
              <a:solidFill>
                <a:schemeClr val="dk1"/>
              </a:solidFill>
              <a:uFillTx/>
              <a:latin typeface="Montserrat"/>
            </a:endParaRPr>
          </a:p>
          <a:p>
            <a:pPr marL="343080" indent="457200" algn="just" defTabSz="914400">
              <a:lnSpc>
                <a:spcPct val="100000"/>
              </a:lnSpc>
              <a:buClr>
                <a:srgbClr val="224d83"/>
              </a:buClr>
              <a:buFont typeface="Arial"/>
              <a:buAutoNum type="arabicParenR"/>
              <a:tabLst>
                <a:tab algn="l" pos="0"/>
              </a:tabLst>
            </a:pPr>
            <a:r>
              <a:rPr b="0" lang="uk-UA" sz="1800" strike="noStrike" u="none">
                <a:solidFill>
                  <a:schemeClr val="dk1"/>
                </a:solidFill>
                <a:uFillTx/>
                <a:latin typeface="Times New Roman"/>
              </a:rPr>
              <a:t>постійне зростання випусків міжнародних акцій, що пояснюється як приватизацією компаній державного сектору в розвинутих країнах і країнах, що розвиваються, так і розвитком процесу злиттів і поглинань у розвинутих країнах; </a:t>
            </a:r>
            <a:endParaRPr b="0" lang="uk-UA" sz="1800" strike="noStrike" u="none">
              <a:solidFill>
                <a:schemeClr val="dk1"/>
              </a:solidFill>
              <a:uFillTx/>
              <a:latin typeface="Montserrat"/>
            </a:endParaRPr>
          </a:p>
          <a:p>
            <a:pPr marL="343080" indent="457200" algn="just" defTabSz="914400">
              <a:lnSpc>
                <a:spcPct val="100000"/>
              </a:lnSpc>
              <a:buClr>
                <a:srgbClr val="224d83"/>
              </a:buClr>
              <a:buFont typeface="Arial"/>
              <a:buAutoNum type="arabicParenR"/>
              <a:tabLst>
                <a:tab algn="l" pos="0"/>
              </a:tabLst>
            </a:pPr>
            <a:r>
              <a:rPr b="0" lang="uk-UA" sz="1800" strike="noStrike" u="none">
                <a:solidFill>
                  <a:schemeClr val="dk1"/>
                </a:solidFill>
                <a:uFillTx/>
                <a:latin typeface="Times New Roman"/>
              </a:rPr>
              <a:t>міжкраїнний рух корпоративного акціонерного капіталу відбувається переважно через механізм депозитарних розписок, а не у формі іноземних акцій чи євро акцій; </a:t>
            </a:r>
            <a:endParaRPr b="0" lang="uk-UA" sz="1800" strike="noStrike" u="none">
              <a:solidFill>
                <a:schemeClr val="dk1"/>
              </a:solidFill>
              <a:uFillTx/>
              <a:latin typeface="Montserrat"/>
            </a:endParaRPr>
          </a:p>
          <a:p>
            <a:pPr marL="343080" indent="457200" algn="just" defTabSz="914400">
              <a:lnSpc>
                <a:spcPct val="100000"/>
              </a:lnSpc>
              <a:buClr>
                <a:srgbClr val="224d83"/>
              </a:buClr>
              <a:buFont typeface="Arial"/>
              <a:buAutoNum type="arabicParenR"/>
              <a:tabLst>
                <a:tab algn="l" pos="0"/>
              </a:tabLst>
            </a:pPr>
            <a:r>
              <a:rPr b="0" lang="uk-UA" sz="1800" strike="noStrike" u="none">
                <a:solidFill>
                  <a:schemeClr val="dk1"/>
                </a:solidFill>
                <a:uFillTx/>
                <a:latin typeface="Times New Roman"/>
              </a:rPr>
              <a:t>переважання прямої купівлі цінних паперів на зовнішніх фондових ринках над інвестуванням у іноземні акції на власному національному ринку; </a:t>
            </a:r>
            <a:endParaRPr b="0" lang="uk-UA" sz="1800" strike="noStrike" u="none">
              <a:solidFill>
                <a:schemeClr val="dk1"/>
              </a:solidFill>
              <a:uFillTx/>
              <a:latin typeface="Montserrat"/>
            </a:endParaRPr>
          </a:p>
          <a:p>
            <a:pPr marL="343080" indent="457200" algn="just" defTabSz="914400">
              <a:lnSpc>
                <a:spcPct val="100000"/>
              </a:lnSpc>
              <a:buClr>
                <a:srgbClr val="224d83"/>
              </a:buClr>
              <a:buFont typeface="Arial"/>
              <a:buAutoNum type="arabicParenR"/>
              <a:tabLst>
                <a:tab algn="l" pos="0"/>
              </a:tabLst>
            </a:pPr>
            <a:r>
              <a:rPr b="0" lang="uk-UA" sz="1800" strike="noStrike" u="none">
                <a:solidFill>
                  <a:schemeClr val="dk1"/>
                </a:solidFill>
                <a:uFillTx/>
                <a:latin typeface="Times New Roman"/>
              </a:rPr>
              <a:t>інтеграція боргового та акціонерного сегментів міжнародного ринку цінних паперів: з появою єврооблігацій, які конвертуються в акції, зростає взаємозв’язок ринків єврооблігацій і міжнародних акцій; </a:t>
            </a:r>
            <a:endParaRPr b="0" lang="uk-UA" sz="1800" strike="noStrike" u="none">
              <a:solidFill>
                <a:schemeClr val="dk1"/>
              </a:solidFill>
              <a:uFillTx/>
              <a:latin typeface="Montserrat"/>
            </a:endParaRPr>
          </a:p>
          <a:p>
            <a:pPr marL="343080" indent="457200" algn="just" defTabSz="914400">
              <a:lnSpc>
                <a:spcPct val="100000"/>
              </a:lnSpc>
              <a:buClr>
                <a:srgbClr val="224d83"/>
              </a:buClr>
              <a:buFont typeface="Arial"/>
              <a:buAutoNum type="arabicParenR"/>
              <a:tabLst>
                <a:tab algn="l" pos="0"/>
              </a:tabLst>
            </a:pPr>
            <a:r>
              <a:rPr b="0" lang="uk-UA" sz="1800" strike="noStrike" u="none">
                <a:solidFill>
                  <a:schemeClr val="dk1"/>
                </a:solidFill>
                <a:uFillTx/>
                <a:latin typeface="Times New Roman"/>
              </a:rPr>
              <a:t>посилення інтеграції найбільших національних ринків акцій, яке виявляється у взаємодії та консолідації їхніх торговельних і </a:t>
            </a:r>
            <a:r>
              <a:rPr b="0" lang="ru-RU" sz="1800" strike="noStrike" u="none">
                <a:solidFill>
                  <a:schemeClr val="dk1"/>
                </a:solidFill>
                <a:uFillTx/>
                <a:latin typeface="Times New Roman"/>
              </a:rPr>
              <a:t>розрахунково-клірингових систем і, як наслідок, зростанні міжкраїнних потоків капіталу.</a:t>
            </a:r>
            <a:endParaRPr b="0" lang="uk-UA" sz="1800" strike="noStrike" u="none">
              <a:solidFill>
                <a:schemeClr val="dk1"/>
              </a:solidFill>
              <a:uFillTx/>
              <a:latin typeface="Montserrat"/>
            </a:endParaRPr>
          </a:p>
          <a:p>
            <a:pPr marL="343080" indent="0" algn="ctr" defTabSz="914400">
              <a:lnSpc>
                <a:spcPct val="100000"/>
              </a:lnSpc>
              <a:buNone/>
              <a:tabLst>
                <a:tab algn="l" pos="0"/>
              </a:tabLst>
            </a:pPr>
            <a:r>
              <a:rPr b="1" lang="uk-UA" sz="1300" strike="noStrike" u="none">
                <a:solidFill>
                  <a:schemeClr val="dk1"/>
                </a:solidFill>
                <a:uFillTx/>
                <a:latin typeface="Times New Roman"/>
              </a:rPr>
              <a:t>Глобалізація ринку титулів власності ще не досягла рівня, притаманного, наприклад, світовому ринку валют або міжнародному ринку боргових зобов'язань. Більшість акцій, що продаються на національних фондових ринках США та інших промислово розвинутих країн, емітовані місцевими корпораціями. Хоча схильність інвесторів тримати акції "своїх" національних компаній ще виразно виявляється, кількість випадків "глобальних" емісій акцій ТНК останніми роками значно зросла. Точних даних про обсяг міжнародного ринку титулів власності немає. За приблизними оцінками він становить понад 60-70 млрд. дол. Процеси приватизації, які відбуваються у країнах з перехідною економікою та країнах, що розвиваються, стимулюють зростання цього важливого сегмента фінансового ринку.</a:t>
            </a:r>
            <a:r>
              <a:rPr b="0" lang="ru-RU" sz="1300" strike="noStrike" u="none">
                <a:solidFill>
                  <a:schemeClr val="dk1"/>
                </a:solidFill>
                <a:uFillTx/>
                <a:latin typeface="Times New Roman"/>
              </a:rPr>
              <a:t> </a:t>
            </a:r>
            <a:endParaRPr b="0" lang="uk-UA" sz="1300" strike="noStrike" u="none">
              <a:solidFill>
                <a:schemeClr val="dk1"/>
              </a:solidFill>
              <a:uFillTx/>
              <a:latin typeface="Montserrat"/>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 name="PlaceHolder 1"/>
          <p:cNvSpPr>
            <a:spLocks noGrp="1"/>
          </p:cNvSpPr>
          <p:nvPr>
            <p:ph/>
          </p:nvPr>
        </p:nvSpPr>
        <p:spPr>
          <a:xfrm>
            <a:off x="160920" y="203040"/>
            <a:ext cx="11695680" cy="5567040"/>
          </a:xfrm>
          <a:prstGeom prst="rect">
            <a:avLst/>
          </a:prstGeom>
          <a:noFill/>
          <a:ln w="0">
            <a:noFill/>
          </a:ln>
        </p:spPr>
        <p:txBody>
          <a:bodyPr lIns="90000" rIns="90000" tIns="45000" bIns="45000" anchor="t">
            <a:noAutofit/>
          </a:bodyPr>
          <a:p>
            <a:pPr indent="0" algn="ctr" defTabSz="914400">
              <a:lnSpc>
                <a:spcPct val="90000"/>
              </a:lnSpc>
              <a:spcBef>
                <a:spcPts val="1001"/>
              </a:spcBef>
              <a:buNone/>
              <a:tabLst>
                <a:tab algn="l" pos="0"/>
              </a:tabLst>
            </a:pPr>
            <a:r>
              <a:rPr b="1" i="1" lang="uk-UA" sz="2000" strike="noStrike" u="sng">
                <a:solidFill>
                  <a:srgbClr val="ff0000"/>
                </a:solidFill>
                <a:uFillTx/>
                <a:latin typeface="Times New Roman"/>
              </a:rPr>
              <a:t>Основні інструменти глобальних фінансових ринків:</a:t>
            </a:r>
            <a:endParaRPr b="0" lang="uk-UA" sz="2000" strike="noStrike" u="none">
              <a:solidFill>
                <a:schemeClr val="dk1"/>
              </a:solidFill>
              <a:uFillTx/>
              <a:latin typeface="Montserrat"/>
            </a:endParaRPr>
          </a:p>
          <a:p>
            <a:pPr marL="228600" indent="-228600" defTabSz="914400">
              <a:lnSpc>
                <a:spcPct val="90000"/>
              </a:lnSpc>
              <a:spcBef>
                <a:spcPts val="1001"/>
              </a:spcBef>
              <a:buClr>
                <a:srgbClr val="224d83"/>
              </a:buClr>
              <a:buFont typeface="Arial"/>
              <a:buChar char="•"/>
              <a:tabLst>
                <a:tab algn="l" pos="0"/>
              </a:tabLst>
            </a:pPr>
            <a:r>
              <a:rPr b="1" lang="uk-UA" sz="2000" strike="noStrike" u="none">
                <a:solidFill>
                  <a:schemeClr val="dk1"/>
                </a:solidFill>
                <a:uFillTx/>
                <a:latin typeface="Times New Roman"/>
              </a:rPr>
              <a:t>Акції - цінні папери, що представляють частку власності в компанії.</a:t>
            </a:r>
            <a:endParaRPr b="0" lang="uk-UA" sz="2000" strike="noStrike" u="none">
              <a:solidFill>
                <a:schemeClr val="dk1"/>
              </a:solidFill>
              <a:uFillTx/>
              <a:latin typeface="Montserrat"/>
            </a:endParaRPr>
          </a:p>
          <a:p>
            <a:pPr marL="228600" indent="-228600" defTabSz="914400">
              <a:lnSpc>
                <a:spcPct val="90000"/>
              </a:lnSpc>
              <a:spcBef>
                <a:spcPts val="1001"/>
              </a:spcBef>
              <a:buClr>
                <a:srgbClr val="224d83"/>
              </a:buClr>
              <a:buFont typeface="Arial"/>
              <a:buChar char="•"/>
              <a:tabLst>
                <a:tab algn="l" pos="0"/>
              </a:tabLst>
            </a:pPr>
            <a:r>
              <a:rPr b="1" lang="uk-UA" sz="2000" strike="noStrike" u="none">
                <a:solidFill>
                  <a:schemeClr val="dk1"/>
                </a:solidFill>
                <a:uFillTx/>
                <a:latin typeface="Times New Roman"/>
              </a:rPr>
              <a:t>Облігації - боргові цінні папери, випущені урядами або корпораціями.</a:t>
            </a:r>
            <a:endParaRPr b="0" lang="uk-UA" sz="2000" strike="noStrike" u="none">
              <a:solidFill>
                <a:schemeClr val="dk1"/>
              </a:solidFill>
              <a:uFillTx/>
              <a:latin typeface="Montserrat"/>
            </a:endParaRPr>
          </a:p>
          <a:p>
            <a:pPr marL="228600" indent="-228600" defTabSz="914400">
              <a:lnSpc>
                <a:spcPct val="90000"/>
              </a:lnSpc>
              <a:spcBef>
                <a:spcPts val="1001"/>
              </a:spcBef>
              <a:buClr>
                <a:srgbClr val="224d83"/>
              </a:buClr>
              <a:buFont typeface="Arial"/>
              <a:buChar char="•"/>
              <a:tabLst>
                <a:tab algn="l" pos="0"/>
              </a:tabLst>
            </a:pPr>
            <a:r>
              <a:rPr b="1" lang="uk-UA" sz="2000" strike="noStrike" u="none">
                <a:solidFill>
                  <a:schemeClr val="dk1"/>
                </a:solidFill>
                <a:uFillTx/>
                <a:latin typeface="Times New Roman"/>
              </a:rPr>
              <a:t>Валюти - торгівля на форексному ринку різними національними валютами.</a:t>
            </a:r>
            <a:endParaRPr b="0" lang="uk-UA" sz="2000" strike="noStrike" u="none">
              <a:solidFill>
                <a:schemeClr val="dk1"/>
              </a:solidFill>
              <a:uFillTx/>
              <a:latin typeface="Montserrat"/>
            </a:endParaRPr>
          </a:p>
          <a:p>
            <a:pPr marL="228600" indent="-228600" defTabSz="914400">
              <a:lnSpc>
                <a:spcPct val="90000"/>
              </a:lnSpc>
              <a:spcBef>
                <a:spcPts val="1001"/>
              </a:spcBef>
              <a:buClr>
                <a:srgbClr val="224d83"/>
              </a:buClr>
              <a:buFont typeface="Arial"/>
              <a:buChar char="•"/>
              <a:tabLst>
                <a:tab algn="l" pos="0"/>
              </a:tabLst>
            </a:pPr>
            <a:r>
              <a:rPr b="1" lang="uk-UA" sz="2000" strike="noStrike" u="none">
                <a:solidFill>
                  <a:schemeClr val="dk1"/>
                </a:solidFill>
                <a:uFillTx/>
                <a:latin typeface="Times New Roman"/>
              </a:rPr>
              <a:t>Товари - сировинні товари, такі як нафта, золото, пшениця тощо.</a:t>
            </a:r>
            <a:endParaRPr b="0" lang="uk-UA" sz="2000" strike="noStrike" u="none">
              <a:solidFill>
                <a:schemeClr val="dk1"/>
              </a:solidFill>
              <a:uFillTx/>
              <a:latin typeface="Montserrat"/>
            </a:endParaRPr>
          </a:p>
          <a:p>
            <a:pPr marL="228600" indent="-228600" defTabSz="914400">
              <a:lnSpc>
                <a:spcPct val="90000"/>
              </a:lnSpc>
              <a:spcBef>
                <a:spcPts val="1001"/>
              </a:spcBef>
              <a:buClr>
                <a:srgbClr val="224d83"/>
              </a:buClr>
              <a:buFont typeface="Arial"/>
              <a:buChar char="•"/>
              <a:tabLst>
                <a:tab algn="l" pos="0"/>
              </a:tabLst>
            </a:pPr>
            <a:r>
              <a:rPr b="1" lang="uk-UA" sz="2000" strike="noStrike" u="none">
                <a:solidFill>
                  <a:schemeClr val="dk1"/>
                </a:solidFill>
                <a:uFillTx/>
                <a:latin typeface="Times New Roman"/>
              </a:rPr>
              <a:t>Деривативи: </a:t>
            </a:r>
            <a:endParaRPr b="0" lang="uk-UA" sz="2000" strike="noStrike" u="none">
              <a:solidFill>
                <a:schemeClr val="dk1"/>
              </a:solidFill>
              <a:uFillTx/>
              <a:latin typeface="Montserrat"/>
            </a:endParaRPr>
          </a:p>
          <a:p>
            <a:pPr lvl="1" marL="685800" indent="-228600" defTabSz="914400">
              <a:lnSpc>
                <a:spcPct val="90000"/>
              </a:lnSpc>
              <a:spcBef>
                <a:spcPts val="499"/>
              </a:spcBef>
              <a:buClr>
                <a:srgbClr val="224d83"/>
              </a:buClr>
              <a:buFont typeface="Arial"/>
              <a:buChar char="•"/>
              <a:tabLst>
                <a:tab algn="l" pos="0"/>
              </a:tabLst>
            </a:pPr>
            <a:r>
              <a:rPr b="0" lang="uk-UA" sz="2000" strike="noStrike" u="none">
                <a:solidFill>
                  <a:schemeClr val="dk1"/>
                </a:solidFill>
                <a:uFillTx/>
                <a:latin typeface="Times New Roman"/>
              </a:rPr>
              <a:t>Ф'ючерси - контракти на купівлю/продаж активу в майбутньому за фіксованою ціною.</a:t>
            </a:r>
            <a:endParaRPr b="0" lang="uk-UA" sz="2000" strike="noStrike" u="none">
              <a:solidFill>
                <a:schemeClr val="dk1"/>
              </a:solidFill>
              <a:uFillTx/>
              <a:latin typeface="Montserrat"/>
            </a:endParaRPr>
          </a:p>
          <a:p>
            <a:pPr lvl="1" marL="685800" indent="-228600" defTabSz="914400">
              <a:lnSpc>
                <a:spcPct val="90000"/>
              </a:lnSpc>
              <a:spcBef>
                <a:spcPts val="499"/>
              </a:spcBef>
              <a:buClr>
                <a:srgbClr val="224d83"/>
              </a:buClr>
              <a:buFont typeface="Arial"/>
              <a:buChar char="•"/>
              <a:tabLst>
                <a:tab algn="l" pos="0"/>
              </a:tabLst>
            </a:pPr>
            <a:r>
              <a:rPr b="0" lang="uk-UA" sz="2000" strike="noStrike" u="none">
                <a:solidFill>
                  <a:schemeClr val="dk1"/>
                </a:solidFill>
                <a:uFillTx/>
                <a:latin typeface="Times New Roman"/>
              </a:rPr>
              <a:t>Опціони - право (але не обов'язок) купити/продати актив за певною ціною.</a:t>
            </a:r>
            <a:endParaRPr b="0" lang="uk-UA" sz="2000" strike="noStrike" u="none">
              <a:solidFill>
                <a:schemeClr val="dk1"/>
              </a:solidFill>
              <a:uFillTx/>
              <a:latin typeface="Montserrat"/>
            </a:endParaRPr>
          </a:p>
          <a:p>
            <a:pPr lvl="1" marL="685800" indent="-228600" defTabSz="914400">
              <a:lnSpc>
                <a:spcPct val="90000"/>
              </a:lnSpc>
              <a:spcBef>
                <a:spcPts val="499"/>
              </a:spcBef>
              <a:buClr>
                <a:srgbClr val="224d83"/>
              </a:buClr>
              <a:buFont typeface="Arial"/>
              <a:buChar char="•"/>
              <a:tabLst>
                <a:tab algn="l" pos="0"/>
              </a:tabLst>
            </a:pPr>
            <a:r>
              <a:rPr b="0" lang="uk-UA" sz="2000" strike="noStrike" u="none">
                <a:solidFill>
                  <a:schemeClr val="dk1"/>
                </a:solidFill>
                <a:uFillTx/>
                <a:latin typeface="Times New Roman"/>
              </a:rPr>
              <a:t>Свопи - обмін грошовими потоками між сторонами.</a:t>
            </a:r>
            <a:endParaRPr b="0" lang="uk-UA" sz="2000" strike="noStrike" u="none">
              <a:solidFill>
                <a:schemeClr val="dk1"/>
              </a:solidFill>
              <a:uFillTx/>
              <a:latin typeface="Montserrat"/>
            </a:endParaRPr>
          </a:p>
          <a:p>
            <a:pPr marL="228600" indent="-228600" defTabSz="914400">
              <a:lnSpc>
                <a:spcPct val="90000"/>
              </a:lnSpc>
              <a:spcBef>
                <a:spcPts val="1001"/>
              </a:spcBef>
              <a:buClr>
                <a:srgbClr val="224d83"/>
              </a:buClr>
              <a:buFont typeface="Arial"/>
              <a:buChar char="•"/>
              <a:tabLst>
                <a:tab algn="l" pos="0"/>
              </a:tabLst>
            </a:pPr>
            <a:r>
              <a:rPr b="1" lang="uk-UA" sz="2000" strike="noStrike" u="none">
                <a:solidFill>
                  <a:schemeClr val="dk1"/>
                </a:solidFill>
                <a:uFillTx/>
                <a:latin typeface="Times New Roman"/>
              </a:rPr>
              <a:t>Взаємні фонди - пули інвестицій, керовані професіоналами.</a:t>
            </a:r>
            <a:endParaRPr b="0" lang="uk-UA" sz="2000" strike="noStrike" u="none">
              <a:solidFill>
                <a:schemeClr val="dk1"/>
              </a:solidFill>
              <a:uFillTx/>
              <a:latin typeface="Montserrat"/>
            </a:endParaRPr>
          </a:p>
          <a:p>
            <a:pPr marL="228600" indent="-228600" defTabSz="914400">
              <a:lnSpc>
                <a:spcPct val="90000"/>
              </a:lnSpc>
              <a:spcBef>
                <a:spcPts val="1001"/>
              </a:spcBef>
              <a:buClr>
                <a:srgbClr val="224d83"/>
              </a:buClr>
              <a:buFont typeface="Arial"/>
              <a:buChar char="•"/>
              <a:tabLst>
                <a:tab algn="l" pos="0"/>
              </a:tabLst>
            </a:pPr>
            <a:r>
              <a:rPr b="1" lang="uk-UA" sz="2000" strike="noStrike" u="none">
                <a:solidFill>
                  <a:schemeClr val="dk1"/>
                </a:solidFill>
                <a:uFillTx/>
                <a:latin typeface="Times New Roman"/>
              </a:rPr>
              <a:t>Біржові фонди (</a:t>
            </a:r>
            <a:r>
              <a:rPr b="1" lang="en-US" sz="2000" strike="noStrike" u="none">
                <a:solidFill>
                  <a:schemeClr val="dk1"/>
                </a:solidFill>
                <a:uFillTx/>
                <a:latin typeface="Times New Roman"/>
              </a:rPr>
              <a:t>ETF) - </a:t>
            </a:r>
            <a:r>
              <a:rPr b="1" lang="uk-UA" sz="2000" strike="noStrike" u="none">
                <a:solidFill>
                  <a:schemeClr val="dk1"/>
                </a:solidFill>
                <a:uFillTx/>
                <a:latin typeface="Times New Roman"/>
              </a:rPr>
              <a:t>інвестиційні фонди, що торгуються на біржах.</a:t>
            </a:r>
            <a:endParaRPr b="0" lang="uk-UA" sz="2000" strike="noStrike" u="none">
              <a:solidFill>
                <a:schemeClr val="dk1"/>
              </a:solidFill>
              <a:uFillTx/>
              <a:latin typeface="Montserrat"/>
            </a:endParaRPr>
          </a:p>
          <a:p>
            <a:pPr marL="228600" indent="-228600" defTabSz="914400">
              <a:lnSpc>
                <a:spcPct val="90000"/>
              </a:lnSpc>
              <a:spcBef>
                <a:spcPts val="1001"/>
              </a:spcBef>
              <a:buClr>
                <a:srgbClr val="224d83"/>
              </a:buClr>
              <a:buFont typeface="Arial"/>
              <a:buChar char="•"/>
              <a:tabLst>
                <a:tab algn="l" pos="0"/>
              </a:tabLst>
            </a:pPr>
            <a:r>
              <a:rPr b="1" lang="uk-UA" sz="2000" strike="noStrike" u="none">
                <a:solidFill>
                  <a:schemeClr val="dk1"/>
                </a:solidFill>
                <a:uFillTx/>
                <a:latin typeface="Times New Roman"/>
              </a:rPr>
              <a:t>Криптовалюти - цифрові або віртуальні валюти.</a:t>
            </a:r>
            <a:endParaRPr b="0" lang="uk-UA" sz="2000" strike="noStrike" u="none">
              <a:solidFill>
                <a:schemeClr val="dk1"/>
              </a:solidFill>
              <a:uFillTx/>
              <a:latin typeface="Montserrat"/>
            </a:endParaRPr>
          </a:p>
          <a:p>
            <a:pPr indent="0" defTabSz="914400">
              <a:lnSpc>
                <a:spcPct val="90000"/>
              </a:lnSpc>
              <a:spcBef>
                <a:spcPts val="1001"/>
              </a:spcBef>
              <a:buNone/>
              <a:tabLst>
                <a:tab algn="l" pos="0"/>
              </a:tabLst>
            </a:pPr>
            <a:endParaRPr b="0" lang="uk-UA" sz="2000" strike="noStrike" u="none">
              <a:solidFill>
                <a:schemeClr val="dk1"/>
              </a:solidFill>
              <a:uFillTx/>
              <a:latin typeface="Montserrat"/>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 name="PlaceHolder 1"/>
          <p:cNvSpPr>
            <a:spLocks noGrp="1"/>
          </p:cNvSpPr>
          <p:nvPr>
            <p:ph/>
          </p:nvPr>
        </p:nvSpPr>
        <p:spPr>
          <a:xfrm>
            <a:off x="127080" y="93240"/>
            <a:ext cx="7560360" cy="5841720"/>
          </a:xfrm>
          <a:prstGeom prst="rect">
            <a:avLst/>
          </a:prstGeom>
          <a:noFill/>
          <a:ln w="0">
            <a:noFill/>
          </a:ln>
        </p:spPr>
        <p:txBody>
          <a:bodyPr lIns="90000" rIns="90000" tIns="45000" bIns="45000" anchor="t">
            <a:noAutofit/>
          </a:bodyPr>
          <a:p>
            <a:pPr indent="0" algn="ctr" defTabSz="914400">
              <a:lnSpc>
                <a:spcPct val="90000"/>
              </a:lnSpc>
              <a:spcBef>
                <a:spcPts val="1001"/>
              </a:spcBef>
              <a:buNone/>
              <a:tabLst>
                <a:tab algn="l" pos="0"/>
              </a:tabLst>
            </a:pPr>
            <a:r>
              <a:rPr b="1" lang="uk-UA" sz="1300" strike="noStrike" u="none">
                <a:solidFill>
                  <a:schemeClr val="dk1"/>
                </a:solidFill>
                <a:uFillTx/>
                <a:latin typeface="Times New Roman"/>
              </a:rPr>
              <a:t>Регулювання глобальних фінансових ринків - це складна система, що включає національні та міжнародні органи. Ось детальний огляд основних аспектів:</a:t>
            </a:r>
            <a:endParaRPr b="0" lang="uk-UA" sz="1300" strike="noStrike" u="none">
              <a:solidFill>
                <a:schemeClr val="dk1"/>
              </a:solidFill>
              <a:uFillTx/>
              <a:latin typeface="Montserrat"/>
            </a:endParaRPr>
          </a:p>
          <a:p>
            <a:pPr marL="228600" indent="-228600" defTabSz="914400">
              <a:lnSpc>
                <a:spcPct val="90000"/>
              </a:lnSpc>
              <a:spcBef>
                <a:spcPts val="1001"/>
              </a:spcBef>
              <a:buClr>
                <a:srgbClr val="ff0000"/>
              </a:buClr>
              <a:buFont typeface="Arial"/>
              <a:buChar char="•"/>
              <a:tabLst>
                <a:tab algn="l" pos="0"/>
              </a:tabLst>
            </a:pPr>
            <a:r>
              <a:rPr b="1" lang="uk-UA" sz="1250" strike="noStrike" u="none">
                <a:solidFill>
                  <a:srgbClr val="ff0000"/>
                </a:solidFill>
                <a:uFillTx/>
                <a:latin typeface="Times New Roman"/>
              </a:rPr>
              <a:t>Міжнародні регулятори: </a:t>
            </a:r>
            <a:r>
              <a:rPr b="1" lang="en-US" sz="1250" strike="noStrike" u="none">
                <a:solidFill>
                  <a:schemeClr val="dk1"/>
                </a:solidFill>
                <a:uFillTx/>
                <a:latin typeface="Times New Roman"/>
              </a:rPr>
              <a:t>a) </a:t>
            </a:r>
            <a:r>
              <a:rPr b="1" lang="uk-UA" sz="1250" strike="noStrike" u="none">
                <a:solidFill>
                  <a:schemeClr val="dk1"/>
                </a:solidFill>
                <a:uFillTx/>
                <a:latin typeface="Times New Roman"/>
              </a:rPr>
              <a:t>Базельський комітет з банківського нагляду: </a:t>
            </a:r>
            <a:endParaRPr b="0" lang="uk-UA" sz="1250" strike="noStrike" u="none">
              <a:solidFill>
                <a:schemeClr val="dk1"/>
              </a:solidFill>
              <a:uFillTx/>
              <a:latin typeface="Montserrat"/>
            </a:endParaRPr>
          </a:p>
          <a:p>
            <a:pPr lvl="1" marL="685800" indent="-228600" defTabSz="914400">
              <a:lnSpc>
                <a:spcPct val="90000"/>
              </a:lnSpc>
              <a:spcBef>
                <a:spcPts val="499"/>
              </a:spcBef>
              <a:buClr>
                <a:srgbClr val="224d83"/>
              </a:buClr>
              <a:buFont typeface="Arial"/>
              <a:buChar char="•"/>
              <a:tabLst>
                <a:tab algn="l" pos="0"/>
              </a:tabLst>
            </a:pPr>
            <a:r>
              <a:rPr b="0" lang="uk-UA" sz="1250" strike="noStrike" u="none">
                <a:solidFill>
                  <a:schemeClr val="dk1"/>
                </a:solidFill>
                <a:uFillTx/>
                <a:latin typeface="Times New Roman"/>
              </a:rPr>
              <a:t>Встановлює глобальні стандарти для банківського регулювання</a:t>
            </a:r>
            <a:endParaRPr b="0" lang="uk-UA" sz="1250" strike="noStrike" u="none">
              <a:solidFill>
                <a:schemeClr val="dk1"/>
              </a:solidFill>
              <a:uFillTx/>
              <a:latin typeface="Montserrat"/>
            </a:endParaRPr>
          </a:p>
          <a:p>
            <a:pPr lvl="1" marL="685800" indent="-228600" defTabSz="914400">
              <a:lnSpc>
                <a:spcPct val="90000"/>
              </a:lnSpc>
              <a:spcBef>
                <a:spcPts val="499"/>
              </a:spcBef>
              <a:buClr>
                <a:srgbClr val="224d83"/>
              </a:buClr>
              <a:buFont typeface="Arial"/>
              <a:buChar char="•"/>
              <a:tabLst>
                <a:tab algn="l" pos="0"/>
              </a:tabLst>
            </a:pPr>
            <a:r>
              <a:rPr b="0" lang="uk-UA" sz="1250" strike="noStrike" u="none">
                <a:solidFill>
                  <a:schemeClr val="dk1"/>
                </a:solidFill>
                <a:uFillTx/>
                <a:latin typeface="Times New Roman"/>
              </a:rPr>
              <a:t>Розробив Базельські угоди (</a:t>
            </a:r>
            <a:r>
              <a:rPr b="0" lang="en-US" sz="1250" strike="noStrike" u="none">
                <a:solidFill>
                  <a:schemeClr val="dk1"/>
                </a:solidFill>
                <a:uFillTx/>
                <a:latin typeface="Times New Roman"/>
              </a:rPr>
              <a:t>Basel I, II, III), </a:t>
            </a:r>
            <a:r>
              <a:rPr b="0" lang="uk-UA" sz="1250" strike="noStrike" u="none">
                <a:solidFill>
                  <a:schemeClr val="dk1"/>
                </a:solidFill>
                <a:uFillTx/>
                <a:latin typeface="Times New Roman"/>
              </a:rPr>
              <a:t>які визначають вимоги до капіталу та ліквідності банків</a:t>
            </a:r>
            <a:endParaRPr b="0" lang="uk-UA" sz="1250" strike="noStrike" u="none">
              <a:solidFill>
                <a:schemeClr val="dk1"/>
              </a:solidFill>
              <a:uFillTx/>
              <a:latin typeface="Montserrat"/>
            </a:endParaRPr>
          </a:p>
          <a:p>
            <a:pPr marL="228600" indent="-228600" defTabSz="914400">
              <a:lnSpc>
                <a:spcPct val="90000"/>
              </a:lnSpc>
              <a:spcBef>
                <a:spcPts val="1001"/>
              </a:spcBef>
              <a:buClr>
                <a:srgbClr val="224d83"/>
              </a:buClr>
              <a:buFont typeface="Arial"/>
              <a:buChar char="•"/>
              <a:tabLst>
                <a:tab algn="l" pos="0"/>
              </a:tabLst>
            </a:pPr>
            <a:r>
              <a:rPr b="1" lang="en-US" sz="1250" strike="noStrike" u="none">
                <a:solidFill>
                  <a:schemeClr val="dk1"/>
                </a:solidFill>
                <a:uFillTx/>
                <a:latin typeface="Times New Roman"/>
              </a:rPr>
              <a:t>b) </a:t>
            </a:r>
            <a:r>
              <a:rPr b="1" lang="uk-UA" sz="1250" strike="noStrike" u="none">
                <a:solidFill>
                  <a:schemeClr val="dk1"/>
                </a:solidFill>
                <a:uFillTx/>
                <a:latin typeface="Times New Roman"/>
              </a:rPr>
              <a:t>Міжнародна організація комісій з цінних паперів (</a:t>
            </a:r>
            <a:r>
              <a:rPr b="1" lang="en-US" sz="1250" strike="noStrike" u="none">
                <a:solidFill>
                  <a:schemeClr val="dk1"/>
                </a:solidFill>
                <a:uFillTx/>
                <a:latin typeface="Times New Roman"/>
              </a:rPr>
              <a:t>IOSCO): </a:t>
            </a:r>
            <a:endParaRPr b="0" lang="uk-UA" sz="1250" strike="noStrike" u="none">
              <a:solidFill>
                <a:schemeClr val="dk1"/>
              </a:solidFill>
              <a:uFillTx/>
              <a:latin typeface="Montserrat"/>
            </a:endParaRPr>
          </a:p>
          <a:p>
            <a:pPr lvl="1" marL="685800" indent="-228600" defTabSz="914400">
              <a:lnSpc>
                <a:spcPct val="90000"/>
              </a:lnSpc>
              <a:spcBef>
                <a:spcPts val="499"/>
              </a:spcBef>
              <a:buClr>
                <a:srgbClr val="224d83"/>
              </a:buClr>
              <a:buFont typeface="Arial"/>
              <a:buChar char="•"/>
              <a:tabLst>
                <a:tab algn="l" pos="0"/>
              </a:tabLst>
            </a:pPr>
            <a:r>
              <a:rPr b="0" lang="uk-UA" sz="1250" strike="noStrike" u="none">
                <a:solidFill>
                  <a:schemeClr val="dk1"/>
                </a:solidFill>
                <a:uFillTx/>
                <a:latin typeface="Times New Roman"/>
              </a:rPr>
              <a:t>Встановлює стандарти для ринків цінних паперів</a:t>
            </a:r>
            <a:endParaRPr b="0" lang="uk-UA" sz="1250" strike="noStrike" u="none">
              <a:solidFill>
                <a:schemeClr val="dk1"/>
              </a:solidFill>
              <a:uFillTx/>
              <a:latin typeface="Montserrat"/>
            </a:endParaRPr>
          </a:p>
          <a:p>
            <a:pPr lvl="1" marL="685800" indent="-228600" defTabSz="914400">
              <a:lnSpc>
                <a:spcPct val="90000"/>
              </a:lnSpc>
              <a:spcBef>
                <a:spcPts val="499"/>
              </a:spcBef>
              <a:buClr>
                <a:srgbClr val="224d83"/>
              </a:buClr>
              <a:buFont typeface="Arial"/>
              <a:buChar char="•"/>
              <a:tabLst>
                <a:tab algn="l" pos="0"/>
              </a:tabLst>
            </a:pPr>
            <a:r>
              <a:rPr b="0" lang="uk-UA" sz="1250" strike="noStrike" u="none">
                <a:solidFill>
                  <a:schemeClr val="dk1"/>
                </a:solidFill>
                <a:uFillTx/>
                <a:latin typeface="Times New Roman"/>
              </a:rPr>
              <a:t>Сприяє обміну інформацією між регуляторами різних країн</a:t>
            </a:r>
            <a:endParaRPr b="0" lang="uk-UA" sz="1250" strike="noStrike" u="none">
              <a:solidFill>
                <a:schemeClr val="dk1"/>
              </a:solidFill>
              <a:uFillTx/>
              <a:latin typeface="Montserrat"/>
            </a:endParaRPr>
          </a:p>
          <a:p>
            <a:pPr marL="228600" indent="-228600" defTabSz="914400">
              <a:lnSpc>
                <a:spcPct val="90000"/>
              </a:lnSpc>
              <a:spcBef>
                <a:spcPts val="1001"/>
              </a:spcBef>
              <a:buClr>
                <a:srgbClr val="224d83"/>
              </a:buClr>
              <a:buFont typeface="Arial"/>
              <a:buChar char="•"/>
              <a:tabLst>
                <a:tab algn="l" pos="0"/>
              </a:tabLst>
            </a:pPr>
            <a:r>
              <a:rPr b="1" lang="en-US" sz="1250" strike="noStrike" u="none">
                <a:solidFill>
                  <a:schemeClr val="dk1"/>
                </a:solidFill>
                <a:uFillTx/>
                <a:latin typeface="Times New Roman"/>
              </a:rPr>
              <a:t>c) </a:t>
            </a:r>
            <a:r>
              <a:rPr b="1" lang="uk-UA" sz="1250" strike="noStrike" u="none">
                <a:solidFill>
                  <a:schemeClr val="dk1"/>
                </a:solidFill>
                <a:uFillTx/>
                <a:latin typeface="Times New Roman"/>
              </a:rPr>
              <a:t>Рада з фінансової стабільності (</a:t>
            </a:r>
            <a:r>
              <a:rPr b="1" lang="en-US" sz="1250" strike="noStrike" u="none">
                <a:solidFill>
                  <a:schemeClr val="dk1"/>
                </a:solidFill>
                <a:uFillTx/>
                <a:latin typeface="Times New Roman"/>
              </a:rPr>
              <a:t>FSB): </a:t>
            </a:r>
            <a:endParaRPr b="0" lang="uk-UA" sz="1250" strike="noStrike" u="none">
              <a:solidFill>
                <a:schemeClr val="dk1"/>
              </a:solidFill>
              <a:uFillTx/>
              <a:latin typeface="Montserrat"/>
            </a:endParaRPr>
          </a:p>
          <a:p>
            <a:pPr lvl="1" marL="685800" indent="-228600" defTabSz="914400">
              <a:lnSpc>
                <a:spcPct val="90000"/>
              </a:lnSpc>
              <a:spcBef>
                <a:spcPts val="499"/>
              </a:spcBef>
              <a:buClr>
                <a:srgbClr val="224d83"/>
              </a:buClr>
              <a:buFont typeface="Arial"/>
              <a:buChar char="•"/>
              <a:tabLst>
                <a:tab algn="l" pos="0"/>
              </a:tabLst>
            </a:pPr>
            <a:r>
              <a:rPr b="0" lang="uk-UA" sz="1250" strike="noStrike" u="none">
                <a:solidFill>
                  <a:schemeClr val="dk1"/>
                </a:solidFill>
                <a:uFillTx/>
                <a:latin typeface="Times New Roman"/>
              </a:rPr>
              <a:t>Координує роботу національних фінансових органів та міжнародних органів стандартизації</a:t>
            </a:r>
            <a:endParaRPr b="0" lang="uk-UA" sz="1250" strike="noStrike" u="none">
              <a:solidFill>
                <a:schemeClr val="dk1"/>
              </a:solidFill>
              <a:uFillTx/>
              <a:latin typeface="Montserrat"/>
            </a:endParaRPr>
          </a:p>
          <a:p>
            <a:pPr lvl="1" marL="685800" indent="-228600" defTabSz="914400">
              <a:lnSpc>
                <a:spcPct val="90000"/>
              </a:lnSpc>
              <a:spcBef>
                <a:spcPts val="499"/>
              </a:spcBef>
              <a:buClr>
                <a:srgbClr val="224d83"/>
              </a:buClr>
              <a:buFont typeface="Arial"/>
              <a:buChar char="•"/>
              <a:tabLst>
                <a:tab algn="l" pos="0"/>
              </a:tabLst>
            </a:pPr>
            <a:r>
              <a:rPr b="0" lang="uk-UA" sz="1250" strike="noStrike" u="none">
                <a:solidFill>
                  <a:schemeClr val="dk1"/>
                </a:solidFill>
                <a:uFillTx/>
                <a:latin typeface="Times New Roman"/>
              </a:rPr>
              <a:t>Розробляє рекомендації щодо зменшення системних ризиків</a:t>
            </a:r>
            <a:endParaRPr b="0" lang="uk-UA" sz="1250" strike="noStrike" u="none">
              <a:solidFill>
                <a:schemeClr val="dk1"/>
              </a:solidFill>
              <a:uFillTx/>
              <a:latin typeface="Montserrat"/>
            </a:endParaRPr>
          </a:p>
          <a:p>
            <a:pPr marL="228600" indent="-228600" defTabSz="914400">
              <a:lnSpc>
                <a:spcPct val="90000"/>
              </a:lnSpc>
              <a:spcBef>
                <a:spcPts val="1001"/>
              </a:spcBef>
              <a:buClr>
                <a:srgbClr val="224d83"/>
              </a:buClr>
              <a:buFont typeface="Arial"/>
              <a:buChar char="•"/>
              <a:tabLst>
                <a:tab algn="l" pos="0"/>
              </a:tabLst>
            </a:pPr>
            <a:r>
              <a:rPr b="1" lang="uk-UA" sz="1250" strike="noStrike" u="none">
                <a:solidFill>
                  <a:schemeClr val="dk1"/>
                </a:solidFill>
                <a:uFillTx/>
                <a:latin typeface="Times New Roman"/>
              </a:rPr>
              <a:t>Регіональні регулятори: </a:t>
            </a:r>
            <a:r>
              <a:rPr b="1" lang="en-US" sz="1250" strike="noStrike" u="none">
                <a:solidFill>
                  <a:schemeClr val="dk1"/>
                </a:solidFill>
                <a:uFillTx/>
                <a:latin typeface="Times New Roman"/>
              </a:rPr>
              <a:t>a) </a:t>
            </a:r>
            <a:r>
              <a:rPr b="1" lang="uk-UA" sz="1250" strike="noStrike" u="none">
                <a:solidFill>
                  <a:schemeClr val="dk1"/>
                </a:solidFill>
                <a:uFillTx/>
                <a:latin typeface="Times New Roman"/>
              </a:rPr>
              <a:t>Європейський Союз: </a:t>
            </a:r>
            <a:endParaRPr b="0" lang="uk-UA" sz="1250" strike="noStrike" u="none">
              <a:solidFill>
                <a:schemeClr val="dk1"/>
              </a:solidFill>
              <a:uFillTx/>
              <a:latin typeface="Montserrat"/>
            </a:endParaRPr>
          </a:p>
          <a:p>
            <a:pPr lvl="1" marL="685800" indent="-228600" defTabSz="914400">
              <a:lnSpc>
                <a:spcPct val="90000"/>
              </a:lnSpc>
              <a:spcBef>
                <a:spcPts val="499"/>
              </a:spcBef>
              <a:buClr>
                <a:srgbClr val="224d83"/>
              </a:buClr>
              <a:buFont typeface="Arial"/>
              <a:buChar char="•"/>
              <a:tabLst>
                <a:tab algn="l" pos="0"/>
              </a:tabLst>
            </a:pPr>
            <a:r>
              <a:rPr b="0" lang="uk-UA" sz="1250" strike="noStrike" u="none">
                <a:solidFill>
                  <a:schemeClr val="dk1"/>
                </a:solidFill>
                <a:uFillTx/>
                <a:latin typeface="Times New Roman"/>
              </a:rPr>
              <a:t>Європейський центральний банк (</a:t>
            </a:r>
            <a:r>
              <a:rPr b="0" lang="en-US" sz="1250" strike="noStrike" u="none">
                <a:solidFill>
                  <a:schemeClr val="dk1"/>
                </a:solidFill>
                <a:uFillTx/>
                <a:latin typeface="Times New Roman"/>
              </a:rPr>
              <a:t>ECB) - </a:t>
            </a:r>
            <a:r>
              <a:rPr b="0" lang="uk-UA" sz="1250" strike="noStrike" u="none">
                <a:solidFill>
                  <a:schemeClr val="dk1"/>
                </a:solidFill>
                <a:uFillTx/>
                <a:latin typeface="Times New Roman"/>
              </a:rPr>
              <a:t>здійснює нагляд за банками єврозони</a:t>
            </a:r>
            <a:endParaRPr b="0" lang="uk-UA" sz="1250" strike="noStrike" u="none">
              <a:solidFill>
                <a:schemeClr val="dk1"/>
              </a:solidFill>
              <a:uFillTx/>
              <a:latin typeface="Montserrat"/>
            </a:endParaRPr>
          </a:p>
          <a:p>
            <a:pPr lvl="1" marL="685800" indent="-228600" defTabSz="914400">
              <a:lnSpc>
                <a:spcPct val="90000"/>
              </a:lnSpc>
              <a:spcBef>
                <a:spcPts val="499"/>
              </a:spcBef>
              <a:buClr>
                <a:srgbClr val="224d83"/>
              </a:buClr>
              <a:buFont typeface="Arial"/>
              <a:buChar char="•"/>
              <a:tabLst>
                <a:tab algn="l" pos="0"/>
              </a:tabLst>
            </a:pPr>
            <a:r>
              <a:rPr b="0" lang="uk-UA" sz="1250" strike="noStrike" u="none">
                <a:solidFill>
                  <a:schemeClr val="dk1"/>
                </a:solidFill>
                <a:uFillTx/>
                <a:latin typeface="Times New Roman"/>
              </a:rPr>
              <a:t>Європейське управління з цінних паперів і ринків (</a:t>
            </a:r>
            <a:r>
              <a:rPr b="0" lang="en-US" sz="1250" strike="noStrike" u="none">
                <a:solidFill>
                  <a:schemeClr val="dk1"/>
                </a:solidFill>
                <a:uFillTx/>
                <a:latin typeface="Times New Roman"/>
              </a:rPr>
              <a:t>ESMA) - </a:t>
            </a:r>
            <a:r>
              <a:rPr b="0" lang="uk-UA" sz="1250" strike="noStrike" u="none">
                <a:solidFill>
                  <a:schemeClr val="dk1"/>
                </a:solidFill>
                <a:uFillTx/>
                <a:latin typeface="Times New Roman"/>
              </a:rPr>
              <a:t>регулює ринки цінних паперів ЄС</a:t>
            </a:r>
            <a:endParaRPr b="0" lang="uk-UA" sz="1250" strike="noStrike" u="none">
              <a:solidFill>
                <a:schemeClr val="dk1"/>
              </a:solidFill>
              <a:uFillTx/>
              <a:latin typeface="Montserrat"/>
            </a:endParaRPr>
          </a:p>
          <a:p>
            <a:pPr marL="228600" indent="-228600" defTabSz="914400">
              <a:lnSpc>
                <a:spcPct val="90000"/>
              </a:lnSpc>
              <a:spcBef>
                <a:spcPts val="1001"/>
              </a:spcBef>
              <a:buClr>
                <a:srgbClr val="224d83"/>
              </a:buClr>
              <a:buFont typeface="Arial"/>
              <a:buChar char="•"/>
              <a:tabLst>
                <a:tab algn="l" pos="0"/>
              </a:tabLst>
            </a:pPr>
            <a:r>
              <a:rPr b="1" lang="en-US" sz="1250" strike="noStrike" u="none">
                <a:solidFill>
                  <a:schemeClr val="dk1"/>
                </a:solidFill>
                <a:uFillTx/>
                <a:latin typeface="Times New Roman"/>
              </a:rPr>
              <a:t>b) </a:t>
            </a:r>
            <a:r>
              <a:rPr b="1" lang="uk-UA" sz="1250" strike="noStrike" u="none">
                <a:solidFill>
                  <a:schemeClr val="dk1"/>
                </a:solidFill>
                <a:uFillTx/>
                <a:latin typeface="Times New Roman"/>
              </a:rPr>
              <a:t>США: </a:t>
            </a:r>
            <a:endParaRPr b="0" lang="uk-UA" sz="1250" strike="noStrike" u="none">
              <a:solidFill>
                <a:schemeClr val="dk1"/>
              </a:solidFill>
              <a:uFillTx/>
              <a:latin typeface="Montserrat"/>
            </a:endParaRPr>
          </a:p>
          <a:p>
            <a:pPr lvl="1" marL="685800" indent="-228600" defTabSz="914400">
              <a:lnSpc>
                <a:spcPct val="90000"/>
              </a:lnSpc>
              <a:spcBef>
                <a:spcPts val="499"/>
              </a:spcBef>
              <a:buClr>
                <a:srgbClr val="224d83"/>
              </a:buClr>
              <a:buFont typeface="Arial"/>
              <a:buChar char="•"/>
              <a:tabLst>
                <a:tab algn="l" pos="0"/>
              </a:tabLst>
            </a:pPr>
            <a:r>
              <a:rPr b="0" lang="uk-UA" sz="1250" strike="noStrike" u="none">
                <a:solidFill>
                  <a:schemeClr val="dk1"/>
                </a:solidFill>
                <a:uFillTx/>
                <a:latin typeface="Times New Roman"/>
              </a:rPr>
              <a:t>Комісія з цінних паперів і бірж (</a:t>
            </a:r>
            <a:r>
              <a:rPr b="0" lang="en-US" sz="1250" strike="noStrike" u="none">
                <a:solidFill>
                  <a:schemeClr val="dk1"/>
                </a:solidFill>
                <a:uFillTx/>
                <a:latin typeface="Times New Roman"/>
              </a:rPr>
              <a:t>SEC) - </a:t>
            </a:r>
            <a:r>
              <a:rPr b="0" lang="uk-UA" sz="1250" strike="noStrike" u="none">
                <a:solidFill>
                  <a:schemeClr val="dk1"/>
                </a:solidFill>
                <a:uFillTx/>
                <a:latin typeface="Times New Roman"/>
              </a:rPr>
              <a:t>регулює ринки цінних паперів</a:t>
            </a:r>
            <a:endParaRPr b="0" lang="uk-UA" sz="1250" strike="noStrike" u="none">
              <a:solidFill>
                <a:schemeClr val="dk1"/>
              </a:solidFill>
              <a:uFillTx/>
              <a:latin typeface="Montserrat"/>
            </a:endParaRPr>
          </a:p>
          <a:p>
            <a:pPr lvl="1" marL="685800" indent="-228600" defTabSz="914400">
              <a:lnSpc>
                <a:spcPct val="90000"/>
              </a:lnSpc>
              <a:spcBef>
                <a:spcPts val="499"/>
              </a:spcBef>
              <a:buClr>
                <a:srgbClr val="224d83"/>
              </a:buClr>
              <a:buFont typeface="Arial"/>
              <a:buChar char="•"/>
              <a:tabLst>
                <a:tab algn="l" pos="0"/>
              </a:tabLst>
            </a:pPr>
            <a:r>
              <a:rPr b="0" lang="uk-UA" sz="1250" strike="noStrike" u="none">
                <a:solidFill>
                  <a:schemeClr val="dk1"/>
                </a:solidFill>
                <a:uFillTx/>
                <a:latin typeface="Times New Roman"/>
              </a:rPr>
              <a:t>Комісія з торгівлі товарними ф'ючерсами (</a:t>
            </a:r>
            <a:r>
              <a:rPr b="0" lang="en-US" sz="1250" strike="noStrike" u="none">
                <a:solidFill>
                  <a:schemeClr val="dk1"/>
                </a:solidFill>
                <a:uFillTx/>
                <a:latin typeface="Times New Roman"/>
              </a:rPr>
              <a:t>CFTC) - </a:t>
            </a:r>
            <a:r>
              <a:rPr b="0" lang="uk-UA" sz="1250" strike="noStrike" u="none">
                <a:solidFill>
                  <a:schemeClr val="dk1"/>
                </a:solidFill>
                <a:uFillTx/>
                <a:latin typeface="Times New Roman"/>
              </a:rPr>
              <a:t>регулює ринки деривативів</a:t>
            </a:r>
            <a:endParaRPr b="0" lang="uk-UA" sz="1250" strike="noStrike" u="none">
              <a:solidFill>
                <a:schemeClr val="dk1"/>
              </a:solidFill>
              <a:uFillTx/>
              <a:latin typeface="Montserrat"/>
            </a:endParaRPr>
          </a:p>
          <a:p>
            <a:pPr lvl="1" marL="685800" indent="-228600" defTabSz="914400">
              <a:lnSpc>
                <a:spcPct val="90000"/>
              </a:lnSpc>
              <a:spcBef>
                <a:spcPts val="499"/>
              </a:spcBef>
              <a:buClr>
                <a:srgbClr val="224d83"/>
              </a:buClr>
              <a:buFont typeface="Arial"/>
              <a:buChar char="•"/>
              <a:tabLst>
                <a:tab algn="l" pos="0"/>
              </a:tabLst>
            </a:pPr>
            <a:r>
              <a:rPr b="0" lang="uk-UA" sz="1250" strike="noStrike" u="none">
                <a:solidFill>
                  <a:schemeClr val="dk1"/>
                </a:solidFill>
                <a:uFillTx/>
                <a:latin typeface="Times New Roman"/>
              </a:rPr>
              <a:t>Федеральна резервна система - здійснює банківський нагляд</a:t>
            </a:r>
            <a:endParaRPr b="0" lang="uk-UA" sz="1250" strike="noStrike" u="none">
              <a:solidFill>
                <a:schemeClr val="dk1"/>
              </a:solidFill>
              <a:uFillTx/>
              <a:latin typeface="Montserrat"/>
            </a:endParaRPr>
          </a:p>
          <a:p>
            <a:pPr marL="228600" indent="-228600" defTabSz="914400">
              <a:lnSpc>
                <a:spcPct val="90000"/>
              </a:lnSpc>
              <a:spcBef>
                <a:spcPts val="1001"/>
              </a:spcBef>
              <a:buClr>
                <a:srgbClr val="ff0000"/>
              </a:buClr>
              <a:buFont typeface="Arial"/>
              <a:buChar char="•"/>
              <a:tabLst>
                <a:tab algn="l" pos="0"/>
              </a:tabLst>
            </a:pPr>
            <a:r>
              <a:rPr b="1" lang="uk-UA" sz="1250" strike="noStrike" u="none">
                <a:solidFill>
                  <a:srgbClr val="ff0000"/>
                </a:solidFill>
                <a:uFillTx/>
                <a:latin typeface="Times New Roman"/>
              </a:rPr>
              <a:t>Національні регулятори: </a:t>
            </a:r>
            <a:endParaRPr b="0" lang="uk-UA" sz="1250" strike="noStrike" u="none">
              <a:solidFill>
                <a:schemeClr val="dk1"/>
              </a:solidFill>
              <a:uFillTx/>
              <a:latin typeface="Montserrat"/>
            </a:endParaRPr>
          </a:p>
          <a:p>
            <a:pPr lvl="1" marL="685800" indent="-228600" defTabSz="914400">
              <a:lnSpc>
                <a:spcPct val="90000"/>
              </a:lnSpc>
              <a:spcBef>
                <a:spcPts val="499"/>
              </a:spcBef>
              <a:buClr>
                <a:srgbClr val="224d83"/>
              </a:buClr>
              <a:buFont typeface="Arial"/>
              <a:buChar char="•"/>
              <a:tabLst>
                <a:tab algn="l" pos="0"/>
              </a:tabLst>
            </a:pPr>
            <a:r>
              <a:rPr b="0" lang="uk-UA" sz="1250" strike="noStrike" u="none">
                <a:solidFill>
                  <a:schemeClr val="dk1"/>
                </a:solidFill>
                <a:uFillTx/>
                <a:latin typeface="Times New Roman"/>
              </a:rPr>
              <a:t>Кожна країна має власні органи регулювання фінансових ринків</a:t>
            </a:r>
            <a:endParaRPr b="0" lang="uk-UA" sz="1250" strike="noStrike" u="none">
              <a:solidFill>
                <a:schemeClr val="dk1"/>
              </a:solidFill>
              <a:uFillTx/>
              <a:latin typeface="Montserrat"/>
            </a:endParaRPr>
          </a:p>
          <a:p>
            <a:pPr lvl="1" marL="685800" indent="-228600" defTabSz="914400">
              <a:lnSpc>
                <a:spcPct val="90000"/>
              </a:lnSpc>
              <a:spcBef>
                <a:spcPts val="499"/>
              </a:spcBef>
              <a:buClr>
                <a:srgbClr val="224d83"/>
              </a:buClr>
              <a:buFont typeface="Arial"/>
              <a:buChar char="•"/>
              <a:tabLst>
                <a:tab algn="l" pos="0"/>
              </a:tabLst>
            </a:pPr>
            <a:r>
              <a:rPr b="0" lang="uk-UA" sz="1250" strike="noStrike" u="none">
                <a:solidFill>
                  <a:schemeClr val="dk1"/>
                </a:solidFill>
                <a:uFillTx/>
                <a:latin typeface="Times New Roman"/>
              </a:rPr>
              <a:t>Наприклад, в Україні це Національний банк України та Національна комісія з цінних паперів та фондового ринку</a:t>
            </a:r>
            <a:endParaRPr b="0" lang="uk-UA" sz="1250" strike="noStrike" u="none">
              <a:solidFill>
                <a:schemeClr val="dk1"/>
              </a:solidFill>
              <a:uFillTx/>
              <a:latin typeface="Montserrat"/>
            </a:endParaRPr>
          </a:p>
          <a:p>
            <a:pPr indent="0" defTabSz="914400">
              <a:lnSpc>
                <a:spcPct val="90000"/>
              </a:lnSpc>
              <a:spcBef>
                <a:spcPts val="1001"/>
              </a:spcBef>
              <a:buNone/>
              <a:tabLst>
                <a:tab algn="l" pos="0"/>
              </a:tabLst>
            </a:pPr>
            <a:endParaRPr b="0" lang="uk-UA" sz="1300" strike="noStrike" u="none">
              <a:solidFill>
                <a:schemeClr val="dk1"/>
              </a:solidFill>
              <a:uFillTx/>
              <a:latin typeface="Montserrat"/>
            </a:endParaRPr>
          </a:p>
        </p:txBody>
      </p:sp>
      <p:sp>
        <p:nvSpPr>
          <p:cNvPr id="16" name="TextBox 4"/>
          <p:cNvSpPr/>
          <p:nvPr/>
        </p:nvSpPr>
        <p:spPr>
          <a:xfrm>
            <a:off x="7755480" y="286200"/>
            <a:ext cx="4029840" cy="4753080"/>
          </a:xfrm>
          <a:prstGeom prst="rect">
            <a:avLst/>
          </a:prstGeom>
          <a:noFill/>
          <a:ln w="0">
            <a:noFill/>
          </a:ln>
        </p:spPr>
        <p:style>
          <a:lnRef idx="0"/>
          <a:fillRef idx="0"/>
          <a:effectRef idx="0"/>
          <a:fontRef idx="minor"/>
        </p:style>
        <p:txBody>
          <a:bodyPr lIns="90000" rIns="90000" tIns="45000" bIns="45000" anchor="t">
            <a:spAutoFit/>
          </a:bodyPr>
          <a:p>
            <a:pPr algn="ctr" defTabSz="914400">
              <a:lnSpc>
                <a:spcPct val="100000"/>
              </a:lnSpc>
            </a:pPr>
            <a:r>
              <a:rPr b="1" i="1" lang="uk-UA" sz="1800" strike="noStrike" u="sng">
                <a:solidFill>
                  <a:srgbClr val="ff0000"/>
                </a:solidFill>
                <a:uFillTx/>
                <a:latin typeface="Times New Roman"/>
              </a:rPr>
              <a:t>Виклики глобального регулювання: </a:t>
            </a:r>
            <a:endParaRPr b="0" lang="uk-UA" sz="1800" strike="noStrike" u="none">
              <a:solidFill>
                <a:srgbClr val="000000"/>
              </a:solidFill>
              <a:uFillTx/>
              <a:latin typeface="Arial"/>
            </a:endParaRPr>
          </a:p>
          <a:p>
            <a:pPr marL="285840" indent="-285840" algn="ctr" defTabSz="914400">
              <a:lnSpc>
                <a:spcPct val="100000"/>
              </a:lnSpc>
              <a:buClr>
                <a:srgbClr val="224d83"/>
              </a:buClr>
              <a:buFont typeface="Arial"/>
              <a:buChar char="•"/>
            </a:pPr>
            <a:r>
              <a:rPr b="0" lang="uk-UA" sz="1800" strike="noStrike" u="none">
                <a:solidFill>
                  <a:schemeClr val="dk1"/>
                </a:solidFill>
                <a:uFillTx/>
                <a:latin typeface="Times New Roman"/>
              </a:rPr>
              <a:t>Юрисдикційні розбіжності: Різні правила в різних країнах можуть створювати регуляторний арбітраж</a:t>
            </a:r>
            <a:endParaRPr b="0" lang="uk-UA" sz="1800" strike="noStrike" u="none">
              <a:solidFill>
                <a:srgbClr val="000000"/>
              </a:solidFill>
              <a:uFillTx/>
              <a:latin typeface="Arial"/>
            </a:endParaRPr>
          </a:p>
          <a:p>
            <a:pPr marL="285840" indent="-285840" algn="ctr" defTabSz="914400">
              <a:lnSpc>
                <a:spcPct val="100000"/>
              </a:lnSpc>
              <a:buClr>
                <a:srgbClr val="224d83"/>
              </a:buClr>
              <a:buFont typeface="Arial"/>
              <a:buChar char="•"/>
            </a:pPr>
            <a:r>
              <a:rPr b="0" lang="uk-UA" sz="1800" strike="noStrike" u="none">
                <a:solidFill>
                  <a:schemeClr val="dk1"/>
                </a:solidFill>
                <a:uFillTx/>
                <a:latin typeface="Times New Roman"/>
              </a:rPr>
              <a:t>Технологічні інновації: Регулювання нових фінансових технологій (</a:t>
            </a:r>
            <a:r>
              <a:rPr b="0" lang="en-US" sz="1800" strike="noStrike" u="none">
                <a:solidFill>
                  <a:schemeClr val="dk1"/>
                </a:solidFill>
                <a:uFillTx/>
                <a:latin typeface="Times New Roman"/>
              </a:rPr>
              <a:t>FinTech, </a:t>
            </a:r>
            <a:r>
              <a:rPr b="0" lang="uk-UA" sz="1800" strike="noStrike" u="none">
                <a:solidFill>
                  <a:schemeClr val="dk1"/>
                </a:solidFill>
                <a:uFillTx/>
                <a:latin typeface="Times New Roman"/>
              </a:rPr>
              <a:t>криптовалюти)</a:t>
            </a:r>
            <a:endParaRPr b="0" lang="uk-UA" sz="1800" strike="noStrike" u="none">
              <a:solidFill>
                <a:srgbClr val="000000"/>
              </a:solidFill>
              <a:uFillTx/>
              <a:latin typeface="Arial"/>
            </a:endParaRPr>
          </a:p>
          <a:p>
            <a:pPr algn="ctr" defTabSz="914400">
              <a:lnSpc>
                <a:spcPct val="100000"/>
              </a:lnSpc>
            </a:pPr>
            <a:r>
              <a:rPr b="1" i="1" lang="uk-UA" sz="1800" strike="noStrike" u="sng">
                <a:solidFill>
                  <a:srgbClr val="ff0000"/>
                </a:solidFill>
                <a:uFillTx/>
                <a:latin typeface="Times New Roman"/>
              </a:rPr>
              <a:t>Глобальні системні ризики: Необхідність координації для запобігання та управління глобальними фінансовими кризами</a:t>
            </a:r>
            <a:endParaRPr b="0" lang="uk-UA" sz="1800" strike="noStrike" u="none">
              <a:solidFill>
                <a:srgbClr val="000000"/>
              </a:solidFill>
              <a:uFillTx/>
              <a:latin typeface="Arial"/>
            </a:endParaRPr>
          </a:p>
          <a:p>
            <a:pPr marL="285840" indent="-285840" algn="ctr" defTabSz="914400">
              <a:lnSpc>
                <a:spcPct val="100000"/>
              </a:lnSpc>
              <a:buClr>
                <a:srgbClr val="224d83"/>
              </a:buClr>
              <a:buFont typeface="Arial"/>
              <a:buChar char="•"/>
            </a:pPr>
            <a:r>
              <a:rPr b="0" lang="uk-UA" sz="1800" strike="noStrike" u="none">
                <a:solidFill>
                  <a:schemeClr val="dk1"/>
                </a:solidFill>
                <a:uFillTx/>
                <a:latin typeface="Times New Roman"/>
              </a:rPr>
              <a:t>Балансування між регулюванням та інноваціями: </a:t>
            </a:r>
            <a:endParaRPr b="0" lang="uk-UA" sz="1800" strike="noStrike" u="none">
              <a:solidFill>
                <a:srgbClr val="000000"/>
              </a:solidFill>
              <a:uFillTx/>
              <a:latin typeface="Arial"/>
            </a:endParaRPr>
          </a:p>
          <a:p>
            <a:pPr marL="285840" indent="-285840" algn="ctr" defTabSz="914400">
              <a:lnSpc>
                <a:spcPct val="100000"/>
              </a:lnSpc>
              <a:buClr>
                <a:srgbClr val="224d83"/>
              </a:buClr>
              <a:buFont typeface="Arial"/>
              <a:buChar char="•"/>
            </a:pPr>
            <a:r>
              <a:rPr b="0" lang="uk-UA" sz="1800" strike="noStrike" u="none">
                <a:solidFill>
                  <a:schemeClr val="dk1"/>
                </a:solidFill>
                <a:uFillTx/>
                <a:latin typeface="Times New Roman"/>
              </a:rPr>
              <a:t>Забезпечення стабільності без надмірного обмеження розвитку фінансових ринків</a:t>
            </a:r>
            <a:endParaRPr b="0" lang="uk-UA" sz="1800" strike="noStrike" u="none">
              <a:solidFill>
                <a:srgbClr val="000000"/>
              </a:solidFill>
              <a:uFillTx/>
              <a:latin typeface="Arial"/>
            </a:endParaRPr>
          </a:p>
          <a:p>
            <a:pPr algn="ctr" defTabSz="914400">
              <a:lnSpc>
                <a:spcPct val="100000"/>
              </a:lnSpc>
            </a:pPr>
            <a:endParaRPr b="0" lang="uk-UA" sz="1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Тема Office">
  <a:themeElements>
    <a:clrScheme name="Житомирська політехніка">
      <a:dk1>
        <a:srgbClr val="224d83"/>
      </a:dk1>
      <a:lt1>
        <a:srgbClr val="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pitchFamily="0" charset="1"/>
        <a:ea typeface=""/>
        <a:cs typeface=""/>
      </a:majorFont>
      <a:minorFont>
        <a:latin typeface="Montserra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2.xml><?xml version="1.0" encoding="utf-8"?>
<a:theme xmlns:a="http://schemas.openxmlformats.org/drawingml/2006/main" xmlns:r="http://schemas.openxmlformats.org/officeDocument/2006/relationships" name="Тема Office">
  <a:themeElements>
    <a:clrScheme name="Житомирська політехніка">
      <a:dk1>
        <a:srgbClr val="224d83"/>
      </a:dk1>
      <a:lt1>
        <a:srgbClr val="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pitchFamily="0" charset="1"/>
        <a:ea typeface=""/>
        <a:cs typeface=""/>
      </a:majorFont>
      <a:minorFont>
        <a:latin typeface="Montserra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3.xml><?xml version="1.0" encoding="utf-8"?>
<a:theme xmlns:a="http://schemas.openxmlformats.org/drawingml/2006/main" xmlns:r="http://schemas.openxmlformats.org/officeDocument/2006/relationships" name="Тема Office">
  <a:themeElements>
    <a:clrScheme name="Житомирська політехніка">
      <a:dk1>
        <a:srgbClr val="224d83"/>
      </a:dk1>
      <a:lt1>
        <a:srgbClr val="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pitchFamily="0" charset="1"/>
        <a:ea typeface=""/>
        <a:cs typeface=""/>
      </a:majorFont>
      <a:minorFont>
        <a:latin typeface="Montserra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4.xml><?xml version="1.0" encoding="utf-8"?>
<a:theme xmlns:a="http://schemas.openxmlformats.org/drawingml/2006/main" xmlns:r="http://schemas.openxmlformats.org/officeDocument/2006/relationships" name="Тема Office">
  <a:themeElements>
    <a:clrScheme name="Житомирська політехніка">
      <a:dk1>
        <a:srgbClr val="224d83"/>
      </a:dk1>
      <a:lt1>
        <a:srgbClr val="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pitchFamily="0" charset="1"/>
        <a:ea typeface=""/>
        <a:cs typeface=""/>
      </a:majorFont>
      <a:minorFont>
        <a:latin typeface="Montserra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1670</TotalTime>
  <Application>LibreOffice/24.8.0.3$Windows_X86_64 LibreOffice_project/0bdf1299c94fe897b119f97f3c613e9dca6be583</Application>
  <AppVersion>15.0000</AppVersion>
  <Words>4103</Words>
  <Paragraphs>214</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2023-01-12T09:20:21Z</dcterms:created>
  <dc:creator>Новосьолов Іван Володимирович</dc:creator>
  <dc:description/>
  <dc:language>uk-UA</dc:language>
  <cp:lastModifiedBy/>
  <dcterms:modified xsi:type="dcterms:W3CDTF">2026-03-11T10:27:27Z</dcterms:modified>
  <cp:revision>135</cp:revision>
  <dc:subject/>
  <dc:title>Презентація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Довільний</vt:lpwstr>
  </property>
  <property fmtid="{D5CDD505-2E9C-101B-9397-08002B2CF9AE}" pid="4" name="Slides">
    <vt:i4>25</vt:i4>
  </property>
</Properties>
</file>