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12192000"/>
  <p:notesSz cx="6858000" cy="9144000"/>
  <p:embeddedFontLst>
    <p:embeddedFont>
      <p:font typeface="Open Sans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7" roundtripDataSignature="AMtx7mg2+sD9GgdoIXRaB/F3/oAP7mfN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C714261-58CF-4946-8870-CEFB485785AF}">
  <a:tblStyle styleId="{EC714261-58CF-4946-8870-CEFB485785A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OpenSans-bold.fntdata"/><Relationship Id="rId23" Type="http://schemas.openxmlformats.org/officeDocument/2006/relationships/font" Target="fonts/OpenSans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OpenSans-boldItalic.fntdata"/><Relationship Id="rId25" Type="http://schemas.openxmlformats.org/officeDocument/2006/relationships/font" Target="fonts/OpenSans-italic.fntdata"/><Relationship Id="rId27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490750" y="1600200"/>
            <a:ext cx="9144000" cy="10826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Calibri"/>
              <a:buNone/>
            </a:pPr>
            <a:r>
              <a:rPr b="1" lang="uk-UA">
                <a:solidFill>
                  <a:srgbClr val="FF0000"/>
                </a:solidFill>
              </a:rPr>
              <a:t>Фінансові посередники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490750" y="3068709"/>
            <a:ext cx="9144000" cy="7205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</a:pPr>
            <a:r>
              <a:rPr b="1" lang="uk-UA" sz="3500"/>
              <a:t>Небанківські фінансово-кредитні інститути</a:t>
            </a:r>
            <a:endParaRPr sz="3500"/>
          </a:p>
        </p:txBody>
      </p:sp>
      <p:graphicFrame>
        <p:nvGraphicFramePr>
          <p:cNvPr id="86" name="Google Shape;86;p1"/>
          <p:cNvGraphicFramePr/>
          <p:nvPr/>
        </p:nvGraphicFramePr>
        <p:xfrm>
          <a:off x="847899" y="3743420"/>
          <a:ext cx="3000000" cy="3000000"/>
        </p:xfrm>
        <a:graphic>
          <a:graphicData uri="http://schemas.openxmlformats.org/drawingml/2006/table">
            <a:tbl>
              <a:tblPr bandCol="1" bandRow="1" firstCol="1" firstRow="1" lastCol="1" lastRow="1">
                <a:noFill/>
                <a:tableStyleId>{EC714261-58CF-4946-8870-CEFB485785AF}</a:tableStyleId>
              </a:tblPr>
              <a:tblGrid>
                <a:gridCol w="3430375"/>
                <a:gridCol w="3430375"/>
                <a:gridCol w="3430375"/>
              </a:tblGrid>
              <a:tr h="720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2000" u="none" cap="none" strike="noStrike"/>
                        <a:t>1. Лізингові компанії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2000" u="none" cap="none" strike="noStrike"/>
                        <a:t>2. Факторингові компанії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2000" u="none" cap="none" strike="noStrike"/>
                        <a:t>3. Кредитні спілки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uk-UA"/>
              <a:t>АСОЦІАЦІЯ «УКРАЇНСЬКЕ ОБ’ЄДНАННЯ ЛІЗИНГОДАВЦІВ»</a:t>
            </a:r>
            <a:endParaRPr/>
          </a:p>
        </p:txBody>
      </p:sp>
      <p:sp>
        <p:nvSpPr>
          <p:cNvPr id="141" name="Google Shape;141;p10"/>
          <p:cNvSpPr txBox="1"/>
          <p:nvPr>
            <p:ph idx="1" type="body"/>
          </p:nvPr>
        </p:nvSpPr>
        <p:spPr>
          <a:xfrm>
            <a:off x="838200" y="1825625"/>
            <a:ext cx="10515600" cy="14662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Мета діяльності  - </a:t>
            </a:r>
            <a:r>
              <a:rPr b="1" lang="uk-UA"/>
              <a:t>створення передумов та підтримка інфраструктури фінансового лізингу та операційної оренди всіх видів основних засобів в Україні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42" name="Google Shape;142;p10"/>
          <p:cNvSpPr/>
          <p:nvPr/>
        </p:nvSpPr>
        <p:spPr>
          <a:xfrm>
            <a:off x="964276" y="3920482"/>
            <a:ext cx="1038952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3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Державної програми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3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“Доступний фінансовий лізинг 5-7-9%”</a:t>
            </a:r>
            <a:endParaRPr b="1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0"/>
          <p:cNvSpPr/>
          <p:nvPr/>
        </p:nvSpPr>
        <p:spPr>
          <a:xfrm>
            <a:off x="964276" y="5103122"/>
            <a:ext cx="10507288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uk-UA" sz="2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максимально вигідне придбання у лізинг: автотранспорт, агротехніку, спецтехніку, комерційний транспорт.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uk-UA"/>
              <a:t> Повні члени Асоціації – лізингові компанії</a:t>
            </a:r>
            <a:endParaRPr/>
          </a:p>
        </p:txBody>
      </p:sp>
      <p:pic>
        <p:nvPicPr>
          <p:cNvPr id="149" name="Google Shape;149;p1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3526" y="2044700"/>
            <a:ext cx="4219575" cy="397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06267" y="2044700"/>
            <a:ext cx="4133850" cy="444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uk-UA"/>
              <a:t>Ринок небанківських фінансових послуг</a:t>
            </a:r>
            <a:endParaRPr/>
          </a:p>
        </p:txBody>
      </p:sp>
      <p:pic>
        <p:nvPicPr>
          <p:cNvPr id="156" name="Google Shape;156;p1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084" y="1690688"/>
            <a:ext cx="12192000" cy="4583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alibri"/>
              <a:buNone/>
            </a:pPr>
            <a:r>
              <a:rPr b="1" lang="uk-UA" sz="3500"/>
              <a:t>Факторингові компанії </a:t>
            </a:r>
            <a:r>
              <a:rPr lang="uk-UA" sz="3500"/>
              <a:t>– </a:t>
            </a:r>
            <a:r>
              <a:rPr i="1" lang="uk-UA" sz="3500"/>
              <a:t>фінансово-кредитні формування, які займаються кредитуванням оборотних коштів.</a:t>
            </a:r>
            <a:endParaRPr sz="3500"/>
          </a:p>
        </p:txBody>
      </p:sp>
      <p:sp>
        <p:nvSpPr>
          <p:cNvPr id="162" name="Google Shape;162;p13"/>
          <p:cNvSpPr txBox="1"/>
          <p:nvPr>
            <p:ph idx="1" type="body"/>
          </p:nvPr>
        </p:nvSpPr>
        <p:spPr>
          <a:xfrm>
            <a:off x="838200" y="2211185"/>
            <a:ext cx="10515600" cy="39657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</a:pPr>
            <a:r>
              <a:rPr b="1" lang="uk-UA" sz="3500"/>
              <a:t>Перевагою факторингу є:</a:t>
            </a:r>
            <a:endParaRPr b="1" sz="35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Char char="•"/>
            </a:pPr>
            <a:r>
              <a:rPr lang="uk-UA" sz="3500"/>
              <a:t>своєчасна інкасація дебіторської заборгованості;</a:t>
            </a:r>
            <a:endParaRPr sz="35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Char char="•"/>
            </a:pPr>
            <a:r>
              <a:rPr lang="uk-UA" sz="3500"/>
              <a:t>прискорення оборотності оборотного капіталу;</a:t>
            </a:r>
            <a:endParaRPr sz="35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Char char="•"/>
            </a:pPr>
            <a:r>
              <a:rPr lang="uk-UA" sz="3500"/>
              <a:t>можливість планувати платіжний оборот;</a:t>
            </a:r>
            <a:endParaRPr sz="35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Char char="•"/>
            </a:pPr>
            <a:r>
              <a:rPr lang="uk-UA" sz="3500"/>
              <a:t>покращення кредитоспроможності підприємства.</a:t>
            </a:r>
            <a:endParaRPr sz="35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"/>
          <p:cNvSpPr txBox="1"/>
          <p:nvPr>
            <p:ph type="title"/>
          </p:nvPr>
        </p:nvSpPr>
        <p:spPr>
          <a:xfrm>
            <a:off x="838200" y="365126"/>
            <a:ext cx="10515600" cy="69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uk-UA"/>
              <a:t>Процедура факторингу </a:t>
            </a:r>
            <a:endParaRPr b="1"/>
          </a:p>
        </p:txBody>
      </p:sp>
      <p:sp>
        <p:nvSpPr>
          <p:cNvPr id="168" name="Google Shape;168;p14"/>
          <p:cNvSpPr txBox="1"/>
          <p:nvPr>
            <p:ph idx="1" type="body"/>
          </p:nvPr>
        </p:nvSpPr>
        <p:spPr>
          <a:xfrm>
            <a:off x="266007" y="1280160"/>
            <a:ext cx="11671069" cy="5386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1. Продавець (кредитор) відвантажує товари чи надає послуги покупцям (дебіторам) із відстрочкою платежу та створює рахунки-фактури на оплату.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2. Факторингова компанія (наприклад, банк або інша фінансова організація) аналізує документи й оцінює ризик.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3. У разі позитивного рішення фактор видає продавцеві певну частку (зазвичай 70-90%) від загальної суми рахунків-фактур як аванс.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4. Фактор (до прикладу, банк) стає володільцем рахунків-фактур і бере на себе відповідальність за виконання платежів із боку покупців.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5. Коли покупці розраховуються за товари чи послуги з фактором (зазвичай встановлюється певний крайній термін, наприклад 30 днів), він виплачує решту суми рахунків-фактур продавцеві після відрахування своїх витрат і комісій.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5"/>
          <p:cNvSpPr txBox="1"/>
          <p:nvPr>
            <p:ph type="title"/>
          </p:nvPr>
        </p:nvSpPr>
        <p:spPr>
          <a:xfrm>
            <a:off x="838200" y="0"/>
            <a:ext cx="10515600" cy="516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uk-UA"/>
              <a:t>Факторинг і кредит: у чому різниця</a:t>
            </a:r>
            <a:endParaRPr/>
          </a:p>
        </p:txBody>
      </p:sp>
      <p:graphicFrame>
        <p:nvGraphicFramePr>
          <p:cNvPr id="174" name="Google Shape;174;p15"/>
          <p:cNvGraphicFramePr/>
          <p:nvPr/>
        </p:nvGraphicFramePr>
        <p:xfrm>
          <a:off x="0" y="51602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{EC714261-58CF-4946-8870-CEFB485785AF}</a:tableStyleId>
              </a:tblPr>
              <a:tblGrid>
                <a:gridCol w="6369200"/>
                <a:gridCol w="5822800"/>
              </a:tblGrid>
              <a:tr h="3677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u="none" cap="none" strike="noStrike"/>
                        <a:t>факторинг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u="none" cap="none" strike="noStrike"/>
                        <a:t>кредит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1925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uk-UA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Фінансова угода, в якій компанія-постачальник товарів або послуг продає свої неоплачені рахунки-фактури посередникові (фактору) з метою отримання негайного фінансування, при цьому фактор отримує назад свої гроші не від постачальника, а від покупця. Тобто в операції беруть участь три сторони: продавець товарів або послуг (кредитор), фактор та покупець (дебітор).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uk-UA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Грошова сума, надана під заставу банком або іншою установою, яку позичальник зобов’язаний повернути безпосередньо банку, зазвичай зі сплатою відсотків, зазначених у договорі. У кредитуванні (включно з такою формою, як лізинг) задіяні лише дві сторони.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662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uk-UA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Підприємство одразу ж отримує кошти від фактора за свої рахунки-фактури, незалежно від того, чи розрахуються покупці за товари чи послуги. У низці випадків факторинг не потребує забезпечення – факторингова компанія перебирає на себе ризик неплатежів. Якщо клієнти не оплатять рахунки-фактури, то зазнає збитків фактор, а не продавець.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uk-UA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Позичальник отримує певну суму від банку як позику, а погашення здійснюється регулярними платежами протягом зазначеного у договорі періоду. При цьому ризик неплатежів лежить на позичальнику.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875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uk-UA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Здебільшого факторингова компанія бере на себе кредитний менеджмент, включно з оцінкою кредитного ризику покупців і стягненням боргів, а також юридичний супровід.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uk-UA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Позичальник відповідає за управління своїми фінансами та повернення позики відповідно до умов договору.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875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uk-UA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Вартість визначається комісійними, які фактор стягує за свої послуги, причому вони залежать від розміру сум рахунків-фактур і ризику.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uk-UA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Вартість включає процентну ставку, що визначається на підставі кредитного рейтингу позичальника й умов угоди.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876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uk-UA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Розмір фінансування не лімітований і може збільшуватися відповідно до зростання обсягу продажів.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uk-UA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Розмір фінансування не лімітований і може збільшуватися відповідно до зростання обсягу продажів.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6"/>
          <p:cNvSpPr txBox="1"/>
          <p:nvPr>
            <p:ph type="title"/>
          </p:nvPr>
        </p:nvSpPr>
        <p:spPr>
          <a:xfrm>
            <a:off x="838200" y="847265"/>
            <a:ext cx="10515600" cy="56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uk-UA"/>
              <a:t>Види факторингу</a:t>
            </a:r>
            <a:endParaRPr b="1"/>
          </a:p>
        </p:txBody>
      </p:sp>
      <p:graphicFrame>
        <p:nvGraphicFramePr>
          <p:cNvPr id="180" name="Google Shape;180;p16"/>
          <p:cNvGraphicFramePr/>
          <p:nvPr/>
        </p:nvGraphicFramePr>
        <p:xfrm>
          <a:off x="838200" y="18256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{EC714261-58CF-4946-8870-CEFB485785AF}</a:tableStyleId>
              </a:tblPr>
              <a:tblGrid>
                <a:gridCol w="105156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3000"/>
                        <a:buFont typeface="Calibri"/>
                        <a:buNone/>
                      </a:pPr>
                      <a:r>
                        <a:rPr b="0" i="0" lang="uk-UA" sz="30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Факторинг без регресу (non-recourse factoring)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Calibri"/>
                        <a:buNone/>
                      </a:pPr>
                      <a:r>
                        <a:rPr b="0" i="0" lang="uk-UA" sz="3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Факторинг із регресом (recourse factoring)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Calibri"/>
                        <a:buNone/>
                      </a:pPr>
                      <a:r>
                        <a:rPr b="0" i="0" lang="uk-UA" sz="3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Відкритий факторинг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Calibri"/>
                        <a:buNone/>
                      </a:pPr>
                      <a:r>
                        <a:rPr b="0" i="0" lang="uk-UA" sz="3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Внутрішній факторинг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Calibri"/>
                        <a:buNone/>
                      </a:pPr>
                      <a:r>
                        <a:rPr b="0" i="0" lang="uk-UA" sz="3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Міжнародний (зовнішній) факторинг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Calibri"/>
                        <a:buNone/>
                      </a:pPr>
                      <a:r>
                        <a:rPr b="0" i="0" lang="uk-UA" sz="3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Електронний факторинг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7"/>
          <p:cNvSpPr txBox="1"/>
          <p:nvPr>
            <p:ph type="title"/>
          </p:nvPr>
        </p:nvSpPr>
        <p:spPr>
          <a:xfrm>
            <a:off x="838200" y="365125"/>
            <a:ext cx="10515600" cy="25110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uk-UA" sz="3000"/>
              <a:t>Кредитні спілки –</a:t>
            </a:r>
            <a:r>
              <a:rPr lang="uk-UA" sz="3000"/>
              <a:t> </a:t>
            </a:r>
            <a:r>
              <a:rPr i="1" lang="uk-UA" sz="3000"/>
              <a:t>фінансово-кредитні формування, які створюються з метою збільшення добробуту учасників шляхом взаємного кредитування на умовах повернення й платності.</a:t>
            </a:r>
            <a:endParaRPr sz="3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uk-UA"/>
              <a:t>Основними формами діяльності небанківських кредитних інститутів на ринку є:</a:t>
            </a:r>
            <a:endParaRPr b="1"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Char char="•"/>
            </a:pPr>
            <a:r>
              <a:rPr lang="uk-UA" sz="3500"/>
              <a:t>акумулювання заощаджень населення;</a:t>
            </a:r>
            <a:endParaRPr sz="35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Char char="•"/>
            </a:pPr>
            <a:r>
              <a:rPr lang="uk-UA" sz="3500"/>
              <a:t>надання кредитів через облігаційні позики корпораціям і державі;</a:t>
            </a:r>
            <a:endParaRPr sz="35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Char char="•"/>
            </a:pPr>
            <a:r>
              <a:rPr lang="uk-UA" sz="3500"/>
              <a:t>мобілізація капіталу через усі види акцій;</a:t>
            </a:r>
            <a:endParaRPr sz="35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Char char="•"/>
            </a:pPr>
            <a:r>
              <a:rPr lang="uk-UA" sz="3500"/>
              <a:t>надання іпотечних і споживчих кредитів та кредитів взаємодопомоги.</a:t>
            </a:r>
            <a:endParaRPr sz="3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title"/>
          </p:nvPr>
        </p:nvSpPr>
        <p:spPr>
          <a:xfrm>
            <a:off x="838200" y="133004"/>
            <a:ext cx="10515600" cy="18786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uk-UA" sz="3000"/>
              <a:t>Лізингові компанії –</a:t>
            </a:r>
            <a:r>
              <a:rPr lang="uk-UA" sz="3000"/>
              <a:t> </a:t>
            </a:r>
            <a:r>
              <a:rPr i="1" lang="uk-UA" sz="3000"/>
              <a:t>фінансово-кредитні формування, діяльність яких спрямована на інвестування власних чи залучених фінансових коштів і полягає в наданні лізингу (надання у користування на визначений строк майно).</a:t>
            </a:r>
            <a:endParaRPr sz="3000"/>
          </a:p>
        </p:txBody>
      </p:sp>
      <p:sp>
        <p:nvSpPr>
          <p:cNvPr id="98" name="Google Shape;98;p3"/>
          <p:cNvSpPr txBox="1"/>
          <p:nvPr>
            <p:ph idx="1" type="body"/>
          </p:nvPr>
        </p:nvSpPr>
        <p:spPr>
          <a:xfrm>
            <a:off x="838200" y="3158835"/>
            <a:ext cx="10515600" cy="30181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/>
              <a:t>три сторони лізингу</a:t>
            </a:r>
            <a:r>
              <a:rPr lang="uk-UA"/>
              <a:t>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виробник лізингового майна (об'єкта лізингу);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лізингоодержувач, який отримує у користування лізингове майно;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лізингодавець (лізингова компанія), який викуповує об'єкт лізингу у виробника (продавця) та передає його лізингоодержувачу на умовах оренди.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9" name="Google Shape;99;p3"/>
          <p:cNvSpPr/>
          <p:nvPr/>
        </p:nvSpPr>
        <p:spPr>
          <a:xfrm>
            <a:off x="838200" y="1985093"/>
            <a:ext cx="105156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uk-UA" sz="2000" u="none" cap="none" strike="noStrike">
                <a:solidFill>
                  <a:srgbClr val="3C3C3C"/>
                </a:solidFill>
                <a:latin typeface="Arial"/>
                <a:ea typeface="Arial"/>
                <a:cs typeface="Arial"/>
                <a:sym typeface="Arial"/>
              </a:rPr>
              <a:t>лізинг - довгострокова оренда майна інвестиційного призначення, що включає право орендаря (але не обов'язок) його подальшого викупу у лізингодавця (лізингової компанії) у свою власність</a:t>
            </a:r>
            <a:r>
              <a:rPr b="1" i="1" lang="uk-UA" sz="1800" u="none" cap="none" strike="noStrike">
                <a:solidFill>
                  <a:srgbClr val="3C3C3C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1" i="1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uk-UA"/>
              <a:t>Лізинг (оренда, кредит, торгівля)</a:t>
            </a:r>
            <a:endParaRPr/>
          </a:p>
        </p:txBody>
      </p:sp>
      <p:graphicFrame>
        <p:nvGraphicFramePr>
          <p:cNvPr id="105" name="Google Shape;105;p4"/>
          <p:cNvGraphicFramePr/>
          <p:nvPr/>
        </p:nvGraphicFramePr>
        <p:xfrm>
          <a:off x="838200" y="18256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{EC714261-58CF-4946-8870-CEFB485785AF}</a:tableStyleId>
              </a:tblPr>
              <a:tblGrid>
                <a:gridCol w="5257800"/>
                <a:gridCol w="5257800"/>
              </a:tblGrid>
              <a:tr h="370850">
                <a:tc>
                  <a:txBody>
                    <a:bodyPr/>
                    <a:lstStyle/>
                    <a:p>
                      <a:pPr indent="450215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uk-UA" sz="20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ФІНАНСОВИЙ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450215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uk-UA" sz="20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ОПЕРАЦІЙНИЙ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450215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20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використовується 10 і більше років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450215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20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тимчасове користування – сезонне, разове, цільове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450215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20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Лізингоодержувач має право на викуп майна у власності по його залишковій вартості по закінченні терміну дії договору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450215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20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 txBox="1"/>
          <p:nvPr>
            <p:ph type="title"/>
          </p:nvPr>
        </p:nvSpPr>
        <p:spPr>
          <a:xfrm>
            <a:off x="838200" y="141316"/>
            <a:ext cx="10515600" cy="5825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uk-UA" sz="3000"/>
              <a:t>Основні відмінності лізингу, кредиту та оренди</a:t>
            </a:r>
            <a:endParaRPr sz="3000"/>
          </a:p>
        </p:txBody>
      </p:sp>
      <p:pic>
        <p:nvPicPr>
          <p:cNvPr id="111" name="Google Shape;111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97578" y="723842"/>
            <a:ext cx="8262851" cy="57524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0007" y="698904"/>
            <a:ext cx="8611985" cy="5847288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6"/>
          <p:cNvSpPr txBox="1"/>
          <p:nvPr>
            <p:ph type="title"/>
          </p:nvPr>
        </p:nvSpPr>
        <p:spPr>
          <a:xfrm>
            <a:off x="838200" y="0"/>
            <a:ext cx="10515600" cy="69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uk-UA" sz="3000"/>
              <a:t>Основні відмінності лізингу, кредиту та оренди</a:t>
            </a:r>
            <a:endParaRPr sz="3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/>
          <p:nvPr/>
        </p:nvSpPr>
        <p:spPr>
          <a:xfrm>
            <a:off x="838200" y="0"/>
            <a:ext cx="10515600" cy="698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i="0" lang="uk-UA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Основні відмінності лізингу, кредиту та оренди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3" name="Google Shape;12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84054" y="698904"/>
            <a:ext cx="9023891" cy="59881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8228" y="598545"/>
            <a:ext cx="10516578" cy="5719128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8"/>
          <p:cNvSpPr txBox="1"/>
          <p:nvPr>
            <p:ph type="title"/>
          </p:nvPr>
        </p:nvSpPr>
        <p:spPr>
          <a:xfrm>
            <a:off x="838200" y="-17232"/>
            <a:ext cx="10515600" cy="615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i="0" lang="uk-UA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Основні відмінності лізингу, кредиту та оренди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"/>
          <p:cNvSpPr txBox="1"/>
          <p:nvPr>
            <p:ph type="title"/>
          </p:nvPr>
        </p:nvSpPr>
        <p:spPr>
          <a:xfrm>
            <a:off x="838200" y="365126"/>
            <a:ext cx="10515600" cy="5326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uk-UA"/>
              <a:t>Ознаки фінансового лізингу</a:t>
            </a:r>
            <a:endParaRPr/>
          </a:p>
        </p:txBody>
      </p:sp>
      <p:sp>
        <p:nvSpPr>
          <p:cNvPr id="135" name="Google Shape;135;p9"/>
          <p:cNvSpPr txBox="1"/>
          <p:nvPr>
            <p:ph idx="1" type="body"/>
          </p:nvPr>
        </p:nvSpPr>
        <p:spPr>
          <a:xfrm>
            <a:off x="216131" y="897776"/>
            <a:ext cx="11787447" cy="5960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uk-UA"/>
              <a:t>1. Лізинг вважається фінансовим, у разі якщо до лізингоодержувача переходять усі ризики та винагороди (вигоди) щодо користування та володіння об’єктом фінансового лізингу, за умови додержання хоча б однієї з таких ознак (умов):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1) об’єкт фінансового лізингу передається на строк, протягом якого </a:t>
            </a:r>
            <a:r>
              <a:rPr b="1" lang="uk-UA"/>
              <a:t>амортизується не менше 75 відсотків його первісної вартості</a:t>
            </a:r>
            <a:r>
              <a:rPr lang="uk-UA"/>
              <a:t>, а лізингоодержувач зобов’язаний на підставі договору фінансового лізингу або іншого договору, визначеного договором фінансового лізингу, протягом строку дії договору фінансового лізингу придбати об’єкт фінансового лізингу з подальшим переходом права власності від лізингодавця до лізингоодержувача за ціною та на умовах, передбачених таким договором фінансового лізингу або іншим договором, визначеним договором фінансового лізингу;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2) </a:t>
            </a:r>
            <a:r>
              <a:rPr b="1" lang="uk-UA"/>
              <a:t>сума лізингових платежів </a:t>
            </a:r>
            <a:r>
              <a:rPr lang="uk-UA"/>
              <a:t>на момент укладення договору фінансового лізингу </a:t>
            </a:r>
            <a:r>
              <a:rPr b="1" lang="uk-UA"/>
              <a:t>дорівнює первісній вартості об’єкта</a:t>
            </a:r>
            <a:r>
              <a:rPr lang="uk-UA"/>
              <a:t> фінансового лізингу </a:t>
            </a:r>
            <a:r>
              <a:rPr b="1" lang="uk-UA"/>
              <a:t>або перевищує її</a:t>
            </a:r>
            <a:r>
              <a:rPr lang="uk-UA"/>
              <a:t>;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3) </a:t>
            </a:r>
            <a:r>
              <a:rPr b="1" lang="uk-UA"/>
              <a:t>балансова (залишкова) вартість </a:t>
            </a:r>
            <a:r>
              <a:rPr lang="uk-UA"/>
              <a:t>об’єкта фінансового лізингу на момент закінчення строку дії договору фінансового лізингу, передбаченого таким договором, становить </a:t>
            </a:r>
            <a:r>
              <a:rPr b="1" lang="uk-UA"/>
              <a:t>не більше 25 відсотків первісної вартості</a:t>
            </a:r>
            <a:r>
              <a:rPr lang="uk-UA"/>
              <a:t> (ціни) такого об’єкта фінансового лізингу станом на початок строку дії договору фінансового лізингу;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4) </a:t>
            </a:r>
            <a:r>
              <a:rPr b="1" lang="uk-UA"/>
              <a:t>об’єкт</a:t>
            </a:r>
            <a:r>
              <a:rPr lang="uk-UA"/>
              <a:t> фінансового лізингу, виготовлений на замовлення лізингоодержувача, </a:t>
            </a:r>
            <a:r>
              <a:rPr b="1" lang="uk-UA"/>
              <a:t>після закінчення дії договору </a:t>
            </a:r>
            <a:r>
              <a:rPr lang="uk-UA"/>
              <a:t>фінансового лізингу </a:t>
            </a:r>
            <a:r>
              <a:rPr b="1" lang="uk-UA"/>
              <a:t>не може бути використаний </a:t>
            </a:r>
            <a:r>
              <a:rPr lang="uk-UA"/>
              <a:t>іншими особами, крім лізингоодержувача, зважаючи на його технологічні та якісні характеристики.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uk-UA"/>
              <a:t>2. </a:t>
            </a:r>
            <a:r>
              <a:rPr lang="uk-UA">
                <a:solidFill>
                  <a:srgbClr val="FF0000"/>
                </a:solidFill>
              </a:rPr>
              <a:t>Строк</a:t>
            </a:r>
            <a:r>
              <a:rPr lang="uk-UA"/>
              <a:t>, на який лізингоодержувачу передається об’єкт фінансового лізингу у володіння та користування, </a:t>
            </a:r>
            <a:r>
              <a:rPr lang="uk-UA">
                <a:solidFill>
                  <a:srgbClr val="FF0000"/>
                </a:solidFill>
              </a:rPr>
              <a:t>не може становити менше одного року</a:t>
            </a:r>
            <a:r>
              <a:rPr lang="uk-UA"/>
              <a:t>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2024-02-20T21:45:04Z</dcterms:created>
  <dc:creator>User</dc:creator>
</cp:coreProperties>
</file>