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presProps.xml" ContentType="application/vnd.openxmlformats-officedocument.presentationml.presPro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9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</p:sldIdLst>
  <p:sldSz cx="9144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" Target="slides/slide1.xml"/><Relationship Id="rId14" Type="http://schemas.openxmlformats.org/officeDocument/2006/relationships/slide" Target="slides/slide2.xml"/><Relationship Id="rId15" Type="http://schemas.openxmlformats.org/officeDocument/2006/relationships/slide" Target="slides/slide3.xml"/><Relationship Id="rId16" Type="http://schemas.openxmlformats.org/officeDocument/2006/relationships/slide" Target="slides/slide4.xml"/><Relationship Id="rId17" Type="http://schemas.openxmlformats.org/officeDocument/2006/relationships/slide" Target="slides/slide5.xml"/><Relationship Id="rId18" Type="http://schemas.openxmlformats.org/officeDocument/2006/relationships/slide" Target="slides/slide6.xml"/><Relationship Id="rId19" Type="http://schemas.openxmlformats.org/officeDocument/2006/relationships/slide" Target="slides/slide7.xml"/><Relationship Id="rId20" Type="http://schemas.openxmlformats.org/officeDocument/2006/relationships/slide" Target="slides/slide8.xml"/><Relationship Id="rId21" Type="http://schemas.openxmlformats.org/officeDocument/2006/relationships/slide" Target="slides/slide9.xml"/><Relationship Id="rId22" Type="http://schemas.openxmlformats.org/officeDocument/2006/relationships/slide" Target="slides/slide10.xml"/><Relationship Id="rId23" Type="http://schemas.openxmlformats.org/officeDocument/2006/relationships/slide" Target="slides/slide11.xml"/><Relationship Id="rId24" Type="http://schemas.openxmlformats.org/officeDocument/2006/relationships/slide" Target="slides/slide12.xml"/><Relationship Id="rId25" Type="http://schemas.openxmlformats.org/officeDocument/2006/relationships/slide" Target="slides/slide13.xml"/><Relationship Id="rId26" Type="http://schemas.openxmlformats.org/officeDocument/2006/relationships/slide" Target="slides/slide14.xml"/><Relationship Id="rId27" Type="http://schemas.openxmlformats.org/officeDocument/2006/relationships/slide" Target="slides/slide15.xml"/><Relationship Id="rId28" Type="http://schemas.openxmlformats.org/officeDocument/2006/relationships/slide" Target="slides/slide16.xml"/><Relationship Id="rId29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trike="noStrike" u="none">
              <a:solidFill>
                <a:srgbClr val="000000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2C21072-8B41-4544-8FEF-6113565C68A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9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0"/>
          </p:nvPr>
        </p:nvSpPr>
        <p:spPr/>
        <p:txBody>
          <a:bodyPr/>
          <a:p>
            <a:fld id="{2F37CB77-DE70-4F7E-BD07-CE8DA57E09F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8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3"/>
          </p:nvPr>
        </p:nvSpPr>
        <p:spPr/>
        <p:txBody>
          <a:bodyPr/>
          <a:p>
            <a:fld id="{D5A53080-FD95-4810-A6C0-5FB8D3A67E82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1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5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6"/>
          </p:nvPr>
        </p:nvSpPr>
        <p:spPr/>
        <p:txBody>
          <a:bodyPr/>
          <a:p>
            <a:fld id="{5E8F4C66-47E7-4579-BC47-1E84B80E4E85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4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8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9"/>
          </p:nvPr>
        </p:nvSpPr>
        <p:spPr/>
        <p:txBody>
          <a:bodyPr/>
          <a:p>
            <a:fld id="{DB4571AB-F560-4874-A06F-BB882726E70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7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2"/>
          </p:nvPr>
        </p:nvSpPr>
        <p:spPr/>
        <p:txBody>
          <a:bodyPr/>
          <a:p>
            <a:fld id="{3BFB5BBB-4210-47CC-B6BF-277B2A6D009B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0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5"/>
          </p:nvPr>
        </p:nvSpPr>
        <p:spPr/>
        <p:txBody>
          <a:bodyPr/>
          <a:p>
            <a:fld id="{81127732-1A7D-498F-A01F-8A485EB504B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3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674240" y="1600200"/>
            <a:ext cx="4015800" cy="45255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8"/>
          </p:nvPr>
        </p:nvSpPr>
        <p:spPr/>
        <p:txBody>
          <a:bodyPr/>
          <a:p>
            <a:fld id="{A73A1A06-7BD3-459A-8F77-5CF6DC32CC8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6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1"/>
          </p:nvPr>
        </p:nvSpPr>
        <p:spPr/>
        <p:txBody>
          <a:bodyPr/>
          <a:p>
            <a:fld id="{CAF726CC-DD8C-48C9-B802-F48C56BF40CA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9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4"/>
          </p:nvPr>
        </p:nvSpPr>
        <p:spPr/>
        <p:txBody>
          <a:bodyPr/>
          <a:p>
            <a:fld id="{9B62BA31-C20E-4B44-BC9A-09CB4912AC00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22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7"/>
          </p:nvPr>
        </p:nvSpPr>
        <p:spPr/>
        <p:txBody>
          <a:bodyPr/>
          <a:p>
            <a:fld id="{942E6239-97E9-4C4D-99AF-FBB4489936F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25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dt" idx="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ftr" idx="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uk-UA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 idx="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953B9A6-A129-4EBF-B297-7F2BBFE104BA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Для редагування структури клацніть мишею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Другий рівень структури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Третій рівень структури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Четвертий рівень структури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П'ятий рівень структури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Шостий рівень структури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Сьомий рівень структури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57200" y="272880"/>
            <a:ext cx="3007800" cy="11617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Calibri"/>
              </a:rPr>
              <a:t>Образец заголовка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3575160" y="272880"/>
            <a:ext cx="5111280" cy="5852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57200" y="1434960"/>
            <a:ext cx="3007800" cy="4690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1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dt" idx="28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8" name="PlaceHolder 5"/>
          <p:cNvSpPr>
            <a:spLocks noGrp="1"/>
          </p:cNvSpPr>
          <p:nvPr>
            <p:ph type="ftr" idx="29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uk-UA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9" name="PlaceHolder 6"/>
          <p:cNvSpPr>
            <a:spLocks noGrp="1"/>
          </p:cNvSpPr>
          <p:nvPr>
            <p:ph type="sldNum" idx="30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E74381C-FE80-4D73-A09E-C98B839630E4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792440" y="4800600"/>
            <a:ext cx="5486040" cy="5662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ru-RU" sz="2000" strike="noStrike" u="none">
                <a:solidFill>
                  <a:schemeClr val="dk1"/>
                </a:solidFill>
                <a:uFillTx/>
                <a:latin typeface="Calibri"/>
              </a:rPr>
              <a:t>Образец заголовка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1792440" y="61272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Для редагування структури клацніть мишею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Другий рівень структури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Третій рівень структури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Четвертий рівень структури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П'ятий рівень структури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Шостий рівень структури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Сьомий рівень структури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1792440" y="5367240"/>
            <a:ext cx="5486040" cy="8046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spcBef>
                <a:spcPts val="281"/>
              </a:spcBef>
              <a:buNone/>
              <a:tabLst>
                <a:tab algn="l" pos="0"/>
              </a:tabLst>
            </a:pPr>
            <a:r>
              <a:rPr b="0" lang="ru-RU" sz="14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1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 type="dt" idx="31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4" name="PlaceHolder 5"/>
          <p:cNvSpPr>
            <a:spLocks noGrp="1"/>
          </p:cNvSpPr>
          <p:nvPr>
            <p:ph type="ftr" idx="32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uk-UA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65" name="PlaceHolder 6"/>
          <p:cNvSpPr>
            <a:spLocks noGrp="1"/>
          </p:cNvSpPr>
          <p:nvPr>
            <p:ph type="sldNum" idx="33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A58BF3D-6E96-4368-BD55-A682615EAC35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dt" idx="4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0" name="PlaceHolder 4"/>
          <p:cNvSpPr>
            <a:spLocks noGrp="1"/>
          </p:cNvSpPr>
          <p:nvPr>
            <p:ph type="ftr" idx="5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uk-UA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1" name="PlaceHolder 5"/>
          <p:cNvSpPr>
            <a:spLocks noGrp="1"/>
          </p:cNvSpPr>
          <p:nvPr>
            <p:ph type="sldNum" idx="6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5B0D683-6393-4EC4-802E-522B49A313DF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629400" y="274680"/>
            <a:ext cx="2057040" cy="585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 vert="eaVert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274680"/>
            <a:ext cx="6019560" cy="58510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 vert="eaVer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dt" idx="7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ftr" idx="8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uk-UA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16" name="PlaceHolder 5"/>
          <p:cNvSpPr>
            <a:spLocks noGrp="1"/>
          </p:cNvSpPr>
          <p:nvPr>
            <p:ph type="sldNum" idx="9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7C30744-4A2A-404D-BDD8-E1A93769453F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dt" idx="10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ftr" idx="11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uk-UA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sldNum" idx="12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2C4AEF9-FA2D-4D4B-B7C5-744659BE65F4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722160" y="4406760"/>
            <a:ext cx="7772040" cy="13618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defTabSz="914400">
              <a:lnSpc>
                <a:spcPct val="100000"/>
              </a:lnSpc>
              <a:buNone/>
            </a:pPr>
            <a:r>
              <a:rPr b="1" lang="ru-RU" sz="4000" strike="noStrike" u="none" cap="all">
                <a:solidFill>
                  <a:schemeClr val="dk1"/>
                </a:solidFill>
                <a:uFillTx/>
                <a:latin typeface="Calibri"/>
              </a:rPr>
              <a:t>Образец заголовка</a:t>
            </a:r>
            <a:endParaRPr b="0" lang="ru-RU" sz="4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722160" y="2906640"/>
            <a:ext cx="7772040" cy="14997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00"/>
              </a:spcBef>
              <a:buNone/>
              <a:tabLst>
                <a:tab algn="l" pos="0"/>
              </a:tabLst>
            </a:pPr>
            <a:r>
              <a:rPr b="0" lang="ru-RU" sz="20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Образец текста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dt" idx="13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7" name="PlaceHolder 4"/>
          <p:cNvSpPr>
            <a:spLocks noGrp="1"/>
          </p:cNvSpPr>
          <p:nvPr>
            <p:ph type="ftr" idx="14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uk-UA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8" name="PlaceHolder 5"/>
          <p:cNvSpPr>
            <a:spLocks noGrp="1"/>
          </p:cNvSpPr>
          <p:nvPr>
            <p:ph type="sldNum" idx="15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9F691BA8-96BE-4405-93CA-8AC79AA171DB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48320" y="1600200"/>
            <a:ext cx="403812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8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2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dt" idx="16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ftr" idx="17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uk-UA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34" name="PlaceHolder 6"/>
          <p:cNvSpPr>
            <a:spLocks noGrp="1"/>
          </p:cNvSpPr>
          <p:nvPr>
            <p:ph type="sldNum" idx="18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E9AF444B-F726-4293-AB1B-F825A9C080C3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535040"/>
            <a:ext cx="403992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57200" y="2174760"/>
            <a:ext cx="403992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ru-RU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ru-RU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4645080" y="1535040"/>
            <a:ext cx="4041360" cy="6393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 defTabSz="914400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4645080" y="2174760"/>
            <a:ext cx="4041360" cy="3951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defTabSz="9144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trike="noStrike" u="none">
                <a:solidFill>
                  <a:schemeClr val="dk1"/>
                </a:solidFill>
                <a:uFillTx/>
                <a:latin typeface="Calibri"/>
              </a:rPr>
              <a:t>Образец текста</a:t>
            </a:r>
            <a:endParaRPr b="0" lang="ru-RU" sz="24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1" marL="743040" indent="-285840" defTabSz="9144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Второй уровень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2" marL="1143000" indent="-228600" defTabSz="914400">
              <a:lnSpc>
                <a:spcPct val="100000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1800" strike="noStrike" u="none">
                <a:solidFill>
                  <a:schemeClr val="dk1"/>
                </a:solidFill>
                <a:uFillTx/>
                <a:latin typeface="Calibri"/>
              </a:rPr>
              <a:t>Третий уровень</a:t>
            </a:r>
            <a:endParaRPr b="0" lang="ru-RU" sz="18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3" marL="16002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Calibri"/>
              </a:rPr>
              <a:t>Четвертый уровень</a:t>
            </a:r>
            <a:endParaRPr b="0" lang="ru-RU" sz="16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lvl="4" marL="2057400" indent="-228600" defTabSz="914400">
              <a:lnSpc>
                <a:spcPct val="100000"/>
              </a:lnSpc>
              <a:spcBef>
                <a:spcPts val="32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1600" strike="noStrike" u="none">
                <a:solidFill>
                  <a:schemeClr val="dk1"/>
                </a:solidFill>
                <a:uFillTx/>
                <a:latin typeface="Calibri"/>
              </a:rPr>
              <a:t>Пятый уровень</a:t>
            </a:r>
            <a:endParaRPr b="0" lang="ru-RU" sz="16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dt" idx="19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ftr" idx="20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uk-UA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5" name="PlaceHolder 8"/>
          <p:cNvSpPr>
            <a:spLocks noGrp="1"/>
          </p:cNvSpPr>
          <p:nvPr>
            <p:ph type="sldNum" idx="21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B1D06FA0-4EE3-4825-A744-DADC05B2CF12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trike="noStrike" u="none">
                <a:solidFill>
                  <a:schemeClr val="dk1"/>
                </a:solidFill>
                <a:uFillTx/>
                <a:latin typeface="Calibri"/>
              </a:rPr>
              <a:t>Образец заголовка</a:t>
            </a:r>
            <a:endParaRPr b="0" lang="ru-RU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dt" idx="22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ftr" idx="23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uk-UA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 type="sldNum" idx="24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5FC3413A-6273-4D48-881C-D484A35B2E78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dt" idx="25"/>
          </p:nvPr>
        </p:nvSpPr>
        <p:spPr>
          <a:xfrm>
            <a:off x="45720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defTabSz="914400">
              <a:lnSpc>
                <a:spcPct val="100000"/>
              </a:lnSpc>
              <a:buNone/>
            </a:pPr>
            <a:r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&lt;дата/час&gt;</a:t>
            </a:r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ftr" idx="26"/>
          </p:nvPr>
        </p:nvSpPr>
        <p:spPr>
          <a:xfrm>
            <a:off x="3124080" y="6356520"/>
            <a:ext cx="289512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ctr">
              <a:buNone/>
              <a:defRPr b="0" lang="uk-UA" sz="1400" strike="noStrike" u="non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uk-UA" sz="1400" strike="noStrike" u="none">
                <a:solidFill>
                  <a:srgbClr val="000000"/>
                </a:solidFill>
                <a:uFillTx/>
                <a:latin typeface="Times New Roman"/>
              </a:rPr>
              <a:t>&lt;нижній колонтитул&gt;</a:t>
            </a:r>
            <a:endParaRPr b="0" lang="uk-UA" sz="14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sldNum" idx="27"/>
          </p:nvPr>
        </p:nvSpPr>
        <p:spPr>
          <a:xfrm>
            <a:off x="6553080" y="6356520"/>
            <a:ext cx="2133360" cy="36468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lstStyle>
            <a:lvl1pPr indent="0" algn="r" defTabSz="914400">
              <a:lnSpc>
                <a:spcPct val="100000"/>
              </a:lnSpc>
              <a:buNone/>
              <a:def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</a:pPr>
            <a:fld id="{46753D23-254D-4132-8A23-CC3868DE66FB}" type="slidenum">
              <a:rPr b="0" lang="ru-RU" sz="1200" strike="noStrike" u="none">
                <a:solidFill>
                  <a:schemeClr val="dk1">
                    <a:tint val="75000"/>
                  </a:schemeClr>
                </a:solidFill>
                <a:uFillTx/>
                <a:latin typeface="Calibri"/>
              </a:rPr>
              <a:t>&lt;номер&gt;</a:t>
            </a:fld>
            <a:endParaRPr b="0" lang="uk-UA" sz="1200" strike="noStrike" u="none">
              <a:solidFill>
                <a:srgbClr val="000000"/>
              </a:solidFill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4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4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5.png"/><Relationship Id="rId2" Type="http://schemas.openxmlformats.org/officeDocument/2006/relationships/slideLayout" Target="../slideLayouts/slideLayout4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4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slideLayout" Target="../slideLayouts/slideLayout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4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4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hyperlink" Target="https://uristy.ua/ua/laws/show/2755-17" TargetMode="External"/><Relationship Id="rId2" Type="http://schemas.openxmlformats.org/officeDocument/2006/relationships/hyperlink" Target="https://uristy.ua/ua/laws/show/2755-17" TargetMode="External"/><Relationship Id="rId3" Type="http://schemas.openxmlformats.org/officeDocument/2006/relationships/hyperlink" Target="https://uristy.ua/ua/laws/show/2755-17" TargetMode="External"/><Relationship Id="rId4" Type="http://schemas.openxmlformats.org/officeDocument/2006/relationships/hyperlink" Target="https://uristy.ua/ua/laws/show/2755-17" TargetMode="External"/><Relationship Id="rId5" Type="http://schemas.openxmlformats.org/officeDocument/2006/relationships/slideLayout" Target="../slideLayouts/slideLayout4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4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2040" cy="1469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uk-UA" sz="3000" strike="noStrike" u="none">
                <a:solidFill>
                  <a:schemeClr val="dk1"/>
                </a:solidFill>
                <a:uFillTx/>
                <a:latin typeface="Calibri"/>
              </a:rPr>
              <a:t>Акцизний податок </a:t>
            </a:r>
            <a:r>
              <a:rPr b="0" lang="uk-UA" sz="3000" strike="noStrike" u="none">
                <a:solidFill>
                  <a:schemeClr val="dk1"/>
                </a:solidFill>
                <a:uFillTx/>
                <a:latin typeface="Calibri"/>
              </a:rPr>
              <a:t>– особливий вид податкових відрахувань, яким обтяжують виробників ряду особливих товарів. </a:t>
            </a:r>
            <a:br>
              <a:rPr sz="3000"/>
            </a:br>
            <a:br>
              <a:rPr sz="3000"/>
            </a:br>
            <a:r>
              <a:rPr b="0" lang="uk-UA" sz="3000" strike="noStrike" u="none">
                <a:solidFill>
                  <a:schemeClr val="dk1"/>
                </a:solidFill>
                <a:uFillTx/>
                <a:latin typeface="Calibri"/>
              </a:rPr>
              <a:t>Цей збір вважають виключно політичним, тому що основна його роль – </a:t>
            </a:r>
            <a:r>
              <a:rPr b="1" lang="uk-UA" sz="3000" strike="noStrike" u="none">
                <a:solidFill>
                  <a:schemeClr val="dk1"/>
                </a:solidFill>
                <a:uFillTx/>
                <a:latin typeface="Calibri"/>
              </a:rPr>
              <a:t>регулювати грошовий оборот і ринок, контролювати попит. </a:t>
            </a:r>
            <a:br>
              <a:rPr sz="3000"/>
            </a:br>
            <a:br>
              <a:rPr sz="3000"/>
            </a:br>
            <a:r>
              <a:rPr b="1" lang="uk-UA" sz="3000" strike="noStrike" u="none">
                <a:solidFill>
                  <a:schemeClr val="dk1"/>
                </a:solidFill>
                <a:uFillTx/>
                <a:latin typeface="Calibri"/>
              </a:rPr>
              <a:t>Акциз</a:t>
            </a:r>
            <a:r>
              <a:rPr b="0" lang="uk-UA" sz="3000" strike="noStrike" u="none">
                <a:solidFill>
                  <a:schemeClr val="dk1"/>
                </a:solidFill>
                <a:uFillTx/>
                <a:latin typeface="Calibri"/>
              </a:rPr>
              <a:t> – це міжнародне поняття, яке присутнє у всіх країнах світу з капіталістичною системою економіки.</a:t>
            </a:r>
            <a:endParaRPr b="0" lang="ru-RU" sz="3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440" cy="1752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 algn="ctr">
              <a:buNone/>
            </a:pPr>
            <a:endParaRPr b="0" lang="uk-UA" sz="3200" strike="noStrike" u="none">
              <a:solidFill>
                <a:schemeClr val="dk1">
                  <a:tint val="75000"/>
                </a:schemeClr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Picture 2" descr=""/>
          <p:cNvPicPr/>
          <p:nvPr/>
        </p:nvPicPr>
        <p:blipFill>
          <a:blip r:embed="rId1"/>
          <a:stretch/>
        </p:blipFill>
        <p:spPr>
          <a:xfrm>
            <a:off x="214200" y="214200"/>
            <a:ext cx="8572320" cy="5768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2" descr=""/>
          <p:cNvPicPr/>
          <p:nvPr/>
        </p:nvPicPr>
        <p:blipFill>
          <a:blip r:embed="rId1"/>
          <a:stretch/>
        </p:blipFill>
        <p:spPr>
          <a:xfrm>
            <a:off x="1447920" y="1071720"/>
            <a:ext cx="6981480" cy="48726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Picture 2" descr=""/>
          <p:cNvPicPr/>
          <p:nvPr/>
        </p:nvPicPr>
        <p:blipFill>
          <a:blip r:embed="rId1"/>
          <a:stretch/>
        </p:blipFill>
        <p:spPr>
          <a:xfrm>
            <a:off x="428760" y="714240"/>
            <a:ext cx="8413560" cy="45486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" name="Picture 2" descr=""/>
          <p:cNvPicPr/>
          <p:nvPr/>
        </p:nvPicPr>
        <p:blipFill>
          <a:blip r:embed="rId1"/>
          <a:stretch/>
        </p:blipFill>
        <p:spPr>
          <a:xfrm>
            <a:off x="642960" y="428760"/>
            <a:ext cx="8002080" cy="53820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2" descr=""/>
          <p:cNvPicPr/>
          <p:nvPr/>
        </p:nvPicPr>
        <p:blipFill>
          <a:blip r:embed="rId1"/>
          <a:stretch/>
        </p:blipFill>
        <p:spPr>
          <a:xfrm>
            <a:off x="571320" y="214200"/>
            <a:ext cx="7637760" cy="63172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Picture 2" descr=""/>
          <p:cNvPicPr/>
          <p:nvPr/>
        </p:nvPicPr>
        <p:blipFill>
          <a:blip r:embed="rId1"/>
          <a:stretch/>
        </p:blipFill>
        <p:spPr>
          <a:xfrm>
            <a:off x="2000160" y="285840"/>
            <a:ext cx="5581080" cy="576864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Picture 2" descr="D:\5-Вита\кафедра\ПСУ\Акцизний податок\Марки.png"/>
          <p:cNvPicPr/>
          <p:nvPr/>
        </p:nvPicPr>
        <p:blipFill>
          <a:blip r:embed="rId1"/>
          <a:stretch/>
        </p:blipFill>
        <p:spPr>
          <a:xfrm>
            <a:off x="285120" y="571320"/>
            <a:ext cx="8731800" cy="4911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4400" strike="noStrike" u="sng">
                <a:solidFill>
                  <a:schemeClr val="dk1"/>
                </a:solidFill>
                <a:uFillTx/>
                <a:latin typeface="Calibri"/>
                <a:hlinkClick r:id="rId1"/>
              </a:rPr>
              <a:t>Податков</a:t>
            </a:r>
            <a:r>
              <a:rPr b="0" lang="uk-UA" sz="4400" strike="noStrike" u="sng">
                <a:solidFill>
                  <a:schemeClr val="dk1"/>
                </a:solidFill>
                <a:uFillTx/>
                <a:latin typeface="Calibri"/>
                <a:hlinkClick r:id="rId2"/>
              </a:rPr>
              <a:t>ий</a:t>
            </a:r>
            <a:r>
              <a:rPr b="0" lang="ru-RU" sz="4400" strike="noStrike" u="sng">
                <a:solidFill>
                  <a:schemeClr val="dk1"/>
                </a:solidFill>
                <a:uFillTx/>
                <a:latin typeface="Calibri"/>
                <a:hlinkClick r:id="rId3"/>
              </a:rPr>
              <a:t> кодекс </a:t>
            </a:r>
            <a:r>
              <a:rPr b="0" lang="ru-RU" sz="4400" strike="noStrike" u="sng">
                <a:solidFill>
                  <a:schemeClr val="dk1"/>
                </a:solidFill>
                <a:uFillTx/>
                <a:latin typeface="Calibri"/>
                <a:hlinkClick r:id="rId4"/>
              </a:rPr>
              <a:t>України</a:t>
            </a:r>
            <a:endParaRPr b="0" lang="ru-RU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6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marL="343080" indent="-343080" algn="just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3200" strike="noStrike" u="none">
                <a:solidFill>
                  <a:schemeClr val="dk1"/>
                </a:solidFill>
                <a:uFillTx/>
                <a:latin typeface="Calibri"/>
              </a:rPr>
              <a:t>Акцизний податок</a:t>
            </a: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  – це непрямий податок, яким обкладаються підакцизні товари. 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algn="just" defTabSz="914400">
              <a:lnSpc>
                <a:spcPct val="100000"/>
              </a:lnSpc>
              <a:spcBef>
                <a:spcPts val="641"/>
              </a:spcBef>
              <a:buNone/>
            </a:pP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algn="just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Сума податку включається в ціну цих предметів. Формально виплачують його платники, встановлені законом, але фактично матеріальна відповідальність перекладається на споживача.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uk-UA" sz="3000" strike="noStrike" u="none">
                <a:solidFill>
                  <a:schemeClr val="dk1"/>
                </a:solidFill>
                <a:uFillTx/>
                <a:latin typeface="Calibri"/>
              </a:rPr>
              <a:t>Перелік підакцизних товарів може змінюватися шляхом внесення змін до Податкового Кодексу</a:t>
            </a:r>
            <a:endParaRPr b="0" lang="ru-RU" sz="3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3200" strike="noStrike" u="none">
                <a:solidFill>
                  <a:schemeClr val="dk1"/>
                </a:solidFill>
                <a:uFillTx/>
                <a:latin typeface="Calibri"/>
              </a:rPr>
              <a:t>Спирт.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3200" strike="noStrike" u="none">
                <a:solidFill>
                  <a:schemeClr val="dk1"/>
                </a:solidFill>
                <a:uFillTx/>
                <a:latin typeface="Calibri"/>
              </a:rPr>
              <a:t>Алкогольні напої та пиво.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3200" strike="noStrike" u="none">
                <a:solidFill>
                  <a:schemeClr val="dk1"/>
                </a:solidFill>
                <a:uFillTx/>
                <a:latin typeface="Calibri"/>
              </a:rPr>
              <a:t>Сигарети, тютюн і його замінники.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3200" strike="noStrike" u="none">
                <a:solidFill>
                  <a:schemeClr val="dk1"/>
                </a:solidFill>
                <a:uFillTx/>
                <a:latin typeface="Calibri"/>
              </a:rPr>
              <a:t>Легкові автомобілі, кузова, причепи, мотоцикли.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3200" strike="noStrike" u="none">
                <a:solidFill>
                  <a:schemeClr val="dk1"/>
                </a:solidFill>
                <a:uFillTx/>
                <a:latin typeface="Calibri"/>
              </a:rPr>
              <a:t>Газ і нафтопродукти.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3200" strike="noStrike" u="none">
                <a:solidFill>
                  <a:schemeClr val="dk1"/>
                </a:solidFill>
                <a:uFillTx/>
                <a:latin typeface="Calibri"/>
              </a:rPr>
              <a:t>Дизельне паливо.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</a:pP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uk-UA" sz="2500" strike="noStrike" u="none">
                <a:solidFill>
                  <a:schemeClr val="dk1"/>
                </a:solidFill>
                <a:uFillTx/>
                <a:latin typeface="Calibri"/>
              </a:rPr>
              <a:t>Залежно від типу відрізняється спосіб стягнення і розмір збору.</a:t>
            </a:r>
            <a:endParaRPr b="0" lang="ru-RU" sz="25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73" name="Picture 2" descr=""/>
          <p:cNvPicPr/>
          <p:nvPr/>
        </p:nvPicPr>
        <p:blipFill>
          <a:blip r:embed="rId1"/>
          <a:stretch/>
        </p:blipFill>
        <p:spPr>
          <a:xfrm>
            <a:off x="1490760" y="1600200"/>
            <a:ext cx="6162120" cy="452556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ru-RU" sz="2000" strike="noStrike" u="none">
                <a:solidFill>
                  <a:schemeClr val="dk1"/>
                </a:solidFill>
                <a:uFillTx/>
                <a:latin typeface="Calibri"/>
              </a:rPr>
              <a:t>Акцизний податок відноситься Податковим кодексом до категорії непрямих (непрямих) податків.</a:t>
            </a: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marL="343080" indent="-343080" algn="just" defTabSz="914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1" lang="ru-RU" sz="2500" strike="noStrike" u="none">
                <a:solidFill>
                  <a:schemeClr val="dk1"/>
                </a:solidFill>
                <a:uFillTx/>
                <a:latin typeface="Calibri"/>
              </a:rPr>
              <a:t>Специфічний акциз </a:t>
            </a:r>
            <a:r>
              <a:rPr b="0" lang="ru-RU" sz="2500" strike="noStrike" u="none">
                <a:solidFill>
                  <a:schemeClr val="dk1"/>
                </a:solidFill>
                <a:uFillTx/>
                <a:latin typeface="Calibri"/>
              </a:rPr>
              <a:t>– це первинний вигляд акцизного збору. У цьому виді непрямого податку встановлюється строгий перелік особливих товарів. Кожна група речей має свою диференційовану ставку збору.</a:t>
            </a:r>
            <a:endParaRPr b="0" lang="ru-RU" sz="2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algn="just" defTabSz="914400">
              <a:lnSpc>
                <a:spcPct val="100000"/>
              </a:lnSpc>
              <a:spcBef>
                <a:spcPts val="499"/>
              </a:spcBef>
              <a:buNone/>
            </a:pPr>
            <a:endParaRPr b="0" lang="ru-RU" sz="2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algn="just" defTabSz="914400">
              <a:lnSpc>
                <a:spcPct val="100000"/>
              </a:lnSpc>
              <a:spcBef>
                <a:spcPts val="49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500" strike="noStrike" u="none">
                <a:solidFill>
                  <a:schemeClr val="dk1"/>
                </a:solidFill>
                <a:uFillTx/>
                <a:latin typeface="Calibri"/>
              </a:rPr>
              <a:t>Одна з основних особливостей специфічного акцизу полягає в тому, що він встановлюється для території держави і не залежить від суб’єктів. Іноземець або українець. Ввезення або вивезення – збір буде однаковим.</a:t>
            </a:r>
            <a:endParaRPr b="0" lang="ru-RU" sz="25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</a:pP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buNone/>
            </a:pPr>
            <a:endParaRPr b="0" lang="ru-RU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pic>
        <p:nvPicPr>
          <p:cNvPr id="77" name="Picture 2" descr=""/>
          <p:cNvPicPr/>
          <p:nvPr/>
        </p:nvPicPr>
        <p:blipFill>
          <a:blip r:embed="rId1"/>
          <a:stretch/>
        </p:blipFill>
        <p:spPr>
          <a:xfrm>
            <a:off x="428760" y="642960"/>
            <a:ext cx="8143560" cy="541080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0" lang="uk-UA" sz="4400" strike="noStrike" u="none">
                <a:solidFill>
                  <a:schemeClr val="dk1"/>
                </a:solidFill>
                <a:uFillTx/>
                <a:latin typeface="Calibri"/>
              </a:rPr>
              <a:t>Особливості</a:t>
            </a:r>
            <a:endParaRPr b="0" lang="ru-RU" sz="44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5000" lnSpcReduction="9999"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3200" strike="noStrike" u="none">
                <a:solidFill>
                  <a:schemeClr val="dk1"/>
                </a:solidFill>
                <a:uFillTx/>
                <a:latin typeface="Calibri"/>
              </a:rPr>
              <a:t>Вони стягуються незалежно від того, до чого призвела підприємницька діяльність (чи отримав бізнесмен заробіток або тільки збитки).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3200" strike="noStrike" u="none">
                <a:solidFill>
                  <a:schemeClr val="dk1"/>
                </a:solidFill>
                <a:uFillTx/>
                <a:latin typeface="Calibri"/>
              </a:rPr>
              <a:t>Це внутрішній тип податків, тому він спирається тільки на законодавство України. Інші держави не можуть впливати на його розмір і порядок відрахування.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3200" strike="noStrike" u="none">
                <a:solidFill>
                  <a:schemeClr val="dk1"/>
                </a:solidFill>
                <a:uFillTx/>
                <a:latin typeface="Calibri"/>
              </a:rPr>
              <a:t>Акцизний податок виникає в момент реалізації продукції. Якщо вона буде проведена, але простоїть на складі і ліквідується, тоді платити нікому нічого не потрібно.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</a:pP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85000" lnSpcReduction="19999"/>
          </a:bodyPr>
          <a:p>
            <a:pPr indent="0" algn="ctr" defTabSz="914400">
              <a:lnSpc>
                <a:spcPct val="100000"/>
              </a:lnSpc>
              <a:buNone/>
            </a:pPr>
            <a:r>
              <a:rPr b="1" lang="uk-UA" sz="3000" strike="noStrike" u="none">
                <a:solidFill>
                  <a:schemeClr val="dk1"/>
                </a:solidFill>
                <a:uFillTx/>
                <a:latin typeface="Calibri"/>
              </a:rPr>
              <a:t>Платниками акцизного збору, після останніх змін до Податкового кодексу, вважаються:</a:t>
            </a:r>
            <a:br>
              <a:rPr sz="3000"/>
            </a:br>
            <a:endParaRPr b="0" lang="ru-RU" sz="3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/>
          </p:nvPr>
        </p:nvSpPr>
        <p:spPr>
          <a:xfrm>
            <a:off x="457200" y="1600200"/>
            <a:ext cx="8229240" cy="452556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85000" lnSpcReduction="19999"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3200" strike="noStrike" u="none">
                <a:solidFill>
                  <a:schemeClr val="dk1"/>
                </a:solidFill>
                <a:uFillTx/>
                <a:latin typeface="Calibri"/>
              </a:rPr>
              <a:t>Компанія-імпортер.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3200" strike="noStrike" u="none">
                <a:solidFill>
                  <a:schemeClr val="dk1"/>
                </a:solidFill>
                <a:uFillTx/>
                <a:latin typeface="Calibri"/>
              </a:rPr>
              <a:t>Виробник.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3200" strike="noStrike" u="none">
                <a:solidFill>
                  <a:schemeClr val="dk1"/>
                </a:solidFill>
                <a:uFillTx/>
                <a:latin typeface="Calibri"/>
              </a:rPr>
              <a:t>Продавець підакцизних товарів, який отримав їх шляхом конфіскації, знахідки, успадкування.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3200" strike="noStrike" u="none">
                <a:solidFill>
                  <a:schemeClr val="dk1"/>
                </a:solidFill>
                <a:uFillTx/>
                <a:latin typeface="Calibri"/>
              </a:rPr>
              <a:t>Суб’єкт, який не забезпечив цільове використання підакцизних товарів. Яскравий приклад такої ситуації: спирт, який повинен був використовуватися як компонент на виробництві, потрапив у вільний продаж.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uk-UA" sz="3200" strike="noStrike" u="none">
                <a:solidFill>
                  <a:schemeClr val="dk1"/>
                </a:solidFill>
                <a:uFillTx/>
                <a:latin typeface="Calibri"/>
              </a:rPr>
              <a:t>Фізичні особи, які провозять через кордон підакцизні товари в більшому обсязі, ніж дозволено міжнародними угодами.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</a:pP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9240" cy="114264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rmAutofit fontScale="55000" lnSpcReduction="19999"/>
          </a:bodyPr>
          <a:p>
            <a:pPr indent="0" algn="ctr" defTabSz="914400">
              <a:lnSpc>
                <a:spcPct val="100000"/>
              </a:lnSpc>
              <a:buNone/>
            </a:pPr>
            <a:br>
              <a:rPr sz="2000"/>
            </a:br>
            <a:br>
              <a:rPr sz="2000"/>
            </a:br>
            <a:r>
              <a:rPr b="1" lang="ru-RU" sz="2000" strike="noStrike" u="none">
                <a:solidFill>
                  <a:schemeClr val="dk1"/>
                </a:solidFill>
                <a:uFillTx/>
                <a:latin typeface="Calibri"/>
              </a:rPr>
              <a:t>Підакцизні товари зобов’язують виробника стягувати вартість податку з споживача. </a:t>
            </a:r>
            <a:br>
              <a:rPr sz="2000"/>
            </a:br>
            <a:r>
              <a:rPr b="1" lang="ru-RU" sz="2000" strike="noStrike" u="none">
                <a:solidFill>
                  <a:schemeClr val="dk1"/>
                </a:solidFill>
                <a:uFillTx/>
                <a:latin typeface="Calibri"/>
              </a:rPr>
              <a:t>Така схема розрахунку введена на державному рівні. Ця система необхідна в першу чергу для того, щоб контролювати оборот акцизних товарів. </a:t>
            </a:r>
            <a:br>
              <a:rPr sz="2000"/>
            </a:br>
            <a:r>
              <a:rPr b="1" lang="ru-RU" sz="2000" strike="noStrike" u="none">
                <a:solidFill>
                  <a:schemeClr val="dk1"/>
                </a:solidFill>
                <a:uFillTx/>
                <a:latin typeface="Calibri"/>
              </a:rPr>
              <a:t>Подібний контроль необхідний по ряду причин:</a:t>
            </a:r>
            <a:br>
              <a:rPr sz="2000"/>
            </a:br>
            <a:endParaRPr b="0" lang="ru-RU" sz="20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457200" y="1857240"/>
            <a:ext cx="8229240" cy="42685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 fontScale="70000" lnSpcReduction="19999"/>
          </a:bodyPr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У випадку з тютюном, алкоголем і спиртом – акцизний податок дозволяє контролювати оборот і цінову політику. Державна політика України полягає в тому, що ціни на такі товари повинні бути високими, щоб таким чином обмежити коло людей, які будуть купувати ці предмети.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Нафтопродукти, газ, дизельне паливо – акциз дозволяє місцевим виробникам і державним імпортерам конкурувати з імпортерами. Крім того, акциз не дає компаніям маніпулювати цінами, тому що через акциз вони все одно будуть триматися на середньому рівні.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marL="343080" indent="-343080" defTabSz="91440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trike="noStrike" u="none">
                <a:solidFill>
                  <a:schemeClr val="dk1"/>
                </a:solidFill>
                <a:uFillTx/>
                <a:latin typeface="Calibri"/>
              </a:rPr>
              <a:t>Автомобілі та додаткові комплектуючі до них – акцизний збір необхідний для відстеження потоку автомобілів, контролю ситуації на дорогах, перешкоджання нелегальному ввезенню авто.</a:t>
            </a: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  <a:p>
            <a:pPr indent="0" defTabSz="914400">
              <a:lnSpc>
                <a:spcPct val="100000"/>
              </a:lnSpc>
              <a:spcBef>
                <a:spcPts val="641"/>
              </a:spcBef>
              <a:buNone/>
            </a:pPr>
            <a:endParaRPr b="0" lang="ru-RU" sz="3200" strike="noStrike" u="none">
              <a:solidFill>
                <a:schemeClr val="dk1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 pitchFamily="0" charset="1"/>
        <a:ea typeface=""/>
        <a:cs typeface=""/>
      </a:majorFont>
      <a:minorFont>
        <a:latin typeface="Calibri" pitchFamily="0" charset="1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113</TotalTime>
  <Application>LibreOffice/24.8.0.3$Windows_X86_64 LibreOffice_project/0bdf1299c94fe897b119f97f3c613e9dca6be583</Application>
  <AppVersion>15.0000</AppVersion>
  <Words>414</Words>
  <Paragraphs>31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2021-12-13T12:20:07Z</dcterms:created>
  <dc:creator>User</dc:creator>
  <dc:description/>
  <dc:language>uk-UA</dc:language>
  <cp:lastModifiedBy>User</cp:lastModifiedBy>
  <dcterms:modified xsi:type="dcterms:W3CDTF">2021-12-13T14:20:46Z</dcterms:modified>
  <cp:revision>6</cp:revision>
  <dc:subject/>
  <dc:title>Акцизний податок – особливий вид податкових відрахувань, яким обтяжують виробників ряду особливих товарів.   Цей збір вважають виключно політичним, тому що основна його роль – регулювати грошовий оборот і ринок, контролювати попит.   Акциз – це міжнародне поняття, яке присутнє у всіх країнах світу з капіталістичною системою економіки.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Экран (4:3)</vt:lpwstr>
  </property>
  <property fmtid="{D5CDD505-2E9C-101B-9397-08002B2CF9AE}" pid="3" name="Slides">
    <vt:i4>16</vt:i4>
  </property>
</Properties>
</file>