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embeddings/oleObject1.docx" ContentType="application/vnd.openxmlformats-officedocument.wordprocessingml.document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presProps.xml" ContentType="application/vnd.openxmlformats-officedocument.presentationml.presProps+xml"/>
  <Override PartName="/ppt/media/image12.wmf" ContentType="image/x-wmf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9D1B31-167A-441F-8287-57D9A6ECB2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6F8F9B36-3F0E-4230-9F28-037E2E3F5D5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A3FFBDE8-E1B1-4E5A-8683-8DDA0002BDA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6093015-624D-4A37-AA2F-7832BB78AF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A433CEF-65B3-4A2A-A14E-4B5715F67E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B626182-61BC-436D-8D3F-491BDBBB0C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7E59FC0B-55F6-4D27-970E-525C7F3780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388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B2E21FF-D51A-4FF4-B7B9-64589FBB306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3B9C5EAB-ADFD-44D8-A11A-ED79331BED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CA0A1715-E5F5-47BB-B498-622607E9CE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224465B7-98D6-4BAF-8926-7E1C7153EA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A2DA86-917F-416C-9536-206C7048F46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056D7F-DCCC-4363-ACBD-C9C2B7A18C1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7C6B33-2ADC-42EB-BEE6-411206D7112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6BB98F4-BAB7-4F51-BFB4-680F53F9B10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26C34A8-EEA6-4154-8237-17AFE54EDEA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9F3B397-2879-4710-96C6-C51663407EA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660A74-77CD-40B7-8BDB-593BA516C19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5876580-FD6B-48F2-962A-92128E99F97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F330DD5-05C3-462D-B122-2DDEC533448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ADA1A1C-6B05-49E2-B06C-D6F4E4DE369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C86E137-5789-4A1F-8FF7-F7E68F9285C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0040" y="26431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4400" strike="noStrike" u="none">
                <a:solidFill>
                  <a:schemeClr val="dk1"/>
                </a:solidFill>
                <a:uFillTx/>
                <a:latin typeface="Calibri"/>
              </a:rPr>
              <a:t>Тема. Усунення подвійного оподаткування. Податковий контроль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2" descr=""/>
          <p:cNvPicPr/>
          <p:nvPr/>
        </p:nvPicPr>
        <p:blipFill>
          <a:blip r:embed="rId1"/>
          <a:stretch/>
        </p:blipFill>
        <p:spPr>
          <a:xfrm>
            <a:off x="1928880" y="642960"/>
            <a:ext cx="6085800" cy="51721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 descr=""/>
          <p:cNvPicPr/>
          <p:nvPr/>
        </p:nvPicPr>
        <p:blipFill>
          <a:blip r:embed="rId1"/>
          <a:stretch/>
        </p:blipFill>
        <p:spPr>
          <a:xfrm>
            <a:off x="1214280" y="500040"/>
            <a:ext cx="6811560" cy="53960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540000"/>
            <a:ext cx="8228880" cy="62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Times New Roman"/>
              </a:rPr>
              <a:t>Види підприємств, які підпадають під податкові перевірки 2025 року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1342440" y="1441800"/>
          <a:ext cx="6984000" cy="4448520"/>
        </p:xfrm>
        <a:graphic>
          <a:graphicData uri="http://schemas.openxmlformats.org/drawingml/2006/table">
            <a:tbl>
              <a:tblPr/>
              <a:tblGrid>
                <a:gridCol w="1117440"/>
                <a:gridCol w="705600"/>
                <a:gridCol w="5161320"/>
              </a:tblGrid>
              <a:tr h="60984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417600"/>
                        </a:tabLst>
                      </a:pPr>
                      <a:r>
                        <a:rPr b="1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К-сть перевірок 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КВЕД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Назва підприємницької діяльності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0984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452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01.11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Вирощування зернових культур (виняток — рис), насіння олійних культур та бобових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140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46.90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Неспеціалізована гуртова торгівля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41.20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Будівництво (нежитловий та житловий сектор)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105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68.20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Послуги оренди або експлуатації нерухомого майна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84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46.71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Гуртова торгівля паливом (газоподібним, рідким чи твердим)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82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49.41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Вантажний автотранспорт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75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52.29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Діяльність у сфері автотранспорту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73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45.11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Торгівля автотранспортом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73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52.10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Складське господарство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036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66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46.75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Гуртова торгівля хімічними продуктами</a:t>
                      </a:r>
                      <a:endParaRPr b="0" lang="uk-UA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57600"/>
            <a:ext cx="8228880" cy="138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Times New Roman"/>
              </a:rPr>
              <a:t>Підстави для перевірок податкової у 2025 році</a:t>
            </a:r>
            <a:br>
              <a:rPr sz="1600"/>
            </a:br>
            <a:r>
              <a:rPr b="0" lang="ru-RU" sz="1600" strike="noStrike" u="none">
                <a:solidFill>
                  <a:srgbClr val="000000"/>
                </a:solidFill>
                <a:uFillTx/>
                <a:latin typeface="Times New Roman"/>
              </a:rPr>
              <a:t>Податковий контроль у 2025 році має свої особливості з урахуванням продовження дії воєнного стану.</a:t>
            </a:r>
            <a:br>
              <a:rPr sz="1600"/>
            </a:b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1641960" y="381960"/>
          <a:ext cx="6119280" cy="1079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1960" y="381960"/>
                    <a:ext cx="6119280" cy="107928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1" name="Picture 2" descr=""/>
          <p:cNvPicPr/>
          <p:nvPr/>
        </p:nvPicPr>
        <p:blipFill>
          <a:blip r:embed="rId1"/>
          <a:stretch/>
        </p:blipFill>
        <p:spPr>
          <a:xfrm>
            <a:off x="500040" y="571320"/>
            <a:ext cx="8323560" cy="3142440"/>
          </a:xfrm>
          <a:prstGeom prst="rect">
            <a:avLst/>
          </a:prstGeom>
          <a:ln w="9525">
            <a:noFill/>
          </a:ln>
        </p:spPr>
      </p:pic>
      <p:pic>
        <p:nvPicPr>
          <p:cNvPr id="52" name="Picture 3" descr=""/>
          <p:cNvPicPr/>
          <p:nvPr/>
        </p:nvPicPr>
        <p:blipFill>
          <a:blip r:embed="rId2"/>
          <a:stretch/>
        </p:blipFill>
        <p:spPr>
          <a:xfrm>
            <a:off x="1500120" y="3929040"/>
            <a:ext cx="6778080" cy="4993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3000" strike="noStrike" u="none">
                <a:solidFill>
                  <a:schemeClr val="dk1"/>
                </a:solidFill>
                <a:uFillTx/>
                <a:latin typeface="Calibri"/>
              </a:rPr>
              <a:t>Принципи податкового контролю</a:t>
            </a:r>
            <a:endParaRPr b="0" lang="uk-UA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Picture 2" descr=""/>
          <p:cNvPicPr/>
          <p:nvPr/>
        </p:nvPicPr>
        <p:blipFill>
          <a:blip r:embed="rId1"/>
          <a:stretch/>
        </p:blipFill>
        <p:spPr>
          <a:xfrm rot="29400">
            <a:off x="1251360" y="2187720"/>
            <a:ext cx="6653880" cy="19814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71320" y="4860000"/>
            <a:ext cx="8228880" cy="85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uk-UA" sz="2000" strike="noStrike" u="none">
                <a:solidFill>
                  <a:schemeClr val="dk1"/>
                </a:solidFill>
                <a:uFillTx/>
                <a:latin typeface="Times New Roman"/>
              </a:rPr>
              <a:t>Методи податкового контролю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6" name="Picture 2" descr=""/>
          <p:cNvPicPr/>
          <p:nvPr/>
        </p:nvPicPr>
        <p:blipFill>
          <a:blip r:embed="rId1"/>
          <a:stretch/>
        </p:blipFill>
        <p:spPr>
          <a:xfrm>
            <a:off x="1031760" y="360000"/>
            <a:ext cx="7247880" cy="43808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71320" y="52149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Times New Roman"/>
              </a:rPr>
              <a:t>Складові та критерії ефективності податкового контролю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8" name="Picture 2" descr=""/>
          <p:cNvPicPr/>
          <p:nvPr/>
        </p:nvPicPr>
        <p:blipFill>
          <a:blip r:embed="rId1"/>
          <a:stretch/>
        </p:blipFill>
        <p:spPr>
          <a:xfrm>
            <a:off x="1285920" y="214200"/>
            <a:ext cx="6685920" cy="49237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0040" y="4000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Times New Roman"/>
              </a:rPr>
              <a:t>Адміністратори у сфері податків після прийняття </a:t>
            </a:r>
            <a:br>
              <a:rPr sz="2000"/>
            </a:br>
            <a:r>
              <a:rPr b="1" lang="ru-RU" sz="2000" strike="noStrike" u="none">
                <a:solidFill>
                  <a:schemeClr val="dk1"/>
                </a:solidFill>
                <a:uFillTx/>
                <a:latin typeface="Times New Roman"/>
              </a:rPr>
              <a:t>Податкового кодексу України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0" name="Picture 2" descr=""/>
          <p:cNvPicPr/>
          <p:nvPr/>
        </p:nvPicPr>
        <p:blipFill>
          <a:blip r:embed="rId1"/>
          <a:stretch/>
        </p:blipFill>
        <p:spPr>
          <a:xfrm>
            <a:off x="900000" y="540000"/>
            <a:ext cx="7506000" cy="3328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"/>
          <p:cNvPicPr/>
          <p:nvPr/>
        </p:nvPicPr>
        <p:blipFill>
          <a:blip r:embed="rId1"/>
          <a:stretch/>
        </p:blipFill>
        <p:spPr>
          <a:xfrm>
            <a:off x="0" y="1357200"/>
            <a:ext cx="8997480" cy="36064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"/>
          <p:cNvPicPr/>
          <p:nvPr/>
        </p:nvPicPr>
        <p:blipFill>
          <a:blip r:embed="rId1"/>
          <a:stretch/>
        </p:blipFill>
        <p:spPr>
          <a:xfrm>
            <a:off x="642960" y="214200"/>
            <a:ext cx="8162280" cy="62859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 descr=""/>
          <p:cNvPicPr/>
          <p:nvPr/>
        </p:nvPicPr>
        <p:blipFill>
          <a:blip r:embed="rId1"/>
          <a:stretch/>
        </p:blipFill>
        <p:spPr>
          <a:xfrm>
            <a:off x="714240" y="642960"/>
            <a:ext cx="7372440" cy="51148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LibreOffice/24.8.0.3$Windows_X86_64 LibreOffice_project/0bdf1299c94fe897b119f97f3c613e9dca6be583</Application>
  <AppVersion>15.0000</AppVersion>
  <Words>25</Words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2022-09-15T05:51:18Z</dcterms:created>
  <dc:creator>User</dc:creator>
  <dc:description/>
  <dc:language>uk-UA</dc:language>
  <cp:lastModifiedBy/>
  <dcterms:modified xsi:type="dcterms:W3CDTF">2026-03-11T08:49:36Z</dcterms:modified>
  <cp:revision>5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11</vt:i4>
  </property>
</Properties>
</file>