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7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slide" Target="slides/slide15.xml"/><Relationship Id="rId28" Type="http://schemas.openxmlformats.org/officeDocument/2006/relationships/slide" Target="slides/slide16.xml"/><Relationship Id="rId29" Type="http://schemas.openxmlformats.org/officeDocument/2006/relationships/slide" Target="slides/slide17.xml"/><Relationship Id="rId30" Type="http://schemas.openxmlformats.org/officeDocument/2006/relationships/slide" Target="slides/slide18.xml"/><Relationship Id="rId31" Type="http://schemas.openxmlformats.org/officeDocument/2006/relationships/slide" Target="slides/slide19.xml"/><Relationship Id="rId32" Type="http://schemas.openxmlformats.org/officeDocument/2006/relationships/slide" Target="slides/slide20.xml"/><Relationship Id="rId3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uk-UA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0262015-110D-4B70-A56F-0C2F57EFC4E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CFA646C-9DF6-408D-8B06-E3413C59996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3FAD6619-2A6A-4644-A167-74AD6DC939B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A0862653-929F-4B34-98CB-0F40A3E9D92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B8E3AB3F-A918-43D1-AA0B-30A38CA3777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FE127EE8-A9FE-4537-8A3E-C1EBE41610F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6D68E0E1-93DA-4F36-8E3D-C26FC11665E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EBD252B4-8FDA-431C-B618-CB75FEEF84C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CBF1D9F3-10A2-4A5E-AF1B-CDEC91BB1E2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F26B3B10-3D6F-465B-B8AD-907A310A892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9A7E2134-827E-4315-A19C-2E7EC01FC46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uk-U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E129F75-B883-4884-99CE-259FE8F8647D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3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D0E7289-744A-442E-9E7A-D67612B09683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E729D8E-D278-4D02-BA85-E80BC0B53CFA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30819EF-F084-427C-BD54-4D5E1E445E17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000" strike="noStrike" u="none" cap="all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4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Click to edit Master text styles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771E9F8-A9C1-4D89-9850-A99319E0F498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3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519DC2F-1875-4C9A-85E7-F1B1FCB42DAE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4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1E99007-38FF-4F92-A412-CE9BDDB9E85C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B6867EC-3259-405E-9D17-672094572056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28C0647-7E16-4AD4-B08C-EB593AD489C7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Для правки тексту заголовка клацніть мишею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Для редагування структури клацніть мишею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Другий рівень структури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Третій рівень структури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Четвертий рівень структури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П'ятий рівень структури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Шостий рівень структури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Сьомий рівень структури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F917E8F-F5D6-4698-A49C-16E114A38E65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Для редагування структури клацніть мишею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Другий рівень структури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Третій рівень структури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Четвертий рівень структури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П'ятий рівень структури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Шостий рівень структури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Сьомий рівень структури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&lt;дата/час&gt;</a:t>
            </a:r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uk-UA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uk-UA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&lt;нижній колонтитул&gt;</a:t>
            </a:r>
            <a:endParaRPr b="0" lang="uk-UA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6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01BD67E-41CB-4853-BCF5-11B13BD9A185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&lt;номер&gt;</a:t>
            </a:fld>
            <a:endParaRPr b="0" lang="uk-UA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42a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1"/>
          <p:cNvSpPr/>
          <p:nvPr/>
        </p:nvSpPr>
        <p:spPr>
          <a:xfrm>
            <a:off x="9052560" y="0"/>
            <a:ext cx="3154320" cy="6857640"/>
          </a:xfrm>
          <a:prstGeom prst="rect">
            <a:avLst/>
          </a:prstGeom>
          <a:solidFill>
            <a:srgbClr val="2c5c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68" name="Rectangle 2"/>
          <p:cNvSpPr/>
          <p:nvPr/>
        </p:nvSpPr>
        <p:spPr>
          <a:xfrm>
            <a:off x="9784080" y="0"/>
            <a:ext cx="2422800" cy="6857640"/>
          </a:xfrm>
          <a:prstGeom prst="rect">
            <a:avLst/>
          </a:prstGeom>
          <a:solidFill>
            <a:srgbClr val="1987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69" name="Rectangle 3"/>
          <p:cNvSpPr/>
          <p:nvPr/>
        </p:nvSpPr>
        <p:spPr>
          <a:xfrm>
            <a:off x="10515600" y="0"/>
            <a:ext cx="1691280" cy="6857640"/>
          </a:xfrm>
          <a:prstGeom prst="rect">
            <a:avLst/>
          </a:prstGeom>
          <a:solidFill>
            <a:srgbClr val="142a4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70" name="TextBox 5"/>
          <p:cNvSpPr/>
          <p:nvPr/>
        </p:nvSpPr>
        <p:spPr>
          <a:xfrm>
            <a:off x="731520" y="1508760"/>
            <a:ext cx="7954920" cy="166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r>
              <a:rPr b="1" lang="en-US" sz="3400" strike="noStrike" u="none">
                <a:solidFill>
                  <a:srgbClr val="ffffff"/>
                </a:solidFill>
                <a:uFillTx/>
                <a:latin typeface="Aptos"/>
              </a:rPr>
              <a:t>УСУНЕННЯ</a:t>
            </a:r>
            <a:endParaRPr b="0" lang="uk-UA" sz="34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3400" strike="noStrike" u="none">
                <a:solidFill>
                  <a:srgbClr val="ffffff"/>
                </a:solidFill>
                <a:uFillTx/>
                <a:latin typeface="Aptos"/>
              </a:rPr>
              <a:t>ПОДВІЙНОГО ОПОДАТКУВАННЯ</a:t>
            </a:r>
            <a:endParaRPr b="0" lang="uk-UA" sz="3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1" name="TextBox 6"/>
          <p:cNvSpPr/>
          <p:nvPr/>
        </p:nvSpPr>
        <p:spPr>
          <a:xfrm>
            <a:off x="777240" y="3840480"/>
            <a:ext cx="7223400" cy="74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endParaRPr b="0" lang="uk-UA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2" name="TextBox 7"/>
          <p:cNvSpPr/>
          <p:nvPr/>
        </p:nvSpPr>
        <p:spPr>
          <a:xfrm>
            <a:off x="777240" y="5943600"/>
            <a:ext cx="7314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000" strike="noStrike" u="none">
                <a:solidFill>
                  <a:srgbClr val="dce6f1"/>
                </a:solidFill>
                <a:uFillTx/>
                <a:latin typeface="Aptos"/>
              </a:rPr>
              <a:t>Компетентності: ЗК01, ЗК06, ЗК08, СК02, СК03, СК05, СК08, СК11</a:t>
            </a:r>
            <a:endParaRPr b="0" lang="uk-UA" sz="1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3" name="TextBox 8"/>
          <p:cNvSpPr/>
          <p:nvPr/>
        </p:nvSpPr>
        <p:spPr>
          <a:xfrm>
            <a:off x="777240" y="6263640"/>
            <a:ext cx="731484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900" strike="noStrike" u="none">
                <a:solidFill>
                  <a:srgbClr val="dce6f1"/>
                </a:solidFill>
                <a:uFillTx/>
                <a:latin typeface="Aptos"/>
              </a:rPr>
              <a:t>Програмні результати: ПР01, ПР03, ПР04, ПР05, ПР07, ПР11, ПР12, ПР14, ПР16, ПР20, ПР21</a:t>
            </a:r>
            <a:endParaRPr b="0" lang="uk-UA" sz="9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4" name="TextBox 9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cdd8e6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5" name="TextBox 10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cdd8e6"/>
                </a:solidFill>
                <a:uFillTx/>
                <a:latin typeface="Aptos"/>
              </a:rPr>
              <a:t>1</a:t>
            </a:r>
            <a:endParaRPr b="0" lang="uk-UA" sz="1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ВСТУП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7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Мета та план лекції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8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79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0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2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1" name="Rounded Rectangle 6"/>
          <p:cNvSpPr/>
          <p:nvPr/>
        </p:nvSpPr>
        <p:spPr>
          <a:xfrm>
            <a:off x="594360" y="1645920"/>
            <a:ext cx="5348880" cy="18284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82" name="Rectangle 7"/>
          <p:cNvSpPr/>
          <p:nvPr/>
        </p:nvSpPr>
        <p:spPr>
          <a:xfrm>
            <a:off x="594360" y="1645920"/>
            <a:ext cx="82080" cy="1828440"/>
          </a:xfrm>
          <a:prstGeom prst="rect">
            <a:avLst/>
          </a:prstGeom>
          <a:solidFill>
            <a:srgbClr val="1987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83" name="TextBox 8"/>
          <p:cNvSpPr/>
          <p:nvPr/>
        </p:nvSpPr>
        <p:spPr>
          <a:xfrm>
            <a:off x="795600" y="1792080"/>
            <a:ext cx="50014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800" strike="noStrike" u="none">
                <a:solidFill>
                  <a:srgbClr val="142a4e"/>
                </a:solidFill>
                <a:uFillTx/>
                <a:latin typeface="Aptos"/>
              </a:rPr>
              <a:t>Мета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" name="TextBox 9"/>
          <p:cNvSpPr/>
          <p:nvPr/>
        </p:nvSpPr>
        <p:spPr>
          <a:xfrm>
            <a:off x="795600" y="2267640"/>
            <a:ext cx="5001480" cy="79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500" strike="noStrike" u="none">
                <a:solidFill>
                  <a:srgbClr val="28313d"/>
                </a:solidFill>
                <a:uFillTx/>
                <a:latin typeface="Aptos"/>
              </a:rPr>
              <a:t>Сформувати розуміння сутності міжнародного подвійного оподаткування, причин його виникнення та способів усунення.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5" name="Rounded Rectangle 10"/>
          <p:cNvSpPr/>
          <p:nvPr/>
        </p:nvSpPr>
        <p:spPr>
          <a:xfrm>
            <a:off x="6217920" y="1645920"/>
            <a:ext cx="5348880" cy="18284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86" name="Rectangle 11"/>
          <p:cNvSpPr/>
          <p:nvPr/>
        </p:nvSpPr>
        <p:spPr>
          <a:xfrm>
            <a:off x="6217920" y="1645920"/>
            <a:ext cx="82080" cy="18284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87" name="TextBox 12"/>
          <p:cNvSpPr/>
          <p:nvPr/>
        </p:nvSpPr>
        <p:spPr>
          <a:xfrm>
            <a:off x="6419160" y="1792080"/>
            <a:ext cx="50014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800" strike="noStrike" u="none">
                <a:solidFill>
                  <a:srgbClr val="142a4e"/>
                </a:solidFill>
                <a:uFillTx/>
                <a:latin typeface="Aptos"/>
              </a:rPr>
              <a:t>Практичний фокус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8" name="TextBox 13"/>
          <p:cNvSpPr/>
          <p:nvPr/>
        </p:nvSpPr>
        <p:spPr>
          <a:xfrm>
            <a:off x="6419160" y="2267640"/>
            <a:ext cx="5001480" cy="79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500" strike="noStrike" u="none">
                <a:solidFill>
                  <a:srgbClr val="28313d"/>
                </a:solidFill>
                <a:uFillTx/>
                <a:latin typeface="Aptos"/>
              </a:rPr>
              <a:t>З’ясувати, як застосовуються міжнародні договори, податковий кредит і звільнення доходу.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9" name="TextBox 14"/>
          <p:cNvSpPr/>
          <p:nvPr/>
        </p:nvSpPr>
        <p:spPr>
          <a:xfrm>
            <a:off x="685800" y="3886200"/>
            <a:ext cx="10789560" cy="42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100" strike="noStrike" u="none">
                <a:solidFill>
                  <a:srgbClr val="142a4e"/>
                </a:solidFill>
                <a:uFillTx/>
                <a:latin typeface="Aptos"/>
              </a:rPr>
              <a:t>План лекції</a:t>
            </a:r>
            <a:endParaRPr b="0" lang="uk-UA" sz="21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0" name="TextBox 15"/>
          <p:cNvSpPr/>
          <p:nvPr/>
        </p:nvSpPr>
        <p:spPr>
          <a:xfrm>
            <a:off x="777240" y="4343400"/>
            <a:ext cx="10606680" cy="83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36720" bIns="36720" anchor="t">
            <a:spAutoFit/>
          </a:bodyPr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b="0" lang="en-US" sz="2000" strike="noStrike" u="none">
                <a:solidFill>
                  <a:srgbClr val="28313d"/>
                </a:solidFill>
                <a:uFillTx/>
                <a:latin typeface="Aptos"/>
              </a:rPr>
              <a:t>1. Сутність подвійного оподаткування.</a:t>
            </a:r>
            <a:endParaRPr b="0" lang="uk-UA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b="0" lang="en-US" sz="2000" strike="noStrike" u="none">
                <a:solidFill>
                  <a:srgbClr val="28313d"/>
                </a:solidFill>
                <a:uFillTx/>
                <a:latin typeface="Aptos"/>
              </a:rPr>
              <a:t>2. Організаційно-законодавче забезпечення його усунення.</a:t>
            </a:r>
            <a:endParaRPr b="0" lang="uk-UA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РОЗДІЛ 1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2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Що таке подвійне оподаткування?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94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5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3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TextBox 6"/>
          <p:cNvSpPr/>
          <p:nvPr/>
        </p:nvSpPr>
        <p:spPr>
          <a:xfrm>
            <a:off x="777240" y="1691640"/>
            <a:ext cx="10515240" cy="111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200" strike="noStrike" u="none">
                <a:solidFill>
                  <a:srgbClr val="142a4e"/>
                </a:solidFill>
                <a:uFillTx/>
                <a:latin typeface="Aptos"/>
              </a:rPr>
              <a:t>Подвійне оподаткування — ситуація, коли один і той самий дохід або об’єкт оподатковується двічі чи більше разів унаслідок застосування податкових норм однієї або кількох держав.</a:t>
            </a:r>
            <a:endParaRPr b="0" lang="uk-UA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7" name="Rounded Rectangle 7"/>
          <p:cNvSpPr/>
          <p:nvPr/>
        </p:nvSpPr>
        <p:spPr>
          <a:xfrm>
            <a:off x="777240" y="3246120"/>
            <a:ext cx="5074560" cy="15998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98" name="Rectangle 8"/>
          <p:cNvSpPr/>
          <p:nvPr/>
        </p:nvSpPr>
        <p:spPr>
          <a:xfrm>
            <a:off x="777240" y="3246120"/>
            <a:ext cx="82080" cy="1599840"/>
          </a:xfrm>
          <a:prstGeom prst="rect">
            <a:avLst/>
          </a:prstGeom>
          <a:solidFill>
            <a:srgbClr val="1987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99" name="TextBox 9"/>
          <p:cNvSpPr/>
          <p:nvPr/>
        </p:nvSpPr>
        <p:spPr>
          <a:xfrm>
            <a:off x="978480" y="3392280"/>
            <a:ext cx="47271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142a4e"/>
                </a:solidFill>
                <a:uFillTx/>
                <a:latin typeface="Aptos"/>
              </a:rPr>
              <a:t>Держава резидентства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0" name="TextBox 10"/>
          <p:cNvSpPr/>
          <p:nvPr/>
        </p:nvSpPr>
        <p:spPr>
          <a:xfrm>
            <a:off x="978480" y="3867840"/>
            <a:ext cx="4727160" cy="59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600" strike="noStrike" u="none">
                <a:solidFill>
                  <a:srgbClr val="28313d"/>
                </a:solidFill>
                <a:uFillTx/>
                <a:latin typeface="Aptos"/>
              </a:rPr>
              <a:t>Може оподатковувати світовий дохід свого резидента.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1" name="Rounded Rectangle 11"/>
          <p:cNvSpPr/>
          <p:nvPr/>
        </p:nvSpPr>
        <p:spPr>
          <a:xfrm>
            <a:off x="6126480" y="3246120"/>
            <a:ext cx="5074560" cy="15998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02" name="Rectangle 12"/>
          <p:cNvSpPr/>
          <p:nvPr/>
        </p:nvSpPr>
        <p:spPr>
          <a:xfrm>
            <a:off x="6126480" y="3246120"/>
            <a:ext cx="82080" cy="15998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03" name="TextBox 13"/>
          <p:cNvSpPr/>
          <p:nvPr/>
        </p:nvSpPr>
        <p:spPr>
          <a:xfrm>
            <a:off x="6327720" y="3392280"/>
            <a:ext cx="47271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142a4e"/>
                </a:solidFill>
                <a:uFillTx/>
                <a:latin typeface="Aptos"/>
              </a:rPr>
              <a:t>Держава джерела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4" name="TextBox 14"/>
          <p:cNvSpPr/>
          <p:nvPr/>
        </p:nvSpPr>
        <p:spPr>
          <a:xfrm>
            <a:off x="6327720" y="3867840"/>
            <a:ext cx="4727160" cy="59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600" strike="noStrike" u="none">
                <a:solidFill>
                  <a:srgbClr val="28313d"/>
                </a:solidFill>
                <a:uFillTx/>
                <a:latin typeface="Aptos"/>
              </a:rPr>
              <a:t>Може оподатковувати дохід, що виникає на її території.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5" name="TextBox 15"/>
          <p:cNvSpPr/>
          <p:nvPr/>
        </p:nvSpPr>
        <p:spPr>
          <a:xfrm>
            <a:off x="914400" y="5257800"/>
            <a:ext cx="10240920" cy="62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700" strike="noStrike" u="none">
                <a:solidFill>
                  <a:srgbClr val="28313d"/>
                </a:solidFill>
                <a:uFillTx/>
                <a:latin typeface="Aptos"/>
              </a:rPr>
              <a:t>Ризик виникає, коли обидві держави оподатковують той самий дохід без належного механізму звільнення або зарахування.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РОЗДІЛ 1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7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Основні види подвійного оподаткування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8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09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0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4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1" name="Rounded Rectangle 6"/>
          <p:cNvSpPr/>
          <p:nvPr/>
        </p:nvSpPr>
        <p:spPr>
          <a:xfrm>
            <a:off x="640080" y="1691640"/>
            <a:ext cx="5348880" cy="16455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12" name="Rectangle 7"/>
          <p:cNvSpPr/>
          <p:nvPr/>
        </p:nvSpPr>
        <p:spPr>
          <a:xfrm>
            <a:off x="640080" y="1691640"/>
            <a:ext cx="82080" cy="1645560"/>
          </a:xfrm>
          <a:prstGeom prst="rect">
            <a:avLst/>
          </a:prstGeom>
          <a:solidFill>
            <a:srgbClr val="1987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13" name="TextBox 8"/>
          <p:cNvSpPr/>
          <p:nvPr/>
        </p:nvSpPr>
        <p:spPr>
          <a:xfrm>
            <a:off x="841320" y="1837800"/>
            <a:ext cx="50014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800" strike="noStrike" u="none">
                <a:solidFill>
                  <a:srgbClr val="142a4e"/>
                </a:solidFill>
                <a:uFillTx/>
                <a:latin typeface="Aptos"/>
              </a:rPr>
              <a:t>Внутрішнє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4" name="TextBox 9"/>
          <p:cNvSpPr/>
          <p:nvPr/>
        </p:nvSpPr>
        <p:spPr>
          <a:xfrm>
            <a:off x="841320" y="2313360"/>
            <a:ext cx="5001480" cy="59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600" strike="noStrike" u="none">
                <a:solidFill>
                  <a:srgbClr val="28313d"/>
                </a:solidFill>
                <a:uFillTx/>
                <a:latin typeface="Aptos"/>
              </a:rPr>
              <a:t>Повторне оподаткування в межах однієї держави.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5" name="Rounded Rectangle 10"/>
          <p:cNvSpPr/>
          <p:nvPr/>
        </p:nvSpPr>
        <p:spPr>
          <a:xfrm>
            <a:off x="6217920" y="1691640"/>
            <a:ext cx="5348880" cy="16455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16" name="Rectangle 11"/>
          <p:cNvSpPr/>
          <p:nvPr/>
        </p:nvSpPr>
        <p:spPr>
          <a:xfrm>
            <a:off x="6217920" y="1691640"/>
            <a:ext cx="82080" cy="164556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17" name="TextBox 12"/>
          <p:cNvSpPr/>
          <p:nvPr/>
        </p:nvSpPr>
        <p:spPr>
          <a:xfrm>
            <a:off x="6419160" y="1837800"/>
            <a:ext cx="50014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800" strike="noStrike" u="none">
                <a:solidFill>
                  <a:srgbClr val="142a4e"/>
                </a:solidFill>
                <a:uFillTx/>
                <a:latin typeface="Aptos"/>
              </a:rPr>
              <a:t>Міжнародне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8" name="TextBox 13"/>
          <p:cNvSpPr/>
          <p:nvPr/>
        </p:nvSpPr>
        <p:spPr>
          <a:xfrm>
            <a:off x="6419160" y="2313360"/>
            <a:ext cx="5001480" cy="59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600" strike="noStrike" u="none">
                <a:solidFill>
                  <a:srgbClr val="28313d"/>
                </a:solidFill>
                <a:uFillTx/>
                <a:latin typeface="Aptos"/>
              </a:rPr>
              <a:t>Оподаткування доходу або об’єкта в різних державах.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9" name="Rounded Rectangle 14"/>
          <p:cNvSpPr/>
          <p:nvPr/>
        </p:nvSpPr>
        <p:spPr>
          <a:xfrm>
            <a:off x="640080" y="3657600"/>
            <a:ext cx="5348880" cy="16455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20" name="Rectangle 15"/>
          <p:cNvSpPr/>
          <p:nvPr/>
        </p:nvSpPr>
        <p:spPr>
          <a:xfrm>
            <a:off x="640080" y="3657600"/>
            <a:ext cx="82080" cy="1645560"/>
          </a:xfrm>
          <a:prstGeom prst="rect">
            <a:avLst/>
          </a:prstGeom>
          <a:solidFill>
            <a:srgbClr val="2c5c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21" name="TextBox 16"/>
          <p:cNvSpPr/>
          <p:nvPr/>
        </p:nvSpPr>
        <p:spPr>
          <a:xfrm>
            <a:off x="841320" y="3803760"/>
            <a:ext cx="50014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800" strike="noStrike" u="none">
                <a:solidFill>
                  <a:srgbClr val="142a4e"/>
                </a:solidFill>
                <a:uFillTx/>
                <a:latin typeface="Aptos"/>
              </a:rPr>
              <a:t>Юридичне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2" name="TextBox 17"/>
          <p:cNvSpPr/>
          <p:nvPr/>
        </p:nvSpPr>
        <p:spPr>
          <a:xfrm>
            <a:off x="841320" y="4279320"/>
            <a:ext cx="5001480" cy="59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600" strike="noStrike" u="none">
                <a:solidFill>
                  <a:srgbClr val="28313d"/>
                </a:solidFill>
                <a:uFillTx/>
                <a:latin typeface="Aptos"/>
              </a:rPr>
              <a:t>Той самий платник, той самий дохід і відповідний період.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3" name="Rounded Rectangle 18"/>
          <p:cNvSpPr/>
          <p:nvPr/>
        </p:nvSpPr>
        <p:spPr>
          <a:xfrm>
            <a:off x="6217920" y="3657600"/>
            <a:ext cx="5348880" cy="16455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24" name="Rectangle 19"/>
          <p:cNvSpPr/>
          <p:nvPr/>
        </p:nvSpPr>
        <p:spPr>
          <a:xfrm>
            <a:off x="6217920" y="3657600"/>
            <a:ext cx="82080" cy="164556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25" name="TextBox 20"/>
          <p:cNvSpPr/>
          <p:nvPr/>
        </p:nvSpPr>
        <p:spPr>
          <a:xfrm>
            <a:off x="6419160" y="3803760"/>
            <a:ext cx="50014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800" strike="noStrike" u="none">
                <a:solidFill>
                  <a:srgbClr val="142a4e"/>
                </a:solidFill>
                <a:uFillTx/>
                <a:latin typeface="Aptos"/>
              </a:rPr>
              <a:t>Економічне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6" name="TextBox 21"/>
          <p:cNvSpPr/>
          <p:nvPr/>
        </p:nvSpPr>
        <p:spPr>
          <a:xfrm>
            <a:off x="6419160" y="4279320"/>
            <a:ext cx="5001480" cy="79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500" strike="noStrike" u="none">
                <a:solidFill>
                  <a:srgbClr val="28313d"/>
                </a:solidFill>
                <a:uFillTx/>
                <a:latin typeface="Aptos"/>
              </a:rPr>
              <a:t>Один економічний дохід оподатковується в різних осіб, наприклад прибуток компанії та дивіденди акціонера.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РОЗДІЛ 1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8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Причини міжнародного подвійного оподаткування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9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30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1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5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77240" y="1645920"/>
            <a:ext cx="10606680" cy="261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36720" bIns="36720" anchor="t">
            <a:spAutoFit/>
          </a:bodyPr>
          <a:p>
            <a:pPr defTabSz="457200">
              <a:lnSpc>
                <a:spcPct val="100000"/>
              </a:lnSpc>
              <a:spcAft>
                <a:spcPts val="1400"/>
              </a:spcAft>
            </a:pPr>
            <a:r>
              <a:rPr b="0" lang="en-US" sz="2000" strike="noStrike" u="none">
                <a:solidFill>
                  <a:srgbClr val="28313d"/>
                </a:solidFill>
                <a:uFillTx/>
                <a:latin typeface="Aptos"/>
              </a:rPr>
              <a:t>Одночасне застосування принципів резидентства й територіальності.</a:t>
            </a:r>
            <a:endParaRPr b="0" lang="uk-UA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400"/>
              </a:spcAft>
            </a:pPr>
            <a:r>
              <a:rPr b="0" lang="en-US" sz="2000" strike="noStrike" u="none">
                <a:solidFill>
                  <a:srgbClr val="28313d"/>
                </a:solidFill>
                <a:uFillTx/>
                <a:latin typeface="Aptos"/>
              </a:rPr>
              <a:t>Різні критерії визначення податкового резидентства.</a:t>
            </a:r>
            <a:endParaRPr b="0" lang="uk-UA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400"/>
              </a:spcAft>
            </a:pPr>
            <a:r>
              <a:rPr b="0" lang="en-US" sz="2000" strike="noStrike" u="none">
                <a:solidFill>
                  <a:srgbClr val="28313d"/>
                </a:solidFill>
                <a:uFillTx/>
                <a:latin typeface="Aptos"/>
              </a:rPr>
              <a:t>Відмінності у визначенні джерела доходу.</a:t>
            </a:r>
            <a:endParaRPr b="0" lang="uk-UA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400"/>
              </a:spcAft>
            </a:pPr>
            <a:r>
              <a:rPr b="0" lang="en-US" sz="2000" strike="noStrike" u="none">
                <a:solidFill>
                  <a:srgbClr val="28313d"/>
                </a:solidFill>
                <a:uFillTx/>
                <a:latin typeface="Aptos"/>
              </a:rPr>
              <a:t>Різні правила формування податкової бази та податкові періоди.</a:t>
            </a:r>
            <a:endParaRPr b="0" lang="uk-UA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400"/>
              </a:spcAft>
            </a:pPr>
            <a:r>
              <a:rPr b="0" lang="en-US" sz="2000" strike="noStrike" u="none">
                <a:solidFill>
                  <a:srgbClr val="28313d"/>
                </a:solidFill>
                <a:uFillTx/>
                <a:latin typeface="Aptos"/>
              </a:rPr>
              <a:t>Міжнародна діяльність компаній через філії, дочірні структури й постійні представництва.</a:t>
            </a:r>
            <a:endParaRPr b="0" lang="uk-UA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РОЗДІЛ 1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4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Два принципи оподаткування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5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36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7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6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8" name="Rounded Rectangle 6"/>
          <p:cNvSpPr/>
          <p:nvPr/>
        </p:nvSpPr>
        <p:spPr>
          <a:xfrm>
            <a:off x="731520" y="1828800"/>
            <a:ext cx="5257440" cy="24685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39" name="Rectangle 7"/>
          <p:cNvSpPr/>
          <p:nvPr/>
        </p:nvSpPr>
        <p:spPr>
          <a:xfrm>
            <a:off x="731520" y="1828800"/>
            <a:ext cx="82080" cy="2468520"/>
          </a:xfrm>
          <a:prstGeom prst="rect">
            <a:avLst/>
          </a:prstGeom>
          <a:solidFill>
            <a:srgbClr val="1987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40" name="TextBox 8"/>
          <p:cNvSpPr/>
          <p:nvPr/>
        </p:nvSpPr>
        <p:spPr>
          <a:xfrm>
            <a:off x="932760" y="1974960"/>
            <a:ext cx="4910040" cy="39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900" strike="noStrike" u="none">
                <a:solidFill>
                  <a:srgbClr val="142a4e"/>
                </a:solidFill>
                <a:uFillTx/>
                <a:latin typeface="Aptos"/>
              </a:rPr>
              <a:t>Принцип резидентства</a:t>
            </a:r>
            <a:endParaRPr b="0" lang="uk-UA" sz="1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1" name="TextBox 9"/>
          <p:cNvSpPr/>
          <p:nvPr/>
        </p:nvSpPr>
        <p:spPr>
          <a:xfrm>
            <a:off x="932760" y="2450520"/>
            <a:ext cx="4910040" cy="114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700" strike="noStrike" u="none">
                <a:solidFill>
                  <a:srgbClr val="28313d"/>
                </a:solidFill>
                <a:uFillTx/>
                <a:latin typeface="Aptos"/>
              </a:rPr>
              <a:t>Держава резидентства зазвичай оподатковує доходи резидента з різних країн — з урахуванням законодавчих винятків і міжнародних договорів.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2" name="Rounded Rectangle 10"/>
          <p:cNvSpPr/>
          <p:nvPr/>
        </p:nvSpPr>
        <p:spPr>
          <a:xfrm>
            <a:off x="6217920" y="1828800"/>
            <a:ext cx="5257440" cy="24685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43" name="Rectangle 11"/>
          <p:cNvSpPr/>
          <p:nvPr/>
        </p:nvSpPr>
        <p:spPr>
          <a:xfrm>
            <a:off x="6217920" y="1828800"/>
            <a:ext cx="82080" cy="246852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44" name="TextBox 12"/>
          <p:cNvSpPr/>
          <p:nvPr/>
        </p:nvSpPr>
        <p:spPr>
          <a:xfrm>
            <a:off x="6419160" y="1974960"/>
            <a:ext cx="4910040" cy="39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900" strike="noStrike" u="none">
                <a:solidFill>
                  <a:srgbClr val="142a4e"/>
                </a:solidFill>
                <a:uFillTx/>
                <a:latin typeface="Aptos"/>
              </a:rPr>
              <a:t>Принцип територіальності</a:t>
            </a:r>
            <a:endParaRPr b="0" lang="uk-UA" sz="1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5" name="TextBox 13"/>
          <p:cNvSpPr/>
          <p:nvPr/>
        </p:nvSpPr>
        <p:spPr>
          <a:xfrm>
            <a:off x="6419160" y="2450520"/>
            <a:ext cx="4910040" cy="88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700" strike="noStrike" u="none">
                <a:solidFill>
                  <a:srgbClr val="28313d"/>
                </a:solidFill>
                <a:uFillTx/>
                <a:latin typeface="Aptos"/>
              </a:rPr>
              <a:t>Держава джерела може оподатковувати дохід, який виникає на її території або має з нею визначений законом зв’язок.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6" name="TextBox 14"/>
          <p:cNvSpPr/>
          <p:nvPr/>
        </p:nvSpPr>
        <p:spPr>
          <a:xfrm>
            <a:off x="914400" y="4892040"/>
            <a:ext cx="10240920" cy="88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142a4e"/>
                </a:solidFill>
                <a:uFillTx/>
                <a:latin typeface="Aptos"/>
              </a:rPr>
              <a:t>Приклад: резидент України отримує орендний дохід від нерухомості в Польщі. Податкові права обох держав визначаються національним законодавством і відповідною конвенцією.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РОЗДІЛ 1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8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Економічні наслідки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9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50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1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7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2" name="Rounded Rectangle 6"/>
          <p:cNvSpPr/>
          <p:nvPr/>
        </p:nvSpPr>
        <p:spPr>
          <a:xfrm>
            <a:off x="640080" y="1691640"/>
            <a:ext cx="3520080" cy="15541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53" name="Rectangle 7"/>
          <p:cNvSpPr/>
          <p:nvPr/>
        </p:nvSpPr>
        <p:spPr>
          <a:xfrm>
            <a:off x="640080" y="1691640"/>
            <a:ext cx="82080" cy="1554120"/>
          </a:xfrm>
          <a:prstGeom prst="rect">
            <a:avLst/>
          </a:prstGeom>
          <a:solidFill>
            <a:srgbClr val="1987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54" name="TextBox 8"/>
          <p:cNvSpPr/>
          <p:nvPr/>
        </p:nvSpPr>
        <p:spPr>
          <a:xfrm>
            <a:off x="841320" y="1837800"/>
            <a:ext cx="317268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142a4e"/>
                </a:solidFill>
                <a:uFillTx/>
                <a:latin typeface="Aptos"/>
              </a:rPr>
              <a:t>Інвестиції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5" name="TextBox 9"/>
          <p:cNvSpPr/>
          <p:nvPr/>
        </p:nvSpPr>
        <p:spPr>
          <a:xfrm>
            <a:off x="841320" y="2313360"/>
            <a:ext cx="317268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500" strike="noStrike" u="none">
                <a:solidFill>
                  <a:srgbClr val="28313d"/>
                </a:solidFill>
                <a:uFillTx/>
                <a:latin typeface="Aptos"/>
              </a:rPr>
              <a:t>Зменшення очікуваної дохідності капіталу.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6" name="Rounded Rectangle 10"/>
          <p:cNvSpPr/>
          <p:nvPr/>
        </p:nvSpPr>
        <p:spPr>
          <a:xfrm>
            <a:off x="4343400" y="1691640"/>
            <a:ext cx="3520080" cy="15541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57" name="Rectangle 11"/>
          <p:cNvSpPr/>
          <p:nvPr/>
        </p:nvSpPr>
        <p:spPr>
          <a:xfrm>
            <a:off x="4343400" y="1691640"/>
            <a:ext cx="82080" cy="155412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58" name="TextBox 12"/>
          <p:cNvSpPr/>
          <p:nvPr/>
        </p:nvSpPr>
        <p:spPr>
          <a:xfrm>
            <a:off x="4544640" y="1837800"/>
            <a:ext cx="317268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142a4e"/>
                </a:solidFill>
                <a:uFillTx/>
                <a:latin typeface="Aptos"/>
              </a:rPr>
              <a:t>Торгівля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9" name="TextBox 13"/>
          <p:cNvSpPr/>
          <p:nvPr/>
        </p:nvSpPr>
        <p:spPr>
          <a:xfrm>
            <a:off x="4544640" y="2313360"/>
            <a:ext cx="317268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500" strike="noStrike" u="none">
                <a:solidFill>
                  <a:srgbClr val="28313d"/>
                </a:solidFill>
                <a:uFillTx/>
                <a:latin typeface="Aptos"/>
              </a:rPr>
              <a:t>Зростання витрат на транскордонні операції.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0" name="Rounded Rectangle 14"/>
          <p:cNvSpPr/>
          <p:nvPr/>
        </p:nvSpPr>
        <p:spPr>
          <a:xfrm>
            <a:off x="8046720" y="1691640"/>
            <a:ext cx="3520080" cy="15541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61" name="Rectangle 15"/>
          <p:cNvSpPr/>
          <p:nvPr/>
        </p:nvSpPr>
        <p:spPr>
          <a:xfrm>
            <a:off x="8046720" y="1691640"/>
            <a:ext cx="82080" cy="1554120"/>
          </a:xfrm>
          <a:prstGeom prst="rect">
            <a:avLst/>
          </a:prstGeom>
          <a:solidFill>
            <a:srgbClr val="2c5c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62" name="TextBox 16"/>
          <p:cNvSpPr/>
          <p:nvPr/>
        </p:nvSpPr>
        <p:spPr>
          <a:xfrm>
            <a:off x="8247960" y="1837800"/>
            <a:ext cx="317268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142a4e"/>
                </a:solidFill>
                <a:uFillTx/>
                <a:latin typeface="Aptos"/>
              </a:rPr>
              <a:t>Бізнес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3" name="TextBox 17"/>
          <p:cNvSpPr/>
          <p:nvPr/>
        </p:nvSpPr>
        <p:spPr>
          <a:xfrm>
            <a:off x="8247960" y="2313360"/>
            <a:ext cx="3172680" cy="79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500" strike="noStrike" u="none">
                <a:solidFill>
                  <a:srgbClr val="28313d"/>
                </a:solidFill>
                <a:uFillTx/>
                <a:latin typeface="Aptos"/>
              </a:rPr>
              <a:t>Додаткові адміністративні витрати та складність виходу на ринки.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4" name="TextBox 18"/>
          <p:cNvSpPr/>
          <p:nvPr/>
        </p:nvSpPr>
        <p:spPr>
          <a:xfrm>
            <a:off x="777240" y="3749040"/>
            <a:ext cx="10698120" cy="41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000" strike="noStrike" u="none">
                <a:solidFill>
                  <a:srgbClr val="142a4e"/>
                </a:solidFill>
                <a:uFillTx/>
                <a:latin typeface="Aptos"/>
              </a:rPr>
              <a:t>Інші наслідки</a:t>
            </a:r>
            <a:endParaRPr b="0" lang="uk-UA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5" name="TextBox 19"/>
          <p:cNvSpPr/>
          <p:nvPr/>
        </p:nvSpPr>
        <p:spPr>
          <a:xfrm>
            <a:off x="868680" y="4206240"/>
            <a:ext cx="10423800" cy="1287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36720" bIns="36720" anchor="t">
            <a:spAutoFit/>
          </a:bodyPr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700" strike="noStrike" u="none">
                <a:solidFill>
                  <a:srgbClr val="28313d"/>
                </a:solidFill>
                <a:uFillTx/>
                <a:latin typeface="Aptos"/>
              </a:rPr>
              <a:t>Підвищення ризику податкових спорів.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700" strike="noStrike" u="none">
                <a:solidFill>
                  <a:srgbClr val="28313d"/>
                </a:solidFill>
                <a:uFillTx/>
                <a:latin typeface="Aptos"/>
              </a:rPr>
              <a:t>Необхідність документально підтверджувати доходи та іноземні податки.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00"/>
              </a:spcAft>
            </a:pPr>
            <a:r>
              <a:rPr b="0" lang="en-US" sz="1700" strike="noStrike" u="none">
                <a:solidFill>
                  <a:srgbClr val="28313d"/>
                </a:solidFill>
                <a:uFillTx/>
                <a:latin typeface="Aptos"/>
              </a:rPr>
              <a:t>Потреба балансувати усунення подвійного оподаткування із запобіганням подвійному неоподаткуванню.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РОЗДІЛ 1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7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Два базові методи усунення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8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69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0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8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1" name="Rounded Rectangle 6"/>
          <p:cNvSpPr/>
          <p:nvPr/>
        </p:nvSpPr>
        <p:spPr>
          <a:xfrm>
            <a:off x="731520" y="1828800"/>
            <a:ext cx="5257440" cy="29257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72" name="Rectangle 7"/>
          <p:cNvSpPr/>
          <p:nvPr/>
        </p:nvSpPr>
        <p:spPr>
          <a:xfrm>
            <a:off x="731520" y="1828800"/>
            <a:ext cx="82080" cy="2925720"/>
          </a:xfrm>
          <a:prstGeom prst="rect">
            <a:avLst/>
          </a:prstGeom>
          <a:solidFill>
            <a:srgbClr val="1987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73" name="TextBox 8"/>
          <p:cNvSpPr/>
          <p:nvPr/>
        </p:nvSpPr>
        <p:spPr>
          <a:xfrm>
            <a:off x="932760" y="1974960"/>
            <a:ext cx="4910040" cy="42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100" strike="noStrike" u="none">
                <a:solidFill>
                  <a:srgbClr val="142a4e"/>
                </a:solidFill>
                <a:uFillTx/>
                <a:latin typeface="Aptos"/>
              </a:rPr>
              <a:t>Метод звільнення</a:t>
            </a:r>
            <a:endParaRPr b="0" lang="uk-UA" sz="21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4" name="TextBox 9"/>
          <p:cNvSpPr/>
          <p:nvPr/>
        </p:nvSpPr>
        <p:spPr>
          <a:xfrm>
            <a:off x="932760" y="2450520"/>
            <a:ext cx="4910040" cy="120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800" strike="noStrike" u="none">
                <a:solidFill>
                  <a:srgbClr val="28313d"/>
                </a:solidFill>
                <a:uFillTx/>
                <a:latin typeface="Aptos"/>
              </a:rPr>
              <a:t>Держава резидентства повністю або частково звільняє іноземний дохід від оподаткування відповідно до умов міжнародної угоди.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5" name="Rounded Rectangle 10"/>
          <p:cNvSpPr/>
          <p:nvPr/>
        </p:nvSpPr>
        <p:spPr>
          <a:xfrm>
            <a:off x="6217920" y="1828800"/>
            <a:ext cx="5257440" cy="29257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76" name="Rectangle 11"/>
          <p:cNvSpPr/>
          <p:nvPr/>
        </p:nvSpPr>
        <p:spPr>
          <a:xfrm>
            <a:off x="6217920" y="1828800"/>
            <a:ext cx="82080" cy="292572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77" name="TextBox 12"/>
          <p:cNvSpPr/>
          <p:nvPr/>
        </p:nvSpPr>
        <p:spPr>
          <a:xfrm>
            <a:off x="6419160" y="1974960"/>
            <a:ext cx="4910040" cy="42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100" strike="noStrike" u="none">
                <a:solidFill>
                  <a:srgbClr val="142a4e"/>
                </a:solidFill>
                <a:uFillTx/>
                <a:latin typeface="Aptos"/>
              </a:rPr>
              <a:t>Метод податкового кредиту</a:t>
            </a:r>
            <a:endParaRPr b="0" lang="uk-UA" sz="21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8" name="TextBox 13"/>
          <p:cNvSpPr/>
          <p:nvPr/>
        </p:nvSpPr>
        <p:spPr>
          <a:xfrm>
            <a:off x="6419160" y="2450520"/>
            <a:ext cx="4910040" cy="148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800" strike="noStrike" u="none">
                <a:solidFill>
                  <a:srgbClr val="28313d"/>
                </a:solidFill>
                <a:uFillTx/>
                <a:latin typeface="Aptos"/>
              </a:rPr>
              <a:t>Податок, сплачений за кордоном, зараховується в рахунок податкового зобов’язання в державі резидентства — зазвичай у межах установленого ліміту.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9" name="TextBox 14"/>
          <p:cNvSpPr/>
          <p:nvPr/>
        </p:nvSpPr>
        <p:spPr>
          <a:xfrm>
            <a:off x="914400" y="5257800"/>
            <a:ext cx="10423800" cy="59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600" strike="noStrike" u="none">
                <a:solidFill>
                  <a:srgbClr val="5f6c7c"/>
                </a:solidFill>
                <a:uFillTx/>
                <a:latin typeface="Aptos"/>
              </a:rPr>
              <a:t>Конкретний метод залежить від національного законодавства та положень застосовної міжнародної угоди.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РОЗДІЛ 1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1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Порівняння методів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2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83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4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9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185" name="Table 6"/>
          <p:cNvGraphicFramePr/>
          <p:nvPr/>
        </p:nvGraphicFramePr>
        <p:xfrm>
          <a:off x="685800" y="1691640"/>
          <a:ext cx="10835280" cy="3840480"/>
        </p:xfrm>
        <a:graphic>
          <a:graphicData uri="http://schemas.openxmlformats.org/drawingml/2006/table">
            <a:tbl>
              <a:tblPr/>
              <a:tblGrid>
                <a:gridCol w="1828800"/>
                <a:gridCol w="4480560"/>
                <a:gridCol w="4526280"/>
              </a:tblGrid>
              <a:tr h="960120">
                <a:tc>
                  <a:txBody>
                    <a:bodyPr lIns="109440" rIns="109440" tIns="91440" bIns="73080"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1" lang="en-US" sz="1500" strike="noStrike" u="none">
                          <a:solidFill>
                            <a:srgbClr val="ffffff"/>
                          </a:solidFill>
                          <a:uFillTx/>
                          <a:latin typeface="Aptos"/>
                        </a:rPr>
                        <a:t>Критерій</a:t>
                      </a:r>
                      <a:endParaRPr b="0" lang="uk-UA" sz="15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109440" marR="109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142a4e"/>
                    </a:solidFill>
                  </a:tcPr>
                </a:tc>
                <a:tc>
                  <a:txBody>
                    <a:bodyPr lIns="109440" rIns="109440" tIns="91440" bIns="73080"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1" lang="en-US" sz="1500" strike="noStrike" u="none">
                          <a:solidFill>
                            <a:srgbClr val="ffffff"/>
                          </a:solidFill>
                          <a:uFillTx/>
                          <a:latin typeface="Aptos"/>
                        </a:rPr>
                        <a:t>Звільнення</a:t>
                      </a:r>
                      <a:endParaRPr b="0" lang="uk-UA" sz="15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109440" marR="109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142a4e"/>
                    </a:solidFill>
                  </a:tcPr>
                </a:tc>
                <a:tc>
                  <a:txBody>
                    <a:bodyPr lIns="109440" rIns="109440" tIns="91440" bIns="73080"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1" lang="en-US" sz="1500" strike="noStrike" u="none">
                          <a:solidFill>
                            <a:srgbClr val="ffffff"/>
                          </a:solidFill>
                          <a:uFillTx/>
                          <a:latin typeface="Aptos"/>
                        </a:rPr>
                        <a:t>Податковий кредит</a:t>
                      </a:r>
                      <a:endParaRPr b="0" lang="uk-UA" sz="15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109440" marR="109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142a4e"/>
                    </a:solidFill>
                  </a:tcPr>
                </a:tc>
              </a:tr>
              <a:tr h="960120">
                <a:tc>
                  <a:txBody>
                    <a:bodyPr lIns="109440" rIns="109440" tIns="91440" bIns="73080"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1400" strike="noStrike" u="none">
                          <a:solidFill>
                            <a:srgbClr val="28313d"/>
                          </a:solidFill>
                          <a:uFillTx/>
                          <a:latin typeface="Aptos"/>
                        </a:rPr>
                        <a:t>Механізм</a:t>
                      </a:r>
                      <a:endParaRPr b="0" lang="uk-UA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109440" marR="109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9440" rIns="109440" tIns="91440" bIns="73080"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1400" strike="noStrike" u="none">
                          <a:solidFill>
                            <a:srgbClr val="28313d"/>
                          </a:solidFill>
                          <a:uFillTx/>
                          <a:latin typeface="Aptos"/>
                        </a:rPr>
                        <a:t>Дохід не оподатковується повторно в державі резидентства</a:t>
                      </a:r>
                      <a:endParaRPr b="0" lang="uk-UA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109440" marR="109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9440" rIns="109440" tIns="91440" bIns="73080"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1400" strike="noStrike" u="none">
                          <a:solidFill>
                            <a:srgbClr val="28313d"/>
                          </a:solidFill>
                          <a:uFillTx/>
                          <a:latin typeface="Aptos"/>
                        </a:rPr>
                        <a:t>Іноземний податок зменшує податкове зобов’язання</a:t>
                      </a:r>
                      <a:endParaRPr b="0" lang="uk-UA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109440" marR="109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lIns="109440" rIns="109440" tIns="91440" bIns="73080"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1400" strike="noStrike" u="none">
                          <a:solidFill>
                            <a:srgbClr val="28313d"/>
                          </a:solidFill>
                          <a:uFillTx/>
                          <a:latin typeface="Aptos"/>
                        </a:rPr>
                        <a:t>Обмеження</a:t>
                      </a:r>
                      <a:endParaRPr b="0" lang="uk-UA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109440" marR="109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bf1f7"/>
                    </a:solidFill>
                  </a:tcPr>
                </a:tc>
                <a:tc>
                  <a:txBody>
                    <a:bodyPr lIns="109440" rIns="109440" tIns="91440" bIns="73080"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1400" strike="noStrike" u="none">
                          <a:solidFill>
                            <a:srgbClr val="28313d"/>
                          </a:solidFill>
                          <a:uFillTx/>
                          <a:latin typeface="Aptos"/>
                        </a:rPr>
                        <a:t>Залежить від виду доходу й умов договору</a:t>
                      </a:r>
                      <a:endParaRPr b="0" lang="uk-UA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109440" marR="109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bf1f7"/>
                    </a:solidFill>
                  </a:tcPr>
                </a:tc>
                <a:tc>
                  <a:txBody>
                    <a:bodyPr lIns="109440" rIns="109440" tIns="91440" bIns="73080"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1400" strike="noStrike" u="none">
                          <a:solidFill>
                            <a:srgbClr val="28313d"/>
                          </a:solidFill>
                          <a:uFillTx/>
                          <a:latin typeface="Aptos"/>
                        </a:rPr>
                        <a:t>Зарахування зазвичай обмежене сумою внутрішнього податку на цей дохід</a:t>
                      </a:r>
                      <a:endParaRPr b="0" lang="uk-UA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109440" marR="109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bf1f7"/>
                    </a:solidFill>
                  </a:tcPr>
                </a:tc>
              </a:tr>
              <a:tr h="960120">
                <a:tc>
                  <a:txBody>
                    <a:bodyPr lIns="109440" rIns="109440" tIns="91440" bIns="73080"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1400" strike="noStrike" u="none">
                          <a:solidFill>
                            <a:srgbClr val="28313d"/>
                          </a:solidFill>
                          <a:uFillTx/>
                          <a:latin typeface="Aptos"/>
                        </a:rPr>
                        <a:t>Результат</a:t>
                      </a:r>
                      <a:endParaRPr b="0" lang="uk-UA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109440" marR="109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9440" rIns="109440" tIns="91440" bIns="73080"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1400" strike="noStrike" u="none">
                          <a:solidFill>
                            <a:srgbClr val="28313d"/>
                          </a:solidFill>
                          <a:uFillTx/>
                          <a:latin typeface="Aptos"/>
                        </a:rPr>
                        <a:t>Усунення повторного оподаткування через звільнення</a:t>
                      </a:r>
                      <a:endParaRPr b="0" lang="uk-UA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109440" marR="109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9440" rIns="109440" tIns="91440" bIns="73080"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1400" strike="noStrike" u="none">
                          <a:solidFill>
                            <a:srgbClr val="28313d"/>
                          </a:solidFill>
                          <a:uFillTx/>
                          <a:latin typeface="Aptos"/>
                        </a:rPr>
                        <a:t>Зменшення суми податку до сплати</a:t>
                      </a:r>
                      <a:endParaRPr b="0" lang="uk-UA" sz="1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109440" marR="109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РОЗДІЛ 1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7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Приклад: розрахунок податкового кредиту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8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89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0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10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1" name="TextBox 6"/>
          <p:cNvSpPr/>
          <p:nvPr/>
        </p:nvSpPr>
        <p:spPr>
          <a:xfrm>
            <a:off x="777240" y="1600200"/>
            <a:ext cx="10515240" cy="62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700" strike="noStrike" u="none">
                <a:solidFill>
                  <a:srgbClr val="28313d"/>
                </a:solidFill>
                <a:uFillTx/>
                <a:latin typeface="Aptos"/>
              </a:rPr>
              <a:t>Умовні дані: іноземний прибуток — 500 000 грн; ставка за кордоном — 15%; ставка в Україні — 18%.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2" name="Rounded Rectangle 7"/>
          <p:cNvSpPr/>
          <p:nvPr/>
        </p:nvSpPr>
        <p:spPr>
          <a:xfrm>
            <a:off x="731520" y="2331720"/>
            <a:ext cx="3428640" cy="1508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93" name="Rectangle 8"/>
          <p:cNvSpPr/>
          <p:nvPr/>
        </p:nvSpPr>
        <p:spPr>
          <a:xfrm>
            <a:off x="731520" y="2331720"/>
            <a:ext cx="82080" cy="1508400"/>
          </a:xfrm>
          <a:prstGeom prst="rect">
            <a:avLst/>
          </a:prstGeom>
          <a:solidFill>
            <a:srgbClr val="1987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94" name="TextBox 9"/>
          <p:cNvSpPr/>
          <p:nvPr/>
        </p:nvSpPr>
        <p:spPr>
          <a:xfrm>
            <a:off x="932760" y="2477880"/>
            <a:ext cx="308124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142a4e"/>
                </a:solidFill>
                <a:uFillTx/>
                <a:latin typeface="Aptos"/>
              </a:rPr>
              <a:t>Податок за кордоном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5" name="TextBox 10"/>
          <p:cNvSpPr/>
          <p:nvPr/>
        </p:nvSpPr>
        <p:spPr>
          <a:xfrm>
            <a:off x="932760" y="2953440"/>
            <a:ext cx="3081240" cy="62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700" strike="noStrike" u="none">
                <a:solidFill>
                  <a:srgbClr val="28313d"/>
                </a:solidFill>
                <a:uFillTx/>
                <a:latin typeface="Aptos"/>
              </a:rPr>
              <a:t>500 000 × 15% = 75 000 грн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6" name="Rounded Rectangle 11"/>
          <p:cNvSpPr/>
          <p:nvPr/>
        </p:nvSpPr>
        <p:spPr>
          <a:xfrm>
            <a:off x="4389120" y="2331720"/>
            <a:ext cx="3428640" cy="1508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97" name="Rectangle 12"/>
          <p:cNvSpPr/>
          <p:nvPr/>
        </p:nvSpPr>
        <p:spPr>
          <a:xfrm>
            <a:off x="4389120" y="2331720"/>
            <a:ext cx="82080" cy="150840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98" name="TextBox 13"/>
          <p:cNvSpPr/>
          <p:nvPr/>
        </p:nvSpPr>
        <p:spPr>
          <a:xfrm>
            <a:off x="4590360" y="2477880"/>
            <a:ext cx="3081240" cy="62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142a4e"/>
                </a:solidFill>
                <a:uFillTx/>
                <a:latin typeface="Aptos"/>
              </a:rPr>
              <a:t>Податок в Україні до заліку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9" name="TextBox 14"/>
          <p:cNvSpPr/>
          <p:nvPr/>
        </p:nvSpPr>
        <p:spPr>
          <a:xfrm>
            <a:off x="4590360" y="2953440"/>
            <a:ext cx="3081240" cy="62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700" strike="noStrike" u="none">
                <a:solidFill>
                  <a:srgbClr val="28313d"/>
                </a:solidFill>
                <a:uFillTx/>
                <a:latin typeface="Aptos"/>
              </a:rPr>
              <a:t>500 000 × 18% = 90 000 грн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0" name="Rounded Rectangle 15"/>
          <p:cNvSpPr/>
          <p:nvPr/>
        </p:nvSpPr>
        <p:spPr>
          <a:xfrm>
            <a:off x="8046720" y="2331720"/>
            <a:ext cx="3428640" cy="1508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01" name="Rectangle 16"/>
          <p:cNvSpPr/>
          <p:nvPr/>
        </p:nvSpPr>
        <p:spPr>
          <a:xfrm>
            <a:off x="8046720" y="2331720"/>
            <a:ext cx="82080" cy="1508400"/>
          </a:xfrm>
          <a:prstGeom prst="rect">
            <a:avLst/>
          </a:prstGeom>
          <a:solidFill>
            <a:srgbClr val="2c5c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02" name="TextBox 17"/>
          <p:cNvSpPr/>
          <p:nvPr/>
        </p:nvSpPr>
        <p:spPr>
          <a:xfrm>
            <a:off x="8247960" y="2477880"/>
            <a:ext cx="308124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142a4e"/>
                </a:solidFill>
                <a:uFillTx/>
                <a:latin typeface="Aptos"/>
              </a:rPr>
              <a:t>Доплата в Україні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3" name="TextBox 18"/>
          <p:cNvSpPr/>
          <p:nvPr/>
        </p:nvSpPr>
        <p:spPr>
          <a:xfrm>
            <a:off x="8247960" y="2953440"/>
            <a:ext cx="3081240" cy="62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700" strike="noStrike" u="none">
                <a:solidFill>
                  <a:srgbClr val="28313d"/>
                </a:solidFill>
                <a:uFillTx/>
                <a:latin typeface="Aptos"/>
              </a:rPr>
              <a:t>90 000 − 75 000 = 15 000 грн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4" name="TextBox 19"/>
          <p:cNvSpPr/>
          <p:nvPr/>
        </p:nvSpPr>
        <p:spPr>
          <a:xfrm>
            <a:off x="868680" y="4343400"/>
            <a:ext cx="10423800" cy="68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900" strike="noStrike" u="none">
                <a:solidFill>
                  <a:srgbClr val="142a4e"/>
                </a:solidFill>
                <a:uFillTx/>
                <a:latin typeface="Aptos"/>
              </a:rPr>
              <a:t>Сукупний податок у прикладі: 90 000 грн (18% прибутку), за умови допустимості повного зарахування іноземного податку.</a:t>
            </a:r>
            <a:endParaRPr b="0" lang="uk-UA" sz="1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5" name="TextBox 20"/>
          <p:cNvSpPr/>
          <p:nvPr/>
        </p:nvSpPr>
        <p:spPr>
          <a:xfrm>
            <a:off x="868680" y="5349240"/>
            <a:ext cx="10423800" cy="50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300" strike="noStrike" u="none">
                <a:solidFill>
                  <a:srgbClr val="5f6c7c"/>
                </a:solidFill>
                <a:uFillTx/>
                <a:latin typeface="Aptos"/>
              </a:rPr>
              <a:t>Навчальний розрахунок. Фактичне зарахування залежить від виду податку, міжнародного договору й документального підтвердження.</a:t>
            </a:r>
            <a:endParaRPr b="0" lang="uk-UA" sz="13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РОЗДІЛ 2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7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Організаційно-правове забезпечення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8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09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0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11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1" name="TextBox 6"/>
          <p:cNvSpPr/>
          <p:nvPr/>
        </p:nvSpPr>
        <p:spPr>
          <a:xfrm>
            <a:off x="777240" y="1645920"/>
            <a:ext cx="10698120" cy="241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36720" bIns="36720" anchor="t">
            <a:spAutoFit/>
          </a:bodyPr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b="0" lang="en-US" sz="1900" strike="noStrike" u="none">
                <a:solidFill>
                  <a:srgbClr val="28313d"/>
                </a:solidFill>
                <a:uFillTx/>
                <a:latin typeface="Aptos"/>
              </a:rPr>
              <a:t>Двосторонні конвенції та угоди про уникнення подвійного оподаткування.</a:t>
            </a:r>
            <a:endParaRPr b="0" lang="uk-UA" sz="1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b="0" lang="en-US" sz="1900" strike="noStrike" u="none">
                <a:solidFill>
                  <a:srgbClr val="28313d"/>
                </a:solidFill>
                <a:uFillTx/>
                <a:latin typeface="Aptos"/>
              </a:rPr>
              <a:t>Багатосторонні договори й інструменти внесення змін до податкових угод.</a:t>
            </a:r>
            <a:endParaRPr b="0" lang="uk-UA" sz="1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b="0" lang="en-US" sz="1900" strike="noStrike" u="none">
                <a:solidFill>
                  <a:srgbClr val="28313d"/>
                </a:solidFill>
                <a:uFillTx/>
                <a:latin typeface="Aptos"/>
              </a:rPr>
              <a:t>Національне податкове законодавство.</a:t>
            </a:r>
            <a:endParaRPr b="0" lang="uk-UA" sz="1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b="0" lang="en-US" sz="1900" strike="noStrike" u="none">
                <a:solidFill>
                  <a:srgbClr val="28313d"/>
                </a:solidFill>
                <a:uFillTx/>
                <a:latin typeface="Aptos"/>
              </a:rPr>
              <a:t>Процедури взаємного узгодження між компетентними органами.</a:t>
            </a:r>
            <a:endParaRPr b="0" lang="uk-UA" sz="1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b="0" lang="en-US" sz="1900" strike="noStrike" u="none">
                <a:solidFill>
                  <a:srgbClr val="28313d"/>
                </a:solidFill>
                <a:uFillTx/>
                <a:latin typeface="Aptos"/>
              </a:rPr>
              <a:t>Міжнародний обмін податковою інформацією та співробітництво проти ухилення від оподаткування.</a:t>
            </a:r>
            <a:endParaRPr b="0" lang="uk-UA" sz="19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РОЗДІЛ 2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3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Що регулює міжнародна податкова угода?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4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15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6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12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7" name="Rounded Rectangle 6"/>
          <p:cNvSpPr/>
          <p:nvPr/>
        </p:nvSpPr>
        <p:spPr>
          <a:xfrm>
            <a:off x="640080" y="1691640"/>
            <a:ext cx="3520080" cy="14169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18" name="Rectangle 7"/>
          <p:cNvSpPr/>
          <p:nvPr/>
        </p:nvSpPr>
        <p:spPr>
          <a:xfrm>
            <a:off x="640080" y="1691640"/>
            <a:ext cx="82080" cy="1416960"/>
          </a:xfrm>
          <a:prstGeom prst="rect">
            <a:avLst/>
          </a:prstGeom>
          <a:solidFill>
            <a:srgbClr val="1987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19" name="TextBox 8"/>
          <p:cNvSpPr/>
          <p:nvPr/>
        </p:nvSpPr>
        <p:spPr>
          <a:xfrm>
            <a:off x="841320" y="1837800"/>
            <a:ext cx="3172680" cy="35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600" strike="noStrike" u="none">
                <a:solidFill>
                  <a:srgbClr val="142a4e"/>
                </a:solidFill>
                <a:uFillTx/>
                <a:latin typeface="Aptos"/>
              </a:rPr>
              <a:t>Резидентство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0" name="TextBox 9"/>
          <p:cNvSpPr/>
          <p:nvPr/>
        </p:nvSpPr>
        <p:spPr>
          <a:xfrm>
            <a:off x="841320" y="2313360"/>
            <a:ext cx="317268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400" strike="noStrike" u="none">
                <a:solidFill>
                  <a:srgbClr val="28313d"/>
                </a:solidFill>
                <a:uFillTx/>
                <a:latin typeface="Aptos"/>
              </a:rPr>
              <a:t>Критерії визначення резидента для цілей договору.</a:t>
            </a:r>
            <a:endParaRPr b="0" lang="uk-UA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1" name="Rounded Rectangle 10"/>
          <p:cNvSpPr/>
          <p:nvPr/>
        </p:nvSpPr>
        <p:spPr>
          <a:xfrm>
            <a:off x="4343400" y="1691640"/>
            <a:ext cx="3520080" cy="14169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22" name="Rectangle 11"/>
          <p:cNvSpPr/>
          <p:nvPr/>
        </p:nvSpPr>
        <p:spPr>
          <a:xfrm>
            <a:off x="4343400" y="1691640"/>
            <a:ext cx="82080" cy="141696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23" name="TextBox 12"/>
          <p:cNvSpPr/>
          <p:nvPr/>
        </p:nvSpPr>
        <p:spPr>
          <a:xfrm>
            <a:off x="4544640" y="1837800"/>
            <a:ext cx="3172680" cy="35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600" strike="noStrike" u="none">
                <a:solidFill>
                  <a:srgbClr val="142a4e"/>
                </a:solidFill>
                <a:uFillTx/>
                <a:latin typeface="Aptos"/>
              </a:rPr>
              <a:t>Види доходів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4" name="TextBox 13"/>
          <p:cNvSpPr/>
          <p:nvPr/>
        </p:nvSpPr>
        <p:spPr>
          <a:xfrm>
            <a:off x="4544640" y="2313360"/>
            <a:ext cx="317268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400" strike="noStrike" u="none">
                <a:solidFill>
                  <a:srgbClr val="28313d"/>
                </a:solidFill>
                <a:uFillTx/>
                <a:latin typeface="Aptos"/>
              </a:rPr>
              <a:t>Прибуток, дивіденди, проценти, роялті, нерухомість, праця.</a:t>
            </a:r>
            <a:endParaRPr b="0" lang="uk-UA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5" name="Rounded Rectangle 14"/>
          <p:cNvSpPr/>
          <p:nvPr/>
        </p:nvSpPr>
        <p:spPr>
          <a:xfrm>
            <a:off x="8046720" y="1691640"/>
            <a:ext cx="3520080" cy="14169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26" name="Rectangle 15"/>
          <p:cNvSpPr/>
          <p:nvPr/>
        </p:nvSpPr>
        <p:spPr>
          <a:xfrm>
            <a:off x="8046720" y="1691640"/>
            <a:ext cx="82080" cy="1416960"/>
          </a:xfrm>
          <a:prstGeom prst="rect">
            <a:avLst/>
          </a:prstGeom>
          <a:solidFill>
            <a:srgbClr val="2c5c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27" name="TextBox 16"/>
          <p:cNvSpPr/>
          <p:nvPr/>
        </p:nvSpPr>
        <p:spPr>
          <a:xfrm>
            <a:off x="8247960" y="1837800"/>
            <a:ext cx="3172680" cy="35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600" strike="noStrike" u="none">
                <a:solidFill>
                  <a:srgbClr val="142a4e"/>
                </a:solidFill>
                <a:uFillTx/>
                <a:latin typeface="Aptos"/>
              </a:rPr>
              <a:t>Податкові права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8" name="TextBox 17"/>
          <p:cNvSpPr/>
          <p:nvPr/>
        </p:nvSpPr>
        <p:spPr>
          <a:xfrm>
            <a:off x="8247960" y="2313360"/>
            <a:ext cx="317268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400" strike="noStrike" u="none">
                <a:solidFill>
                  <a:srgbClr val="28313d"/>
                </a:solidFill>
                <a:uFillTx/>
                <a:latin typeface="Aptos"/>
              </a:rPr>
              <a:t>Розподіл прав між державою джерела та державою резидентства.</a:t>
            </a:r>
            <a:endParaRPr b="0" lang="uk-UA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9" name="Rounded Rectangle 18"/>
          <p:cNvSpPr/>
          <p:nvPr/>
        </p:nvSpPr>
        <p:spPr>
          <a:xfrm>
            <a:off x="640080" y="3520440"/>
            <a:ext cx="3520080" cy="14169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30" name="Rectangle 19"/>
          <p:cNvSpPr/>
          <p:nvPr/>
        </p:nvSpPr>
        <p:spPr>
          <a:xfrm>
            <a:off x="640080" y="3520440"/>
            <a:ext cx="82080" cy="1416960"/>
          </a:xfrm>
          <a:prstGeom prst="rect">
            <a:avLst/>
          </a:prstGeom>
          <a:solidFill>
            <a:srgbClr val="2c5c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31" name="TextBox 20"/>
          <p:cNvSpPr/>
          <p:nvPr/>
        </p:nvSpPr>
        <p:spPr>
          <a:xfrm>
            <a:off x="841320" y="3666600"/>
            <a:ext cx="3172680" cy="35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600" strike="noStrike" u="none">
                <a:solidFill>
                  <a:srgbClr val="142a4e"/>
                </a:solidFill>
                <a:uFillTx/>
                <a:latin typeface="Aptos"/>
              </a:rPr>
              <a:t>Усунення подвійності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2" name="TextBox 21"/>
          <p:cNvSpPr/>
          <p:nvPr/>
        </p:nvSpPr>
        <p:spPr>
          <a:xfrm>
            <a:off x="841320" y="4142160"/>
            <a:ext cx="317268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400" strike="noStrike" u="none">
                <a:solidFill>
                  <a:srgbClr val="28313d"/>
                </a:solidFill>
                <a:uFillTx/>
                <a:latin typeface="Aptos"/>
              </a:rPr>
              <a:t>Метод звільнення або податкового кредиту.</a:t>
            </a:r>
            <a:endParaRPr b="0" lang="uk-UA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3" name="Rounded Rectangle 22"/>
          <p:cNvSpPr/>
          <p:nvPr/>
        </p:nvSpPr>
        <p:spPr>
          <a:xfrm>
            <a:off x="4343400" y="3520440"/>
            <a:ext cx="3520080" cy="14169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34" name="Rectangle 23"/>
          <p:cNvSpPr/>
          <p:nvPr/>
        </p:nvSpPr>
        <p:spPr>
          <a:xfrm>
            <a:off x="4343400" y="3520440"/>
            <a:ext cx="82080" cy="1416960"/>
          </a:xfrm>
          <a:prstGeom prst="rect">
            <a:avLst/>
          </a:prstGeom>
          <a:solidFill>
            <a:srgbClr val="1987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35" name="TextBox 24"/>
          <p:cNvSpPr/>
          <p:nvPr/>
        </p:nvSpPr>
        <p:spPr>
          <a:xfrm>
            <a:off x="4544640" y="3666600"/>
            <a:ext cx="3172680" cy="35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600" strike="noStrike" u="none">
                <a:solidFill>
                  <a:srgbClr val="142a4e"/>
                </a:solidFill>
                <a:uFillTx/>
                <a:latin typeface="Aptos"/>
              </a:rPr>
              <a:t>Обмін інформацією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6" name="TextBox 25"/>
          <p:cNvSpPr/>
          <p:nvPr/>
        </p:nvSpPr>
        <p:spPr>
          <a:xfrm>
            <a:off x="4544640" y="4142160"/>
            <a:ext cx="3172680" cy="32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400" strike="noStrike" u="none">
                <a:solidFill>
                  <a:srgbClr val="28313d"/>
                </a:solidFill>
                <a:uFillTx/>
                <a:latin typeface="Aptos"/>
              </a:rPr>
              <a:t>Співпраця податкових органів.</a:t>
            </a:r>
            <a:endParaRPr b="0" lang="uk-UA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7" name="Rounded Rectangle 26"/>
          <p:cNvSpPr/>
          <p:nvPr/>
        </p:nvSpPr>
        <p:spPr>
          <a:xfrm>
            <a:off x="8046720" y="3520440"/>
            <a:ext cx="3520080" cy="14169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38" name="Rectangle 27"/>
          <p:cNvSpPr/>
          <p:nvPr/>
        </p:nvSpPr>
        <p:spPr>
          <a:xfrm>
            <a:off x="8046720" y="3520440"/>
            <a:ext cx="82080" cy="141696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39" name="TextBox 28"/>
          <p:cNvSpPr/>
          <p:nvPr/>
        </p:nvSpPr>
        <p:spPr>
          <a:xfrm>
            <a:off x="8247960" y="3666600"/>
            <a:ext cx="3172680" cy="35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600" strike="noStrike" u="none">
                <a:solidFill>
                  <a:srgbClr val="142a4e"/>
                </a:solidFill>
                <a:uFillTx/>
                <a:latin typeface="Aptos"/>
              </a:rPr>
              <a:t>Вирішення спорів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0" name="TextBox 29"/>
          <p:cNvSpPr/>
          <p:nvPr/>
        </p:nvSpPr>
        <p:spPr>
          <a:xfrm>
            <a:off x="8247960" y="4142160"/>
            <a:ext cx="317268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400" strike="noStrike" u="none">
                <a:solidFill>
                  <a:srgbClr val="28313d"/>
                </a:solidFill>
                <a:uFillTx/>
                <a:latin typeface="Aptos"/>
              </a:rPr>
              <a:t>Взаємне узгодження та протидія зловживанням.</a:t>
            </a:r>
            <a:endParaRPr b="0" lang="uk-UA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1" name="TextBox 30"/>
          <p:cNvSpPr/>
          <p:nvPr/>
        </p:nvSpPr>
        <p:spPr>
          <a:xfrm>
            <a:off x="822960" y="5349240"/>
            <a:ext cx="1051524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500" strike="noStrike" u="none">
                <a:solidFill>
                  <a:srgbClr val="5f6c7c"/>
                </a:solidFill>
                <a:uFillTx/>
                <a:latin typeface="Aptos"/>
              </a:rPr>
              <a:t>Модельна конвенція ОЕСР є зразком для укладення договорів, а не автоматично чинним законом для всіх держав.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РОЗДІЛ 2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3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Законодавче забезпечення в Україні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4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45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6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13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7" name="Rounded Rectangle 6"/>
          <p:cNvSpPr/>
          <p:nvPr/>
        </p:nvSpPr>
        <p:spPr>
          <a:xfrm>
            <a:off x="731520" y="1691640"/>
            <a:ext cx="5257440" cy="18284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48" name="Rectangle 7"/>
          <p:cNvSpPr/>
          <p:nvPr/>
        </p:nvSpPr>
        <p:spPr>
          <a:xfrm>
            <a:off x="731520" y="1691640"/>
            <a:ext cx="82080" cy="1828440"/>
          </a:xfrm>
          <a:prstGeom prst="rect">
            <a:avLst/>
          </a:prstGeom>
          <a:solidFill>
            <a:srgbClr val="1987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49" name="TextBox 8"/>
          <p:cNvSpPr/>
          <p:nvPr/>
        </p:nvSpPr>
        <p:spPr>
          <a:xfrm>
            <a:off x="932760" y="1837800"/>
            <a:ext cx="49100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800" strike="noStrike" u="none">
                <a:solidFill>
                  <a:srgbClr val="142a4e"/>
                </a:solidFill>
                <a:uFillTx/>
                <a:latin typeface="Aptos"/>
              </a:rPr>
              <a:t>Податковий кодекс України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0" name="TextBox 9"/>
          <p:cNvSpPr/>
          <p:nvPr/>
        </p:nvSpPr>
        <p:spPr>
          <a:xfrm>
            <a:off x="932760" y="2313360"/>
            <a:ext cx="4910040" cy="132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600" strike="noStrike" u="none">
                <a:solidFill>
                  <a:srgbClr val="28313d"/>
                </a:solidFill>
                <a:uFillTx/>
                <a:latin typeface="Aptos"/>
              </a:rPr>
              <a:t>Стаття 13 — «Усунення подвійного оподаткування». Визначає правила врахування іноземних доходів і зарахування податків у передбачених випадках.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1" name="Rounded Rectangle 10"/>
          <p:cNvSpPr/>
          <p:nvPr/>
        </p:nvSpPr>
        <p:spPr>
          <a:xfrm>
            <a:off x="6217920" y="1691640"/>
            <a:ext cx="5257440" cy="18284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52" name="Rectangle 11"/>
          <p:cNvSpPr/>
          <p:nvPr/>
        </p:nvSpPr>
        <p:spPr>
          <a:xfrm>
            <a:off x="6217920" y="1691640"/>
            <a:ext cx="82080" cy="18284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53" name="TextBox 12"/>
          <p:cNvSpPr/>
          <p:nvPr/>
        </p:nvSpPr>
        <p:spPr>
          <a:xfrm>
            <a:off x="6419160" y="1837800"/>
            <a:ext cx="49100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800" strike="noStrike" u="none">
                <a:solidFill>
                  <a:srgbClr val="142a4e"/>
                </a:solidFill>
                <a:uFillTx/>
                <a:latin typeface="Aptos"/>
              </a:rPr>
              <a:t>Міжнародні договори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4" name="TextBox 13"/>
          <p:cNvSpPr/>
          <p:nvPr/>
        </p:nvSpPr>
        <p:spPr>
          <a:xfrm>
            <a:off x="6419160" y="2313360"/>
            <a:ext cx="4910040" cy="84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600" strike="noStrike" u="none">
                <a:solidFill>
                  <a:srgbClr val="28313d"/>
                </a:solidFill>
                <a:uFillTx/>
                <a:latin typeface="Aptos"/>
              </a:rPr>
              <a:t>Визначають межі податкових прав держав і спеціальні правила для окремих видів доходів.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5" name="Rounded Rectangle 14"/>
          <p:cNvSpPr/>
          <p:nvPr/>
        </p:nvSpPr>
        <p:spPr>
          <a:xfrm>
            <a:off x="731520" y="3840480"/>
            <a:ext cx="5257440" cy="1508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56" name="Rectangle 15"/>
          <p:cNvSpPr/>
          <p:nvPr/>
        </p:nvSpPr>
        <p:spPr>
          <a:xfrm>
            <a:off x="731520" y="3840480"/>
            <a:ext cx="82080" cy="1508400"/>
          </a:xfrm>
          <a:prstGeom prst="rect">
            <a:avLst/>
          </a:prstGeom>
          <a:solidFill>
            <a:srgbClr val="2c5c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57" name="TextBox 16"/>
          <p:cNvSpPr/>
          <p:nvPr/>
        </p:nvSpPr>
        <p:spPr>
          <a:xfrm>
            <a:off x="932760" y="3986640"/>
            <a:ext cx="491004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142a4e"/>
                </a:solidFill>
                <a:uFillTx/>
                <a:latin typeface="Aptos"/>
              </a:rPr>
              <a:t>Законодавство про договори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8" name="TextBox 17"/>
          <p:cNvSpPr/>
          <p:nvPr/>
        </p:nvSpPr>
        <p:spPr>
          <a:xfrm>
            <a:off x="932760" y="4462200"/>
            <a:ext cx="491004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500" strike="noStrike" u="none">
                <a:solidFill>
                  <a:srgbClr val="28313d"/>
                </a:solidFill>
                <a:uFillTx/>
                <a:latin typeface="Aptos"/>
              </a:rPr>
              <a:t>Регулює укладення, ратифікацію та набрання чинності міжнародними угодами.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9" name="Rounded Rectangle 18"/>
          <p:cNvSpPr/>
          <p:nvPr/>
        </p:nvSpPr>
        <p:spPr>
          <a:xfrm>
            <a:off x="6217920" y="3840480"/>
            <a:ext cx="5257440" cy="1508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60" name="Rectangle 19"/>
          <p:cNvSpPr/>
          <p:nvPr/>
        </p:nvSpPr>
        <p:spPr>
          <a:xfrm>
            <a:off x="6217920" y="3840480"/>
            <a:ext cx="82080" cy="1508400"/>
          </a:xfrm>
          <a:prstGeom prst="rect">
            <a:avLst/>
          </a:prstGeom>
          <a:solidFill>
            <a:srgbClr val="1987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61" name="TextBox 20"/>
          <p:cNvSpPr/>
          <p:nvPr/>
        </p:nvSpPr>
        <p:spPr>
          <a:xfrm>
            <a:off x="6419160" y="3986640"/>
            <a:ext cx="491004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142a4e"/>
                </a:solidFill>
                <a:uFillTx/>
                <a:latin typeface="Aptos"/>
              </a:rPr>
              <a:t>Адміністрування податків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2" name="TextBox 21"/>
          <p:cNvSpPr/>
          <p:nvPr/>
        </p:nvSpPr>
        <p:spPr>
          <a:xfrm>
            <a:off x="6419160" y="4462200"/>
            <a:ext cx="491004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500" strike="noStrike" u="none">
                <a:solidFill>
                  <a:srgbClr val="28313d"/>
                </a:solidFill>
                <a:uFillTx/>
                <a:latin typeface="Aptos"/>
              </a:rPr>
              <a:t>Декларування доходів, перевірка документів, оскарження рішень.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РОЗДІЛ 2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4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Як застосувати механізм на практиці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5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66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7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14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8" name="Oval 6"/>
          <p:cNvSpPr/>
          <p:nvPr/>
        </p:nvSpPr>
        <p:spPr>
          <a:xfrm>
            <a:off x="731520" y="1828800"/>
            <a:ext cx="502560" cy="502560"/>
          </a:xfrm>
          <a:prstGeom prst="ellipse">
            <a:avLst/>
          </a:prstGeom>
          <a:solidFill>
            <a:srgbClr val="1987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69" name="TextBox 7"/>
          <p:cNvSpPr/>
          <p:nvPr/>
        </p:nvSpPr>
        <p:spPr>
          <a:xfrm>
            <a:off x="731520" y="1883520"/>
            <a:ext cx="5025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ct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ffffff"/>
                </a:solidFill>
                <a:uFillTx/>
                <a:latin typeface="Aptos"/>
              </a:rPr>
              <a:t>1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0" name="TextBox 8"/>
          <p:cNvSpPr/>
          <p:nvPr/>
        </p:nvSpPr>
        <p:spPr>
          <a:xfrm>
            <a:off x="1389960" y="1810440"/>
            <a:ext cx="2834280" cy="62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142a4e"/>
                </a:solidFill>
                <a:uFillTx/>
                <a:latin typeface="Aptos"/>
              </a:rPr>
              <a:t>Визначити резидентство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1" name="Oval 9"/>
          <p:cNvSpPr/>
          <p:nvPr/>
        </p:nvSpPr>
        <p:spPr>
          <a:xfrm>
            <a:off x="4526280" y="1828800"/>
            <a:ext cx="502560" cy="502560"/>
          </a:xfrm>
          <a:prstGeom prst="ellipse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72" name="TextBox 10"/>
          <p:cNvSpPr/>
          <p:nvPr/>
        </p:nvSpPr>
        <p:spPr>
          <a:xfrm>
            <a:off x="4526280" y="1883520"/>
            <a:ext cx="5025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ct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ffffff"/>
                </a:solidFill>
                <a:uFillTx/>
                <a:latin typeface="Aptos"/>
              </a:rPr>
              <a:t>2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3" name="TextBox 11"/>
          <p:cNvSpPr/>
          <p:nvPr/>
        </p:nvSpPr>
        <p:spPr>
          <a:xfrm>
            <a:off x="5184720" y="1810440"/>
            <a:ext cx="2834280" cy="62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142a4e"/>
                </a:solidFill>
                <a:uFillTx/>
                <a:latin typeface="Aptos"/>
              </a:rPr>
              <a:t>Встановити вид і джерело доходу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4" name="Oval 12"/>
          <p:cNvSpPr/>
          <p:nvPr/>
        </p:nvSpPr>
        <p:spPr>
          <a:xfrm>
            <a:off x="8321040" y="1828800"/>
            <a:ext cx="502560" cy="502560"/>
          </a:xfrm>
          <a:prstGeom prst="ellipse">
            <a:avLst/>
          </a:prstGeom>
          <a:solidFill>
            <a:srgbClr val="1987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75" name="TextBox 13"/>
          <p:cNvSpPr/>
          <p:nvPr/>
        </p:nvSpPr>
        <p:spPr>
          <a:xfrm>
            <a:off x="8321040" y="1883520"/>
            <a:ext cx="5025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ct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ffffff"/>
                </a:solidFill>
                <a:uFillTx/>
                <a:latin typeface="Aptos"/>
              </a:rPr>
              <a:t>3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6" name="TextBox 14"/>
          <p:cNvSpPr/>
          <p:nvPr/>
        </p:nvSpPr>
        <p:spPr>
          <a:xfrm>
            <a:off x="8979480" y="1810440"/>
            <a:ext cx="2834280" cy="62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142a4e"/>
                </a:solidFill>
                <a:uFillTx/>
                <a:latin typeface="Aptos"/>
              </a:rPr>
              <a:t>Перевірити чинну міжнародну угоду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7" name="Oval 15"/>
          <p:cNvSpPr/>
          <p:nvPr/>
        </p:nvSpPr>
        <p:spPr>
          <a:xfrm>
            <a:off x="731520" y="3657600"/>
            <a:ext cx="502560" cy="502560"/>
          </a:xfrm>
          <a:prstGeom prst="ellipse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78" name="TextBox 16"/>
          <p:cNvSpPr/>
          <p:nvPr/>
        </p:nvSpPr>
        <p:spPr>
          <a:xfrm>
            <a:off x="731520" y="3712320"/>
            <a:ext cx="5025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ct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ffffff"/>
                </a:solidFill>
                <a:uFillTx/>
                <a:latin typeface="Aptos"/>
              </a:rPr>
              <a:t>4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9" name="TextBox 17"/>
          <p:cNvSpPr/>
          <p:nvPr/>
        </p:nvSpPr>
        <p:spPr>
          <a:xfrm>
            <a:off x="1389960" y="3639240"/>
            <a:ext cx="2834280" cy="62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142a4e"/>
                </a:solidFill>
                <a:uFillTx/>
                <a:latin typeface="Aptos"/>
              </a:rPr>
              <a:t>Обрати застосовний метод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0" name="Oval 18"/>
          <p:cNvSpPr/>
          <p:nvPr/>
        </p:nvSpPr>
        <p:spPr>
          <a:xfrm>
            <a:off x="4526280" y="3657600"/>
            <a:ext cx="502560" cy="502560"/>
          </a:xfrm>
          <a:prstGeom prst="ellipse">
            <a:avLst/>
          </a:prstGeom>
          <a:solidFill>
            <a:srgbClr val="1987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81" name="TextBox 19"/>
          <p:cNvSpPr/>
          <p:nvPr/>
        </p:nvSpPr>
        <p:spPr>
          <a:xfrm>
            <a:off x="4526280" y="3712320"/>
            <a:ext cx="5025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ct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ffffff"/>
                </a:solidFill>
                <a:uFillTx/>
                <a:latin typeface="Aptos"/>
              </a:rPr>
              <a:t>5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2" name="TextBox 20"/>
          <p:cNvSpPr/>
          <p:nvPr/>
        </p:nvSpPr>
        <p:spPr>
          <a:xfrm>
            <a:off x="5184720" y="3639240"/>
            <a:ext cx="2834280" cy="62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142a4e"/>
                </a:solidFill>
                <a:uFillTx/>
                <a:latin typeface="Aptos"/>
              </a:rPr>
              <a:t>Підготувати підтвердні документи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3" name="Oval 21"/>
          <p:cNvSpPr/>
          <p:nvPr/>
        </p:nvSpPr>
        <p:spPr>
          <a:xfrm>
            <a:off x="8321040" y="3657600"/>
            <a:ext cx="502560" cy="502560"/>
          </a:xfrm>
          <a:prstGeom prst="ellipse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84" name="TextBox 22"/>
          <p:cNvSpPr/>
          <p:nvPr/>
        </p:nvSpPr>
        <p:spPr>
          <a:xfrm>
            <a:off x="8321040" y="3712320"/>
            <a:ext cx="5025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ct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ffffff"/>
                </a:solidFill>
                <a:uFillTx/>
                <a:latin typeface="Aptos"/>
              </a:rPr>
              <a:t>6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5" name="TextBox 23"/>
          <p:cNvSpPr/>
          <p:nvPr/>
        </p:nvSpPr>
        <p:spPr>
          <a:xfrm>
            <a:off x="8979480" y="3639240"/>
            <a:ext cx="2834280" cy="62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700" strike="noStrike" u="none">
                <a:solidFill>
                  <a:srgbClr val="142a4e"/>
                </a:solidFill>
                <a:uFillTx/>
                <a:latin typeface="Aptos"/>
              </a:rPr>
              <a:t>Відобразити операцію у звітності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6" name="TextBox 24"/>
          <p:cNvSpPr/>
          <p:nvPr/>
        </p:nvSpPr>
        <p:spPr>
          <a:xfrm>
            <a:off x="822960" y="5669280"/>
            <a:ext cx="10515240" cy="59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600" strike="noStrike" u="none">
                <a:solidFill>
                  <a:srgbClr val="28313d"/>
                </a:solidFill>
                <a:uFillTx/>
                <a:latin typeface="Aptos"/>
              </a:rPr>
              <a:t>Сплата податку за кордоном не означає автоматичного звільнення від податкових зобов’язань в Україні.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РОЗДІЛ 2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8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Документи та вирішення спорів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9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90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1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15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2" name="Rounded Rectangle 6"/>
          <p:cNvSpPr/>
          <p:nvPr/>
        </p:nvSpPr>
        <p:spPr>
          <a:xfrm>
            <a:off x="731520" y="1737360"/>
            <a:ext cx="5257440" cy="3108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93" name="Rectangle 7"/>
          <p:cNvSpPr/>
          <p:nvPr/>
        </p:nvSpPr>
        <p:spPr>
          <a:xfrm>
            <a:off x="731520" y="1737360"/>
            <a:ext cx="82080" cy="3108600"/>
          </a:xfrm>
          <a:prstGeom prst="rect">
            <a:avLst/>
          </a:prstGeom>
          <a:solidFill>
            <a:srgbClr val="1987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94" name="TextBox 8"/>
          <p:cNvSpPr/>
          <p:nvPr/>
        </p:nvSpPr>
        <p:spPr>
          <a:xfrm>
            <a:off x="932760" y="1883520"/>
            <a:ext cx="49100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800" strike="noStrike" u="none">
                <a:solidFill>
                  <a:srgbClr val="142a4e"/>
                </a:solidFill>
                <a:uFillTx/>
                <a:latin typeface="Aptos"/>
              </a:rPr>
              <a:t>Документальне підтвердження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5" name="TextBox 9"/>
          <p:cNvSpPr/>
          <p:nvPr/>
        </p:nvSpPr>
        <p:spPr>
          <a:xfrm>
            <a:off x="932760" y="2359080"/>
            <a:ext cx="4910040" cy="181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r>
              <a:rPr b="0" lang="en-US" sz="1600" strike="noStrike" u="none">
                <a:solidFill>
                  <a:srgbClr val="28313d"/>
                </a:solidFill>
                <a:uFillTx/>
                <a:latin typeface="Aptos"/>
              </a:rPr>
              <a:t>• </a:t>
            </a:r>
            <a:r>
              <a:rPr b="0" lang="en-US" sz="1600" strike="noStrike" u="none">
                <a:solidFill>
                  <a:srgbClr val="28313d"/>
                </a:solidFill>
                <a:uFillTx/>
                <a:latin typeface="Aptos"/>
              </a:rPr>
              <a:t>Довідка іноземного податкового органу.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r>
              <a:rPr b="0" lang="en-US" sz="1600" strike="noStrike" u="none">
                <a:solidFill>
                  <a:srgbClr val="28313d"/>
                </a:solidFill>
                <a:uFillTx/>
                <a:latin typeface="Aptos"/>
              </a:rPr>
              <a:t>• </a:t>
            </a:r>
            <a:r>
              <a:rPr b="0" lang="en-US" sz="1600" strike="noStrike" u="none">
                <a:solidFill>
                  <a:srgbClr val="28313d"/>
                </a:solidFill>
                <a:uFillTx/>
                <a:latin typeface="Aptos"/>
              </a:rPr>
              <a:t>Декларація або документ про дохід.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r>
              <a:rPr b="0" lang="en-US" sz="1600" strike="noStrike" u="none">
                <a:solidFill>
                  <a:srgbClr val="28313d"/>
                </a:solidFill>
                <a:uFillTx/>
                <a:latin typeface="Aptos"/>
              </a:rPr>
              <a:t>• </a:t>
            </a:r>
            <a:r>
              <a:rPr b="0" lang="en-US" sz="1600" strike="noStrike" u="none">
                <a:solidFill>
                  <a:srgbClr val="28313d"/>
                </a:solidFill>
                <a:uFillTx/>
                <a:latin typeface="Aptos"/>
              </a:rPr>
              <a:t>Платіжні документи.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r>
              <a:rPr b="0" lang="en-US" sz="1600" strike="noStrike" u="none">
                <a:solidFill>
                  <a:srgbClr val="28313d"/>
                </a:solidFill>
                <a:uFillTx/>
                <a:latin typeface="Aptos"/>
              </a:rPr>
              <a:t>• </a:t>
            </a:r>
            <a:r>
              <a:rPr b="0" lang="en-US" sz="1600" strike="noStrike" u="none">
                <a:solidFill>
                  <a:srgbClr val="28313d"/>
                </a:solidFill>
                <a:uFillTx/>
                <a:latin typeface="Aptos"/>
              </a:rPr>
              <a:t>Документи про джерело доходу й резидентство.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600" strike="noStrike" u="none">
                <a:solidFill>
                  <a:srgbClr val="28313d"/>
                </a:solidFill>
                <a:uFillTx/>
                <a:latin typeface="Aptos"/>
              </a:rPr>
              <a:t>• </a:t>
            </a:r>
            <a:r>
              <a:rPr b="0" lang="en-US" sz="1600" strike="noStrike" u="none">
                <a:solidFill>
                  <a:srgbClr val="28313d"/>
                </a:solidFill>
                <a:uFillTx/>
                <a:latin typeface="Aptos"/>
              </a:rPr>
              <a:t>Переклад / засвідчення — якщо вимагається.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6" name="Rounded Rectangle 10"/>
          <p:cNvSpPr/>
          <p:nvPr/>
        </p:nvSpPr>
        <p:spPr>
          <a:xfrm>
            <a:off x="6217920" y="1737360"/>
            <a:ext cx="5257440" cy="3108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97" name="Rectangle 11"/>
          <p:cNvSpPr/>
          <p:nvPr/>
        </p:nvSpPr>
        <p:spPr>
          <a:xfrm>
            <a:off x="6217920" y="1737360"/>
            <a:ext cx="82080" cy="310860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98" name="TextBox 12"/>
          <p:cNvSpPr/>
          <p:nvPr/>
        </p:nvSpPr>
        <p:spPr>
          <a:xfrm>
            <a:off x="6419160" y="1883520"/>
            <a:ext cx="4910040" cy="657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800" strike="noStrike" u="none">
                <a:solidFill>
                  <a:srgbClr val="142a4e"/>
                </a:solidFill>
                <a:uFillTx/>
                <a:latin typeface="Aptos"/>
              </a:rPr>
              <a:t>Процедура взаємного узгодження (MAP)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9" name="TextBox 13"/>
          <p:cNvSpPr/>
          <p:nvPr/>
        </p:nvSpPr>
        <p:spPr>
          <a:xfrm>
            <a:off x="6419160" y="2359080"/>
            <a:ext cx="4910040" cy="157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600" strike="noStrike" u="none">
                <a:solidFill>
                  <a:srgbClr val="28313d"/>
                </a:solidFill>
                <a:uFillTx/>
                <a:latin typeface="Aptos"/>
              </a:rPr>
              <a:t>Компетентні органи держав консультуються, якщо оподаткування не відповідає міжнародній угоді. Механізм може допомогти врегулювати спори щодо резидентства, прибутку постійного представництва чи договірних ставок.</a:t>
            </a:r>
            <a:endParaRPr b="0" lang="uk-UA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0" name="TextBox 14"/>
          <p:cNvSpPr/>
          <p:nvPr/>
        </p:nvSpPr>
        <p:spPr>
          <a:xfrm>
            <a:off x="914400" y="5303520"/>
            <a:ext cx="1033236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500" strike="noStrike" u="none">
                <a:solidFill>
                  <a:srgbClr val="5f6c7c"/>
                </a:solidFill>
                <a:uFillTx/>
                <a:latin typeface="Aptos"/>
              </a:rPr>
              <a:t>Перелік документів і процедура залежать від чинного законодавства та конкретної міжнародної угоди.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РОЗДІЛ 2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2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Сучасні тенденції міжнародного оподаткування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3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304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5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16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6" name="Rounded Rectangle 6"/>
          <p:cNvSpPr/>
          <p:nvPr/>
        </p:nvSpPr>
        <p:spPr>
          <a:xfrm>
            <a:off x="640080" y="1691640"/>
            <a:ext cx="3520080" cy="15998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307" name="Rectangle 7"/>
          <p:cNvSpPr/>
          <p:nvPr/>
        </p:nvSpPr>
        <p:spPr>
          <a:xfrm>
            <a:off x="640080" y="1691640"/>
            <a:ext cx="82080" cy="1599840"/>
          </a:xfrm>
          <a:prstGeom prst="rect">
            <a:avLst/>
          </a:prstGeom>
          <a:solidFill>
            <a:srgbClr val="1987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308" name="TextBox 8"/>
          <p:cNvSpPr/>
          <p:nvPr/>
        </p:nvSpPr>
        <p:spPr>
          <a:xfrm>
            <a:off x="841320" y="1837800"/>
            <a:ext cx="31726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800" strike="noStrike" u="none">
                <a:solidFill>
                  <a:srgbClr val="142a4e"/>
                </a:solidFill>
                <a:uFillTx/>
                <a:latin typeface="Aptos"/>
              </a:rPr>
              <a:t>BEPS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9" name="TextBox 9"/>
          <p:cNvSpPr/>
          <p:nvPr/>
        </p:nvSpPr>
        <p:spPr>
          <a:xfrm>
            <a:off x="841320" y="2313360"/>
            <a:ext cx="3172680" cy="79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500" strike="noStrike" u="none">
                <a:solidFill>
                  <a:srgbClr val="28313d"/>
                </a:solidFill>
                <a:uFillTx/>
                <a:latin typeface="Aptos"/>
              </a:rPr>
              <a:t>Протидія розмиванню податкової бази й переміщенню прибутків.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0" name="Rounded Rectangle 10"/>
          <p:cNvSpPr/>
          <p:nvPr/>
        </p:nvSpPr>
        <p:spPr>
          <a:xfrm>
            <a:off x="4343400" y="1691640"/>
            <a:ext cx="3520080" cy="15998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311" name="Rectangle 11"/>
          <p:cNvSpPr/>
          <p:nvPr/>
        </p:nvSpPr>
        <p:spPr>
          <a:xfrm>
            <a:off x="4343400" y="1691640"/>
            <a:ext cx="82080" cy="15998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312" name="TextBox 12"/>
          <p:cNvSpPr/>
          <p:nvPr/>
        </p:nvSpPr>
        <p:spPr>
          <a:xfrm>
            <a:off x="4544640" y="1837800"/>
            <a:ext cx="31726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800" strike="noStrike" u="none">
                <a:solidFill>
                  <a:srgbClr val="142a4e"/>
                </a:solidFill>
                <a:uFillTx/>
                <a:latin typeface="Aptos"/>
              </a:rPr>
              <a:t>MLI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3" name="TextBox 13"/>
          <p:cNvSpPr/>
          <p:nvPr/>
        </p:nvSpPr>
        <p:spPr>
          <a:xfrm>
            <a:off x="4544640" y="2313360"/>
            <a:ext cx="3172680" cy="79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500" strike="noStrike" u="none">
                <a:solidFill>
                  <a:srgbClr val="28313d"/>
                </a:solidFill>
                <a:uFillTx/>
                <a:latin typeface="Aptos"/>
              </a:rPr>
              <a:t>Багатосторонній інструмент для узгоджених змін до податкових угод.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4" name="Rounded Rectangle 14"/>
          <p:cNvSpPr/>
          <p:nvPr/>
        </p:nvSpPr>
        <p:spPr>
          <a:xfrm>
            <a:off x="8046720" y="1691640"/>
            <a:ext cx="3520080" cy="15998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315" name="Rectangle 15"/>
          <p:cNvSpPr/>
          <p:nvPr/>
        </p:nvSpPr>
        <p:spPr>
          <a:xfrm>
            <a:off x="8046720" y="1691640"/>
            <a:ext cx="82080" cy="1599840"/>
          </a:xfrm>
          <a:prstGeom prst="rect">
            <a:avLst/>
          </a:prstGeom>
          <a:solidFill>
            <a:srgbClr val="2c5c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316" name="TextBox 16"/>
          <p:cNvSpPr/>
          <p:nvPr/>
        </p:nvSpPr>
        <p:spPr>
          <a:xfrm>
            <a:off x="8247960" y="1837800"/>
            <a:ext cx="31726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800" strike="noStrike" u="none">
                <a:solidFill>
                  <a:srgbClr val="142a4e"/>
                </a:solidFill>
                <a:uFillTx/>
                <a:latin typeface="Aptos"/>
              </a:rPr>
              <a:t>Цифровізація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7" name="TextBox 17"/>
          <p:cNvSpPr/>
          <p:nvPr/>
        </p:nvSpPr>
        <p:spPr>
          <a:xfrm>
            <a:off x="8247960" y="2313360"/>
            <a:ext cx="3172680" cy="79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500" strike="noStrike" u="none">
                <a:solidFill>
                  <a:srgbClr val="28313d"/>
                </a:solidFill>
                <a:uFillTx/>
                <a:latin typeface="Aptos"/>
              </a:rPr>
              <a:t>Електронний обмін інформацією та автоматизація звітності.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8" name="TextBox 18"/>
          <p:cNvSpPr/>
          <p:nvPr/>
        </p:nvSpPr>
        <p:spPr>
          <a:xfrm>
            <a:off x="822960" y="3886200"/>
            <a:ext cx="10423800" cy="41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000" strike="noStrike" u="none">
                <a:solidFill>
                  <a:srgbClr val="142a4e"/>
                </a:solidFill>
                <a:uFillTx/>
                <a:latin typeface="Aptos"/>
              </a:rPr>
              <a:t>Головне завдання сучасної системи</a:t>
            </a:r>
            <a:endParaRPr b="0" lang="uk-UA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9" name="TextBox 19"/>
          <p:cNvSpPr/>
          <p:nvPr/>
        </p:nvSpPr>
        <p:spPr>
          <a:xfrm>
            <a:off x="868680" y="4434840"/>
            <a:ext cx="10240920" cy="102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2000" strike="noStrike" u="none">
                <a:solidFill>
                  <a:srgbClr val="28313d"/>
                </a:solidFill>
                <a:uFillTx/>
                <a:latin typeface="Aptos"/>
              </a:rPr>
              <a:t>Забезпечити баланс між усуненням надмірного оподаткування, захистом податкових інтересів держав і запобіганням зловживанням міжнародними податковими угодами.</a:t>
            </a:r>
            <a:endParaRPr b="0" lang="uk-UA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ПІДСУМКИ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1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Висновки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2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323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4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17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5" name="TextBox 6"/>
          <p:cNvSpPr/>
          <p:nvPr/>
        </p:nvSpPr>
        <p:spPr>
          <a:xfrm>
            <a:off x="777240" y="1645920"/>
            <a:ext cx="10606680" cy="290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36720" bIns="36720" anchor="t">
            <a:spAutoFit/>
          </a:bodyPr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8313d"/>
                </a:solidFill>
                <a:uFillTx/>
                <a:latin typeface="Aptos"/>
              </a:rPr>
              <a:t>Подвійне оподаткування виникає через перетин податкових прав держав.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8313d"/>
                </a:solidFill>
                <a:uFillTx/>
                <a:latin typeface="Aptos"/>
              </a:rPr>
              <a:t>Основні методи усунення — звільнення та податковий кредит.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8313d"/>
                </a:solidFill>
                <a:uFillTx/>
                <a:latin typeface="Aptos"/>
              </a:rPr>
              <a:t>Міжнародні договори розподіляють податкові права й установлюють механізми співпраці.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8313d"/>
                </a:solidFill>
                <a:uFillTx/>
                <a:latin typeface="Aptos"/>
              </a:rPr>
              <a:t>В Україні важливими є стаття 13 Податкового кодексу та чинні міжнародні договори.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8313d"/>
                </a:solidFill>
                <a:uFillTx/>
                <a:latin typeface="Aptos"/>
              </a:rPr>
              <a:t>Необхідні перевірка чинності угоди й належне документальне підтвердження.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800" strike="noStrike" u="none">
                <a:solidFill>
                  <a:srgbClr val="28313d"/>
                </a:solidFill>
                <a:uFillTx/>
                <a:latin typeface="Aptos"/>
              </a:rPr>
              <a:t>Міжнародна співпраця має запобігати як подвійності, так і подвійному неоподаткуванню.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ЗАКРІПЛЕННЯ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7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Питання для самоконтролю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8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329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0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18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1" name="TextBox 6"/>
          <p:cNvSpPr/>
          <p:nvPr/>
        </p:nvSpPr>
        <p:spPr>
          <a:xfrm>
            <a:off x="777240" y="1645920"/>
            <a:ext cx="10606680" cy="226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36720" bIns="36720" anchor="t">
            <a:spAutoFit/>
          </a:bodyPr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700" strike="noStrike" u="none">
                <a:solidFill>
                  <a:srgbClr val="28313d"/>
                </a:solidFill>
                <a:uFillTx/>
                <a:latin typeface="Aptos"/>
              </a:rPr>
              <a:t>1. Чим відрізняється юридичне подвійне оподаткування від економічного?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700" strike="noStrike" u="none">
                <a:solidFill>
                  <a:srgbClr val="28313d"/>
                </a:solidFill>
                <a:uFillTx/>
                <a:latin typeface="Aptos"/>
              </a:rPr>
              <a:t>2. Як взаємодіють принципи резидентства й територіальності?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700" strike="noStrike" u="none">
                <a:solidFill>
                  <a:srgbClr val="28313d"/>
                </a:solidFill>
                <a:uFillTx/>
                <a:latin typeface="Aptos"/>
              </a:rPr>
              <a:t>3. У чому різниця між методом звільнення та податковим кредитом?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700" strike="noStrike" u="none">
                <a:solidFill>
                  <a:srgbClr val="28313d"/>
                </a:solidFill>
                <a:uFillTx/>
                <a:latin typeface="Aptos"/>
              </a:rPr>
              <a:t>4. Які положення міжнародної угоди слід перевірити?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700" strike="noStrike" u="none">
                <a:solidFill>
                  <a:srgbClr val="28313d"/>
                </a:solidFill>
                <a:uFillTx/>
                <a:latin typeface="Aptos"/>
              </a:rPr>
              <a:t>5. Які документи можуть підтверджувати сплату податку за кордоном?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b="0" lang="en-US" sz="1700" strike="noStrike" u="none">
                <a:solidFill>
                  <a:srgbClr val="28313d"/>
                </a:solidFill>
                <a:uFillTx/>
                <a:latin typeface="Aptos"/>
              </a:rPr>
              <a:t>6. Для чого застосовують процедуру взаємного узгодження?</a:t>
            </a:r>
            <a:endParaRPr b="0" lang="uk-UA" sz="1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ЗАКРІПЛЕННЯ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3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Практичні завдання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4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335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6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19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7" name="Rounded Rectangle 6"/>
          <p:cNvSpPr/>
          <p:nvPr/>
        </p:nvSpPr>
        <p:spPr>
          <a:xfrm>
            <a:off x="640080" y="1691640"/>
            <a:ext cx="3520080" cy="342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338" name="Rectangle 7"/>
          <p:cNvSpPr/>
          <p:nvPr/>
        </p:nvSpPr>
        <p:spPr>
          <a:xfrm>
            <a:off x="640080" y="1691640"/>
            <a:ext cx="82080" cy="3428640"/>
          </a:xfrm>
          <a:prstGeom prst="rect">
            <a:avLst/>
          </a:prstGeom>
          <a:solidFill>
            <a:srgbClr val="1987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339" name="TextBox 8"/>
          <p:cNvSpPr/>
          <p:nvPr/>
        </p:nvSpPr>
        <p:spPr>
          <a:xfrm>
            <a:off x="841320" y="1837800"/>
            <a:ext cx="31726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800" strike="noStrike" u="none">
                <a:solidFill>
                  <a:srgbClr val="142a4e"/>
                </a:solidFill>
                <a:uFillTx/>
                <a:latin typeface="Aptos"/>
              </a:rPr>
              <a:t>Завдання 1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0" name="TextBox 9"/>
          <p:cNvSpPr/>
          <p:nvPr/>
        </p:nvSpPr>
        <p:spPr>
          <a:xfrm>
            <a:off x="841320" y="2313360"/>
            <a:ext cx="3172680" cy="170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r>
              <a:rPr b="0" lang="en-US" sz="1500" strike="noStrike" u="none">
                <a:solidFill>
                  <a:srgbClr val="28313d"/>
                </a:solidFill>
                <a:uFillTx/>
                <a:latin typeface="Aptos"/>
              </a:rPr>
              <a:t>Дохід за кордоном — 300 000 грн; іноземний податок — 12%; ставка в Україні — 18%.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  <a:p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500" strike="noStrike" u="none">
                <a:solidFill>
                  <a:srgbClr val="28313d"/>
                </a:solidFill>
                <a:uFillTx/>
                <a:latin typeface="Aptos"/>
              </a:rPr>
              <a:t>Розрахувати податки й можливу доплату за умови допустимого зарахування.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1" name="Rounded Rectangle 10"/>
          <p:cNvSpPr/>
          <p:nvPr/>
        </p:nvSpPr>
        <p:spPr>
          <a:xfrm>
            <a:off x="4343400" y="1691640"/>
            <a:ext cx="3520080" cy="342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342" name="Rectangle 11"/>
          <p:cNvSpPr/>
          <p:nvPr/>
        </p:nvSpPr>
        <p:spPr>
          <a:xfrm>
            <a:off x="4343400" y="1691640"/>
            <a:ext cx="82080" cy="34286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343" name="TextBox 12"/>
          <p:cNvSpPr/>
          <p:nvPr/>
        </p:nvSpPr>
        <p:spPr>
          <a:xfrm>
            <a:off x="4544640" y="1837800"/>
            <a:ext cx="31726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800" strike="noStrike" u="none">
                <a:solidFill>
                  <a:srgbClr val="142a4e"/>
                </a:solidFill>
                <a:uFillTx/>
                <a:latin typeface="Aptos"/>
              </a:rPr>
              <a:t>Завдання 2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4" name="TextBox 13"/>
          <p:cNvSpPr/>
          <p:nvPr/>
        </p:nvSpPr>
        <p:spPr>
          <a:xfrm>
            <a:off x="4544640" y="2313360"/>
            <a:ext cx="3172680" cy="148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500" strike="noStrike" u="none">
                <a:solidFill>
                  <a:srgbClr val="28313d"/>
                </a:solidFill>
                <a:uFillTx/>
                <a:latin typeface="Aptos"/>
              </a:rPr>
              <a:t>Порівняти метод звільнення та податкового кредиту для прибутку, що оподатковується в двох державах за ставками 15% і 20%.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5" name="Rounded Rectangle 14"/>
          <p:cNvSpPr/>
          <p:nvPr/>
        </p:nvSpPr>
        <p:spPr>
          <a:xfrm>
            <a:off x="8046720" y="1691640"/>
            <a:ext cx="3520080" cy="342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5e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346" name="Rectangle 15"/>
          <p:cNvSpPr/>
          <p:nvPr/>
        </p:nvSpPr>
        <p:spPr>
          <a:xfrm>
            <a:off x="8046720" y="1691640"/>
            <a:ext cx="82080" cy="3428640"/>
          </a:xfrm>
          <a:prstGeom prst="rect">
            <a:avLst/>
          </a:prstGeom>
          <a:solidFill>
            <a:srgbClr val="2c5c9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347" name="TextBox 16"/>
          <p:cNvSpPr/>
          <p:nvPr/>
        </p:nvSpPr>
        <p:spPr>
          <a:xfrm>
            <a:off x="8247960" y="1837800"/>
            <a:ext cx="31726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800" strike="noStrike" u="none">
                <a:solidFill>
                  <a:srgbClr val="142a4e"/>
                </a:solidFill>
                <a:uFillTx/>
                <a:latin typeface="Aptos"/>
              </a:rPr>
              <a:t>Завдання 3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8" name="TextBox 17"/>
          <p:cNvSpPr/>
          <p:nvPr/>
        </p:nvSpPr>
        <p:spPr>
          <a:xfrm>
            <a:off x="8247960" y="2313360"/>
            <a:ext cx="3172680" cy="148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r>
              <a:rPr b="0" lang="en-US" sz="1500" strike="noStrike" u="none">
                <a:solidFill>
                  <a:srgbClr val="28313d"/>
                </a:solidFill>
                <a:uFillTx/>
                <a:latin typeface="Aptos"/>
              </a:rPr>
              <a:t>Українська компанія отримує дивіденди з-за кордону.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  <a:p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500" strike="noStrike" u="none">
                <a:solidFill>
                  <a:srgbClr val="28313d"/>
                </a:solidFill>
                <a:uFillTx/>
                <a:latin typeface="Aptos"/>
              </a:rPr>
              <a:t>Визначити, які договори, правила та документи слід перевірити.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9" name="TextBox 18"/>
          <p:cNvSpPr/>
          <p:nvPr/>
        </p:nvSpPr>
        <p:spPr>
          <a:xfrm>
            <a:off x="822960" y="5532120"/>
            <a:ext cx="1042380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0" lang="en-US" sz="1500" strike="noStrike" u="none">
                <a:solidFill>
                  <a:srgbClr val="5f6c7c"/>
                </a:solidFill>
                <a:uFillTx/>
                <a:latin typeface="Aptos"/>
              </a:rPr>
              <a:t>Під час розв’язання обґрунтовуйте припущення та враховуйте умови відповідної міжнародної угоди.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TextBox 1"/>
          <p:cNvSpPr/>
          <p:nvPr/>
        </p:nvSpPr>
        <p:spPr>
          <a:xfrm>
            <a:off x="502920" y="255960"/>
            <a:ext cx="502884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19878c"/>
                </a:solidFill>
                <a:uFillTx/>
                <a:latin typeface="Aptos"/>
              </a:rPr>
              <a:t>ДЛЯ ПОГЛИБЛЕННЯ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1" name="TextBox 2"/>
          <p:cNvSpPr/>
          <p:nvPr/>
        </p:nvSpPr>
        <p:spPr>
          <a:xfrm>
            <a:off x="502920" y="567000"/>
            <a:ext cx="11155320" cy="5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2800" strike="noStrike" u="none">
                <a:solidFill>
                  <a:srgbClr val="142a4e"/>
                </a:solidFill>
                <a:uFillTx/>
                <a:latin typeface="Aptos"/>
              </a:rPr>
              <a:t>Інформаційні джерела</a:t>
            </a:r>
            <a:endParaRPr b="0" lang="uk-UA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2" name="Rectangle 3"/>
          <p:cNvSpPr/>
          <p:nvPr/>
        </p:nvSpPr>
        <p:spPr>
          <a:xfrm>
            <a:off x="530280" y="1298520"/>
            <a:ext cx="1051200" cy="50040"/>
          </a:xfrm>
          <a:prstGeom prst="rect">
            <a:avLst/>
          </a:prstGeom>
          <a:solidFill>
            <a:srgbClr val="e1a9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5400" bIns="54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353" name="TextBox 4"/>
          <p:cNvSpPr/>
          <p:nvPr/>
        </p:nvSpPr>
        <p:spPr>
          <a:xfrm>
            <a:off x="502920" y="6510600"/>
            <a:ext cx="9783720" cy="23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800" strike="noStrike" u="none">
                <a:solidFill>
                  <a:srgbClr val="5f6c7c"/>
                </a:solidFill>
                <a:uFillTx/>
                <a:latin typeface="Aptos"/>
              </a:rPr>
              <a:t>ТЕМА 4 • УСУНЕННЯ ПОДВІЙНОГО ОПОДАТКУВАННЯ</a:t>
            </a:r>
            <a:endParaRPr b="0" lang="uk-UA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4" name="TextBox 5"/>
          <p:cNvSpPr/>
          <p:nvPr/>
        </p:nvSpPr>
        <p:spPr>
          <a:xfrm>
            <a:off x="11109960" y="6473880"/>
            <a:ext cx="502560" cy="26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algn="r"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000" strike="noStrike" u="none">
                <a:solidFill>
                  <a:srgbClr val="5f6c7c"/>
                </a:solidFill>
                <a:uFillTx/>
                <a:latin typeface="Aptos"/>
              </a:rPr>
              <a:t>20</a:t>
            </a:r>
            <a:endParaRPr b="0" lang="uk-UA" sz="1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5" name="TextBox 6"/>
          <p:cNvSpPr/>
          <p:nvPr/>
        </p:nvSpPr>
        <p:spPr>
          <a:xfrm>
            <a:off x="777240" y="1691640"/>
            <a:ext cx="10606680" cy="265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3080" rIns="73080" tIns="36720" bIns="36720" anchor="t">
            <a:spAutoFit/>
          </a:bodyPr>
          <a:p>
            <a:pPr defTabSz="457200">
              <a:lnSpc>
                <a:spcPct val="100000"/>
              </a:lnSpc>
              <a:spcAft>
                <a:spcPts val="1301"/>
              </a:spcAft>
            </a:pPr>
            <a:r>
              <a:rPr b="0" lang="en-US" sz="1800" strike="noStrike" u="none">
                <a:solidFill>
                  <a:srgbClr val="28313d"/>
                </a:solidFill>
                <a:uFillTx/>
                <a:latin typeface="Aptos"/>
              </a:rPr>
              <a:t>Податковий кодекс України, зокрема стаття 13.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301"/>
              </a:spcAft>
            </a:pPr>
            <a:r>
              <a:rPr b="0" lang="en-US" sz="1800" strike="noStrike" u="none">
                <a:solidFill>
                  <a:srgbClr val="28313d"/>
                </a:solidFill>
                <a:uFillTx/>
                <a:latin typeface="Aptos"/>
              </a:rPr>
              <a:t>Міністерство фінансів України — міжнародні договори про уникнення подвійного оподаткування.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301"/>
              </a:spcAft>
            </a:pPr>
            <a:r>
              <a:rPr b="0" lang="en-US" sz="1800" strike="noStrike" u="none">
                <a:solidFill>
                  <a:srgbClr val="28313d"/>
                </a:solidFill>
                <a:uFillTx/>
                <a:latin typeface="Aptos"/>
              </a:rPr>
              <a:t>Державна податкова служба України — міжнародні договори та роз’яснення щодо зарахування іноземних податків.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301"/>
              </a:spcAft>
            </a:pPr>
            <a:r>
              <a:rPr b="0" lang="en-US" sz="1800" strike="noStrike" u="none">
                <a:solidFill>
                  <a:srgbClr val="28313d"/>
                </a:solidFill>
                <a:uFillTx/>
                <a:latin typeface="Aptos"/>
              </a:rPr>
              <a:t>ОЕСР — Модельна податкова конвенція щодо доходів і капіталу.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301"/>
              </a:spcAft>
            </a:pPr>
            <a:r>
              <a:rPr b="0" lang="en-US" sz="1800" strike="noStrike" u="none">
                <a:solidFill>
                  <a:srgbClr val="28313d"/>
                </a:solidFill>
                <a:uFillTx/>
                <a:latin typeface="Aptos"/>
              </a:rPr>
              <a:t>Матеріали ОЕСР щодо BEPS та багатостороннього інструменту MLI.</a:t>
            </a:r>
            <a:endParaRPr b="0" lang="uk-UA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6" name="TextBox 7"/>
          <p:cNvSpPr/>
          <p:nvPr/>
        </p:nvSpPr>
        <p:spPr>
          <a:xfrm>
            <a:off x="822960" y="5486400"/>
            <a:ext cx="1033236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54720" bIns="54720" anchor="t">
            <a:spAutoFit/>
          </a:bodyPr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b="1" lang="en-US" sz="1500" strike="noStrike" u="none">
                <a:solidFill>
                  <a:srgbClr val="142a4e"/>
                </a:solidFill>
                <a:uFillTx/>
                <a:latin typeface="Aptos"/>
              </a:rPr>
              <a:t>Перед практичним застосуванням завжди перевіряйте актуальну редакцію законодавства та статус конкретного договору.</a:t>
            </a:r>
            <a:endParaRPr b="0" lang="uk-UA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LibreOffice/24.8.0.3$Windows_X86_64 LibreOffice_project/0bdf1299c94fe897b119f97f3c613e9dca6be583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uk-UA</dc:language>
  <cp:lastModifiedBy/>
  <dcterms:modified xsi:type="dcterms:W3CDTF">2026-10-25T21:02:36Z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