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9" r:id="rId2"/>
    <p:sldMasterId id="2147483791" r:id="rId3"/>
  </p:sldMasterIdLst>
  <p:sldIdLst>
    <p:sldId id="256" r:id="rId4"/>
    <p:sldId id="294" r:id="rId5"/>
    <p:sldId id="295" r:id="rId6"/>
    <p:sldId id="306" r:id="rId7"/>
    <p:sldId id="296" r:id="rId8"/>
    <p:sldId id="305" r:id="rId9"/>
    <p:sldId id="307" r:id="rId10"/>
    <p:sldId id="304" r:id="rId11"/>
    <p:sldId id="308" r:id="rId12"/>
    <p:sldId id="297" r:id="rId13"/>
    <p:sldId id="309" r:id="rId14"/>
    <p:sldId id="310" r:id="rId15"/>
    <p:sldId id="311" r:id="rId16"/>
    <p:sldId id="312" r:id="rId17"/>
    <p:sldId id="313" r:id="rId18"/>
    <p:sldId id="298" r:id="rId19"/>
    <p:sldId id="303" r:id="rId20"/>
    <p:sldId id="299" r:id="rId21"/>
    <p:sldId id="300" r:id="rId22"/>
    <p:sldId id="301" r:id="rId23"/>
    <p:sldId id="302"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7DADE25A-16AE-4FDF-A9F8-FC25FA259C87}">
          <p14:sldIdLst>
            <p14:sldId id="256"/>
            <p14:sldId id="294"/>
            <p14:sldId id="295"/>
            <p14:sldId id="306"/>
            <p14:sldId id="296"/>
            <p14:sldId id="305"/>
            <p14:sldId id="307"/>
            <p14:sldId id="304"/>
            <p14:sldId id="308"/>
            <p14:sldId id="297"/>
            <p14:sldId id="309"/>
            <p14:sldId id="310"/>
            <p14:sldId id="311"/>
            <p14:sldId id="312"/>
            <p14:sldId id="313"/>
            <p14:sldId id="298"/>
            <p14:sldId id="303"/>
            <p14:sldId id="299"/>
            <p14:sldId id="300"/>
            <p14:sldId id="301"/>
            <p14:sldId id="302"/>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60"/>
  </p:normalViewPr>
  <p:slideViewPr>
    <p:cSldViewPr snapToGrid="0">
      <p:cViewPr varScale="1">
        <p:scale>
          <a:sx n="80" d="100"/>
          <a:sy n="80" d="100"/>
        </p:scale>
        <p:origin x="70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1"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1" y="365125"/>
            <a:ext cx="57626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27.10.2025</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16158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27.10.2025</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667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10/27/2025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27.10.2025</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13" name="Рисунок 12"/>
          <p:cNvPicPr>
            <a:picLocks noChangeAspect="1"/>
          </p:cNvPicPr>
          <p:nvPr/>
        </p:nvPicPr>
        <p:blipFill rotWithShape="1">
          <a:blip r:embed="rId13" cstate="print">
            <a:extLst>
              <a:ext uri="{28A0092B-C50C-407E-A947-70E740481C1C}">
                <a14:useLocalDpi xmlns:a14="http://schemas.microsoft.com/office/drawing/2010/main" val="0"/>
              </a:ext>
            </a:extLst>
          </a:blip>
          <a:srcRect r="19964"/>
          <a:stretch/>
        </p:blipFill>
        <p:spPr>
          <a:xfrm flipH="1">
            <a:off x="1" y="0"/>
            <a:ext cx="7862959"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zakon.rada.gov.ua/laws/show/228-2002-%D0%BF#Text" TargetMode="Externa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zakon.rada.gov.ua/laws/show/2456-17/conv#n1319" TargetMode="External"/><Relationship Id="rId2" Type="http://schemas.openxmlformats.org/officeDocument/2006/relationships/hyperlink" Target="https://zakon.rada.gov.ua/laws/show/2456-17#Text" TargetMode="External"/><Relationship Id="rId1" Type="http://schemas.openxmlformats.org/officeDocument/2006/relationships/slideLayout" Target="../slideLayouts/slideLayout18.xml"/><Relationship Id="rId6" Type="http://schemas.openxmlformats.org/officeDocument/2006/relationships/hyperlink" Target="https://zakon.rada.gov.ua/laws/show/2456-17/conv#n1456" TargetMode="External"/><Relationship Id="rId5" Type="http://schemas.openxmlformats.org/officeDocument/2006/relationships/hyperlink" Target="https://zakon.rada.gov.ua/laws/show/2456-17/conv#n1426" TargetMode="External"/><Relationship Id="rId4" Type="http://schemas.openxmlformats.org/officeDocument/2006/relationships/hyperlink" Target="https://zakon.rada.gov.ua/laws/show/2456-17/conv#n13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89A4B5-570B-4916-A158-B02CFF6D490C}"/>
              </a:ext>
            </a:extLst>
          </p:cNvPr>
          <p:cNvSpPr>
            <a:spLocks noGrp="1"/>
          </p:cNvSpPr>
          <p:nvPr>
            <p:ph type="ctrTitle"/>
          </p:nvPr>
        </p:nvSpPr>
        <p:spPr>
          <a:xfrm>
            <a:off x="1229313" y="1806504"/>
            <a:ext cx="9577137" cy="1822521"/>
          </a:xfrm>
        </p:spPr>
        <p:txBody>
          <a:bodyPr>
            <a:noAutofit/>
          </a:bodyPr>
          <a:lstStyle/>
          <a:p>
            <a:pPr>
              <a:lnSpc>
                <a:spcPct val="150000"/>
              </a:lnSpc>
            </a:pPr>
            <a:r>
              <a:rPr lang="ru-RU" sz="4000" b="1" dirty="0">
                <a:solidFill>
                  <a:srgbClr val="7030A0"/>
                </a:solidFill>
                <a:latin typeface="Times New Roman" pitchFamily="18" charset="0"/>
                <a:cs typeface="Times New Roman" pitchFamily="18" charset="0"/>
              </a:rPr>
              <a:t>СИСТЕМА ВИДАТКІВ</a:t>
            </a:r>
            <a:br>
              <a:rPr lang="ru-RU" sz="4000" b="1" dirty="0">
                <a:solidFill>
                  <a:srgbClr val="7030A0"/>
                </a:solidFill>
                <a:latin typeface="Times New Roman" pitchFamily="18" charset="0"/>
                <a:cs typeface="Times New Roman" pitchFamily="18" charset="0"/>
              </a:rPr>
            </a:br>
            <a:r>
              <a:rPr lang="ru-RU" sz="4000" b="1" dirty="0">
                <a:solidFill>
                  <a:srgbClr val="7030A0"/>
                </a:solidFill>
                <a:latin typeface="Times New Roman" pitchFamily="18" charset="0"/>
                <a:cs typeface="Times New Roman" pitchFamily="18" charset="0"/>
              </a:rPr>
              <a:t>МІСЦЕВИХ БЮДЖЕТІВ</a:t>
            </a:r>
            <a:endParaRPr lang="uk-UA" sz="4000" b="1" dirty="0">
              <a:solidFill>
                <a:srgbClr val="7030A0"/>
              </a:solidFill>
              <a:latin typeface="Times New Roman" pitchFamily="18" charset="0"/>
              <a:cs typeface="Times New Roman" pitchFamily="18" charset="0"/>
            </a:endParaRPr>
          </a:p>
        </p:txBody>
      </p:sp>
      <p:sp>
        <p:nvSpPr>
          <p:cNvPr id="3" name="Подзаголовок 2">
            <a:extLst>
              <a:ext uri="{FF2B5EF4-FFF2-40B4-BE49-F238E27FC236}">
                <a16:creationId xmlns:a16="http://schemas.microsoft.com/office/drawing/2014/main" id="{F497E028-2991-4CA9-A31C-A9E328238DFD}"/>
              </a:ext>
            </a:extLst>
          </p:cNvPr>
          <p:cNvSpPr>
            <a:spLocks noGrp="1"/>
          </p:cNvSpPr>
          <p:nvPr>
            <p:ph type="subTitle" idx="1"/>
          </p:nvPr>
        </p:nvSpPr>
        <p:spPr>
          <a:xfrm>
            <a:off x="836282" y="4621789"/>
            <a:ext cx="10363200" cy="1199704"/>
          </a:xfrm>
        </p:spPr>
        <p:txBody>
          <a:bodyPr>
            <a:normAutofit/>
          </a:bodyPr>
          <a:lstStyle/>
          <a:p>
            <a:r>
              <a:rPr lang="uk-UA" altLang="ru-RU" dirty="0"/>
              <a:t>Литвинчук Ірина Вікторівна, </a:t>
            </a:r>
            <a:r>
              <a:rPr lang="en-US" altLang="ru-RU" dirty="0"/>
              <a:t> </a:t>
            </a:r>
            <a:r>
              <a:rPr lang="uk-UA" altLang="ru-RU" dirty="0" err="1"/>
              <a:t>к.е.н</a:t>
            </a:r>
            <a:r>
              <a:rPr lang="uk-UA" altLang="ru-RU" dirty="0"/>
              <a:t>., доцент</a:t>
            </a:r>
            <a:endParaRPr lang="uk-UA" altLang="ru-RU" b="1" i="1" dirty="0">
              <a:latin typeface="Arial Black" panose="020B0A04020102020204" pitchFamily="34" charset="0"/>
            </a:endParaRPr>
          </a:p>
          <a:p>
            <a:endParaRPr lang="uk-UA" altLang="ru-RU" sz="2000" b="1" i="1" dirty="0">
              <a:latin typeface="Arial Black" panose="020B0A04020102020204" pitchFamily="34" charset="0"/>
            </a:endParaRPr>
          </a:p>
          <a:p>
            <a:r>
              <a:rPr lang="uk-UA" altLang="ru-RU" sz="1600" dirty="0"/>
              <a:t>Житомир – 2025</a:t>
            </a:r>
          </a:p>
        </p:txBody>
      </p:sp>
      <p:sp>
        <p:nvSpPr>
          <p:cNvPr id="4" name="Прямоугольник 3"/>
          <p:cNvSpPr/>
          <p:nvPr/>
        </p:nvSpPr>
        <p:spPr>
          <a:xfrm>
            <a:off x="5382125" y="821619"/>
            <a:ext cx="6096000" cy="984885"/>
          </a:xfrm>
          <a:prstGeom prst="rect">
            <a:avLst/>
          </a:prstGeom>
        </p:spPr>
        <p:txBody>
          <a:bodyPr>
            <a:spAutoFit/>
          </a:bodyPr>
          <a:lstStyle/>
          <a:p>
            <a:r>
              <a:rPr lang="uk-UA" altLang="ru-RU" sz="4000" dirty="0">
                <a:solidFill>
                  <a:schemeClr val="tx2"/>
                </a:solidFill>
                <a:effectLst>
                  <a:outerShdw blurRad="38100" dist="38100" dir="2700000" algn="tl">
                    <a:srgbClr val="000000"/>
                  </a:outerShdw>
                </a:effectLst>
                <a:latin typeface="Tahoma" pitchFamily="34" charset="0"/>
              </a:rPr>
              <a:t>ТЕМА-5</a:t>
            </a:r>
            <a:br>
              <a:rPr lang="uk-UA" altLang="ru-RU" dirty="0">
                <a:solidFill>
                  <a:schemeClr val="tx2"/>
                </a:solidFill>
                <a:effectLst>
                  <a:outerShdw blurRad="38100" dist="38100" dir="2700000" algn="tl">
                    <a:srgbClr val="000000"/>
                  </a:outerShdw>
                </a:effectLst>
                <a:latin typeface="Tahoma" pitchFamily="34" charset="0"/>
              </a:rPr>
            </a:br>
            <a:endParaRPr lang="ru-RU" dirty="0"/>
          </a:p>
        </p:txBody>
      </p:sp>
    </p:spTree>
    <p:extLst>
      <p:ext uri="{BB962C8B-B14F-4D97-AF65-F5344CB8AC3E}">
        <p14:creationId xmlns:p14="http://schemas.microsoft.com/office/powerpoint/2010/main" val="33752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323975"/>
          </a:xfrm>
        </p:spPr>
        <p:txBody>
          <a:bodyPr>
            <a:noAutofit/>
          </a:bodyPr>
          <a:lstStyle/>
          <a:p>
            <a:pPr algn="ctr">
              <a:lnSpc>
                <a:spcPct val="100000"/>
              </a:lnSpc>
            </a:pPr>
            <a:br>
              <a:rPr lang="ru-RU"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5.3. Кошторисне планування видатків установ, які утримуються з місцевих бюджетів</a:t>
            </a:r>
            <a:br>
              <a:rPr lang="ru-RU" sz="2800" b="1" dirty="0">
                <a:latin typeface="Times New Roman" panose="02020603050405020304" pitchFamily="18" charset="0"/>
                <a:cs typeface="Times New Roman" panose="02020603050405020304" pitchFamily="18" charset="0"/>
              </a:rPr>
            </a:br>
            <a:endParaRPr lang="uk-UA" sz="2800" b="1" dirty="0"/>
          </a:p>
        </p:txBody>
      </p:sp>
      <p:sp>
        <p:nvSpPr>
          <p:cNvPr id="4" name="Місце для вмісту 3">
            <a:extLst>
              <a:ext uri="{FF2B5EF4-FFF2-40B4-BE49-F238E27FC236}">
                <a16:creationId xmlns:a16="http://schemas.microsoft.com/office/drawing/2014/main" id="{E30071C4-2058-4A16-A20B-C30E9C9911EB}"/>
              </a:ext>
            </a:extLst>
          </p:cNvPr>
          <p:cNvSpPr>
            <a:spLocks noGrp="1"/>
          </p:cNvSpPr>
          <p:nvPr>
            <p:ph idx="1"/>
          </p:nvPr>
        </p:nvSpPr>
        <p:spPr>
          <a:xfrm>
            <a:off x="1666874" y="1457325"/>
            <a:ext cx="10039351" cy="4719638"/>
          </a:xfrm>
        </p:spPr>
        <p:txBody>
          <a:bodyPr>
            <a:normAutofit/>
          </a:bodyPr>
          <a:lstStyle/>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Для ефективного функціонування установ, які утримуються за рахунок місцевих бюджетів, важливим є визначення вартості ресурсів, необхідних для їхньої діяльності. Водночас потрібно оцінювати можливі джерела покриття видатків цих бюджетних установ, створених з метою забезпечення виконання функцій органів місцевого самоврядування. Планові показники доходів і видатків визначаються в результаті проведення аналітичних розрахунків і знаходять узагальнення в плановому документі. Цей документ є своєрідним дозволом, яким бюджетній установі надаються повноваження отримувати та розпоряджатися коштами, що будуть їй виділені з бюджету або ж отримані нею в результаті надання певних послуг.</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Основним плановим документом, який надає повноваження бюджетній установі щодо отримання доходів і здійснення видатків, визначає обсяг і спрямування коштів для виконання нею своїх функцій та досягнення цілей, визначених на рік, відповідно до бюджетних призначень є кошторис.</a:t>
            </a:r>
          </a:p>
        </p:txBody>
      </p:sp>
    </p:spTree>
    <p:extLst>
      <p:ext uri="{BB962C8B-B14F-4D97-AF65-F5344CB8AC3E}">
        <p14:creationId xmlns:p14="http://schemas.microsoft.com/office/powerpoint/2010/main" val="98361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F9C43E9-A3AD-4F21-8297-F1A95EEAC8E1}"/>
              </a:ext>
            </a:extLst>
          </p:cNvPr>
          <p:cNvPicPr>
            <a:picLocks noGrp="1" noChangeAspect="1"/>
          </p:cNvPicPr>
          <p:nvPr>
            <p:ph idx="1"/>
          </p:nvPr>
        </p:nvPicPr>
        <p:blipFill>
          <a:blip r:embed="rId2"/>
          <a:stretch>
            <a:fillRect/>
          </a:stretch>
        </p:blipFill>
        <p:spPr>
          <a:xfrm>
            <a:off x="3471379" y="657914"/>
            <a:ext cx="6925642" cy="1505160"/>
          </a:xfrm>
          <a:prstGeom prst="rect">
            <a:avLst/>
          </a:prstGeom>
        </p:spPr>
      </p:pic>
      <p:sp>
        <p:nvSpPr>
          <p:cNvPr id="5" name="Прямокутник 4">
            <a:extLst>
              <a:ext uri="{FF2B5EF4-FFF2-40B4-BE49-F238E27FC236}">
                <a16:creationId xmlns:a16="http://schemas.microsoft.com/office/drawing/2014/main" id="{F1308F61-536C-4C01-BD97-F67D99945200}"/>
              </a:ext>
            </a:extLst>
          </p:cNvPr>
          <p:cNvSpPr/>
          <p:nvPr/>
        </p:nvSpPr>
        <p:spPr>
          <a:xfrm>
            <a:off x="2200274" y="2287697"/>
            <a:ext cx="9553575" cy="3416320"/>
          </a:xfrm>
          <a:prstGeom prst="rect">
            <a:avLst/>
          </a:prstGeom>
        </p:spPr>
        <p:txBody>
          <a:bodyPr wrap="square">
            <a:spAutoFit/>
          </a:bodyPr>
          <a:lstStyle/>
          <a:p>
            <a:pPr indent="360000" algn="just"/>
            <a:r>
              <a:rPr lang="uk-UA" dirty="0">
                <a:latin typeface="Times New Roman" panose="02020603050405020304" pitchFamily="18" charset="0"/>
                <a:cs typeface="Times New Roman" panose="02020603050405020304" pitchFamily="18" charset="0"/>
              </a:rPr>
              <a:t>Передбачені у кошторисі асигнування є граничними, і витрачання коштів понад ці суми не дозволяється. Так, не можна здійснювати витрати, не передбачені кошторисом, з метою економії коштів. Форма кошторису, основні показники, за якими він складається, норми і розцінки для визначення розміру окремих витрат повідомляються бюджетній установі </a:t>
            </a:r>
            <a:r>
              <a:rPr lang="uk-UA" dirty="0" err="1">
                <a:latin typeface="Times New Roman" panose="02020603050405020304" pitchFamily="18" charset="0"/>
                <a:cs typeface="Times New Roman" panose="02020603050405020304" pitchFamily="18" charset="0"/>
              </a:rPr>
              <a:t>вищестоящою</a:t>
            </a:r>
            <a:r>
              <a:rPr lang="uk-UA" dirty="0">
                <a:latin typeface="Times New Roman" panose="02020603050405020304" pitchFamily="18" charset="0"/>
                <a:cs typeface="Times New Roman" panose="02020603050405020304" pitchFamily="18" charset="0"/>
              </a:rPr>
              <a:t> організацією.</a:t>
            </a:r>
          </a:p>
          <a:p>
            <a:pPr indent="360000" algn="just"/>
            <a:r>
              <a:rPr lang="uk-UA" dirty="0">
                <a:latin typeface="Times New Roman" panose="02020603050405020304" pitchFamily="18" charset="0"/>
                <a:cs typeface="Times New Roman" panose="02020603050405020304" pitchFamily="18" charset="0"/>
              </a:rPr>
              <a:t>Відповідно до Постанови Кабінету Міністрів України «Про затвердження Порядку складання, розгляду, затвердження та основних вимог до виконання кошторисів бюджетних установ» (</a:t>
            </a:r>
            <a:r>
              <a:rPr lang="en-US" dirty="0">
                <a:latin typeface="Times New Roman" panose="02020603050405020304" pitchFamily="18" charset="0"/>
                <a:cs typeface="Times New Roman" panose="02020603050405020304" pitchFamily="18" charset="0"/>
                <a:hlinkClick r:id="rId3"/>
              </a:rPr>
              <a:t>https://zakon.rada.gov.ua/laws/show/228-2002-%D0%BF#Text</a:t>
            </a:r>
            <a:r>
              <a:rPr lang="uk-UA" dirty="0">
                <a:latin typeface="Times New Roman" panose="02020603050405020304" pitchFamily="18" charset="0"/>
                <a:cs typeface="Times New Roman" panose="02020603050405020304" pitchFamily="18" charset="0"/>
              </a:rPr>
              <a:t>) </a:t>
            </a:r>
            <a:r>
              <a:rPr lang="uk-U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формування кошторису доходів і видатків установи здійснюється на підставі показників лімітної довідки про бюджетні асигнування та кредитування на наступний рік</a:t>
            </a:r>
            <a:r>
              <a:rPr lang="uk-UA" dirty="0">
                <a:latin typeface="Times New Roman" panose="02020603050405020304" pitchFamily="18" charset="0"/>
                <a:cs typeface="Times New Roman" panose="02020603050405020304" pitchFamily="18" charset="0"/>
              </a:rPr>
              <a:t>, яку </a:t>
            </a:r>
            <a:r>
              <a:rPr lang="uk-UA" dirty="0" err="1">
                <a:latin typeface="Times New Roman" panose="02020603050405020304" pitchFamily="18" charset="0"/>
                <a:cs typeface="Times New Roman" panose="02020603050405020304" pitchFamily="18" charset="0"/>
              </a:rPr>
              <a:t>вищестояща</a:t>
            </a:r>
            <a:r>
              <a:rPr lang="uk-UA" dirty="0">
                <a:latin typeface="Times New Roman" panose="02020603050405020304" pitchFamily="18" charset="0"/>
                <a:cs typeface="Times New Roman" panose="02020603050405020304" pitchFamily="18" charset="0"/>
              </a:rPr>
              <a:t> організація надсилає усім підпорядкованим установам </a:t>
            </a:r>
            <a:r>
              <a:rPr lang="uk-UA"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тижневий термін після затвердження бюджету</a:t>
            </a:r>
            <a:r>
              <a:rPr lang="uk-UA" dirty="0">
                <a:latin typeface="Times New Roman" panose="02020603050405020304" pitchFamily="18" charset="0"/>
                <a:cs typeface="Times New Roman" panose="02020603050405020304" pitchFamily="18" charset="0"/>
              </a:rPr>
              <a:t>, з якого здійснюється фінансування установи.</a:t>
            </a:r>
          </a:p>
        </p:txBody>
      </p:sp>
    </p:spTree>
    <p:extLst>
      <p:ext uri="{BB962C8B-B14F-4D97-AF65-F5344CB8AC3E}">
        <p14:creationId xmlns:p14="http://schemas.microsoft.com/office/powerpoint/2010/main" val="134402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2B69D70-5960-4B58-B6ED-EF7C51ECE1A4}"/>
              </a:ext>
            </a:extLst>
          </p:cNvPr>
          <p:cNvSpPr>
            <a:spLocks noGrp="1"/>
          </p:cNvSpPr>
          <p:nvPr>
            <p:ph idx="1"/>
          </p:nvPr>
        </p:nvSpPr>
        <p:spPr>
          <a:xfrm>
            <a:off x="2057400" y="428625"/>
            <a:ext cx="9296400" cy="5748338"/>
          </a:xfrm>
        </p:spPr>
        <p:txBody>
          <a:bodyPr>
            <a:normAutofit/>
          </a:bodyPr>
          <a:lstStyle/>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Лімітна довідка </a:t>
            </a:r>
            <a:r>
              <a:rPr lang="uk-UA" dirty="0">
                <a:latin typeface="Times New Roman" panose="02020603050405020304" pitchFamily="18" charset="0"/>
                <a:cs typeface="Times New Roman" panose="02020603050405020304" pitchFamily="18" charset="0"/>
              </a:rPr>
              <a:t>- це документ, який містить затверджені бюджетні призначення (встановлені бюджетні асигнування) та їх помісячний розподіл, а також інші показники, що згідно із законодавством повинні бути визначені на основі нормативів, і видається відповідно Мінфіном, Міністерством фінансів Автономної Республіки Крим, місцевим фінансовим органом, головним розпорядником.</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Лімітна довідка про бюджетні асигнування та кредитування для організацій, що утримуються за рахунок місцевих бюджетів, є своєрідним лімітом видатків, які вони можуть здійснювати протягом бюджетного періоду для виконання основних функцій, в межах яких вони мають право брати на себе зобов’язання.</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Кошторис доходів і видатків складається бюджетною установою на календарний рік і затверджується керівником </a:t>
            </a:r>
            <a:r>
              <a:rPr lang="uk-UA" dirty="0" err="1">
                <a:latin typeface="Times New Roman" panose="02020603050405020304" pitchFamily="18" charset="0"/>
                <a:cs typeface="Times New Roman" panose="02020603050405020304" pitchFamily="18" charset="0"/>
              </a:rPr>
              <a:t>вищестоящої</a:t>
            </a:r>
            <a:r>
              <a:rPr lang="uk-UA" dirty="0">
                <a:latin typeface="Times New Roman" panose="02020603050405020304" pitchFamily="18" charset="0"/>
                <a:cs typeface="Times New Roman" panose="02020603050405020304" pitchFamily="18" charset="0"/>
              </a:rPr>
              <a:t> організації не пізніше </a:t>
            </a:r>
            <a:r>
              <a:rPr lang="uk-UA"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ніж через місяць після затвердження бюджету</a:t>
            </a:r>
            <a:r>
              <a:rPr lang="uk-UA" dirty="0">
                <a:latin typeface="Times New Roman" panose="02020603050405020304" pitchFamily="18" charset="0"/>
                <a:cs typeface="Times New Roman" panose="02020603050405020304" pitchFamily="18" charset="0"/>
              </a:rPr>
              <a:t>, за рахунок якого вона утримується. </a:t>
            </a:r>
          </a:p>
          <a:p>
            <a:pPr marL="0" indent="360000" algn="just">
              <a:lnSpc>
                <a:spcPct val="100000"/>
              </a:lnSpc>
              <a:spcBef>
                <a:spcPts val="0"/>
              </a:spcBef>
            </a:pPr>
            <a:r>
              <a:rPr lang="ru-RU" dirty="0" err="1">
                <a:latin typeface="Times New Roman" panose="02020603050405020304" pitchFamily="18" charset="0"/>
                <a:cs typeface="Times New Roman" panose="02020603050405020304" pitchFamily="18" charset="0"/>
              </a:rPr>
              <a:t>Невід’ємною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частиною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кошторису</a:t>
            </a:r>
            <a:r>
              <a:rPr lang="ru-RU" dirty="0">
                <a:latin typeface="Times New Roman" panose="02020603050405020304" pitchFamily="18" charset="0"/>
                <a:cs typeface="Times New Roman" panose="02020603050405020304" pitchFamily="18" charset="0"/>
              </a:rPr>
              <a:t> є план </a:t>
            </a:r>
            <a:r>
              <a:rPr lang="ru-RU" dirty="0" err="1">
                <a:latin typeface="Times New Roman" panose="02020603050405020304" pitchFamily="18" charset="0"/>
                <a:cs typeface="Times New Roman" panose="02020603050405020304" pitchFamily="18" charset="0"/>
              </a:rPr>
              <a:t>асигнувань</a:t>
            </a:r>
            <a:r>
              <a:rPr lang="ru-RU" dirty="0">
                <a:latin typeface="Times New Roman" panose="02020603050405020304" pitchFamily="18" charset="0"/>
                <a:cs typeface="Times New Roman" panose="02020603050405020304" pitchFamily="18" charset="0"/>
              </a:rPr>
              <a:t>.</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План асигнувань </a:t>
            </a:r>
            <a:r>
              <a:rPr lang="uk-UA" dirty="0">
                <a:latin typeface="Times New Roman" panose="02020603050405020304" pitchFamily="18" charset="0"/>
                <a:cs typeface="Times New Roman" panose="02020603050405020304" pitchFamily="18" charset="0"/>
              </a:rPr>
              <a:t>- це помісячний розподіл бюджетних асигнувань, затверджених у кошторисі.</a:t>
            </a:r>
            <a:endParaRPr lang="ru-RU" dirty="0">
              <a:latin typeface="Times New Roman" panose="02020603050405020304" pitchFamily="18" charset="0"/>
              <a:cs typeface="Times New Roman" panose="02020603050405020304" pitchFamily="18" charset="0"/>
            </a:endParaRPr>
          </a:p>
          <a:p>
            <a:pPr marL="0" indent="360000" algn="just">
              <a:lnSpc>
                <a:spcPct val="100000"/>
              </a:lnSpc>
              <a:spcBef>
                <a:spcPts val="0"/>
              </a:spcBef>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01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FFA285E-AAA9-4001-B00E-BA128937E6A4}"/>
              </a:ext>
            </a:extLst>
          </p:cNvPr>
          <p:cNvSpPr>
            <a:spLocks noGrp="1"/>
          </p:cNvSpPr>
          <p:nvPr>
            <p:ph idx="1"/>
          </p:nvPr>
        </p:nvSpPr>
        <p:spPr>
          <a:xfrm>
            <a:off x="1876064" y="200025"/>
            <a:ext cx="9477735" cy="5976938"/>
          </a:xfrm>
        </p:spPr>
        <p:txBody>
          <a:bodyPr/>
          <a:lstStyle/>
          <a:p>
            <a:pPr marL="0" indent="360000" algn="just">
              <a:lnSpc>
                <a:spcPct val="100000"/>
              </a:lnSpc>
              <a:spcBef>
                <a:spcPts val="0"/>
              </a:spcBef>
            </a:pPr>
            <a:r>
              <a:rPr lang="uk-UA"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Кошторис має такі складові частини:</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загальний фонд, </a:t>
            </a:r>
            <a:r>
              <a:rPr lang="uk-UA" dirty="0">
                <a:latin typeface="Times New Roman" panose="02020603050405020304" pitchFamily="18" charset="0"/>
                <a:cs typeface="Times New Roman" panose="02020603050405020304" pitchFamily="18" charset="0"/>
              </a:rPr>
              <a:t>який містить обсяг надходжень із загального фонду бюджету та розподіл видатків за повною економічною класифікацією видатків бюджету на виконання бюджетною установою основних функцій або розподіл надання кредитів з бюджету за класифікацією кредитування бюджету;</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спеціальний фонд, </a:t>
            </a:r>
            <a:r>
              <a:rPr lang="uk-UA" dirty="0">
                <a:latin typeface="Times New Roman" panose="02020603050405020304" pitchFamily="18" charset="0"/>
                <a:cs typeface="Times New Roman" panose="02020603050405020304" pitchFamily="18" charset="0"/>
              </a:rPr>
              <a:t>який містить обсяг надходжень із спеціального фонду бюджету на конкретну мету та їх розподіл за повною економічною класифікацією видатків бюджету на здійснення відповідних видатків згідно із законодавством, а також на реалізацію пріоритетних заходів, пов'язаних з виконанням установою основних функцій, або розподіл надання кредитів з бюджету згідно із законодавством за класифікацією кредитування бюджету.</a:t>
            </a:r>
          </a:p>
          <a:p>
            <a:pPr marL="0" indent="360000" algn="just">
              <a:lnSpc>
                <a:spcPct val="100000"/>
              </a:lnSpc>
              <a:spcBef>
                <a:spcPts val="0"/>
              </a:spcBef>
            </a:pPr>
            <a:endParaRPr lang="uk-UA" dirty="0">
              <a:latin typeface="Times New Roman" panose="02020603050405020304" pitchFamily="18" charset="0"/>
              <a:cs typeface="Times New Roman" panose="02020603050405020304" pitchFamily="18" charset="0"/>
            </a:endParaRPr>
          </a:p>
          <a:p>
            <a:endParaRPr lang="uk-UA" dirty="0"/>
          </a:p>
        </p:txBody>
      </p:sp>
      <p:pic>
        <p:nvPicPr>
          <p:cNvPr id="4" name="Рисунок 3">
            <a:extLst>
              <a:ext uri="{FF2B5EF4-FFF2-40B4-BE49-F238E27FC236}">
                <a16:creationId xmlns:a16="http://schemas.microsoft.com/office/drawing/2014/main" id="{1FCF8832-317F-476C-AFFF-56FBF4EF1DED}"/>
              </a:ext>
            </a:extLst>
          </p:cNvPr>
          <p:cNvPicPr>
            <a:picLocks noChangeAspect="1"/>
          </p:cNvPicPr>
          <p:nvPr/>
        </p:nvPicPr>
        <p:blipFill>
          <a:blip r:embed="rId2"/>
          <a:stretch>
            <a:fillRect/>
          </a:stretch>
        </p:blipFill>
        <p:spPr>
          <a:xfrm>
            <a:off x="1876064" y="3762374"/>
            <a:ext cx="5286736" cy="2809875"/>
          </a:xfrm>
          <a:prstGeom prst="rect">
            <a:avLst/>
          </a:prstGeom>
        </p:spPr>
      </p:pic>
      <p:pic>
        <p:nvPicPr>
          <p:cNvPr id="5" name="Рисунок 4">
            <a:extLst>
              <a:ext uri="{FF2B5EF4-FFF2-40B4-BE49-F238E27FC236}">
                <a16:creationId xmlns:a16="http://schemas.microsoft.com/office/drawing/2014/main" id="{8B289B5C-49D5-43D0-A305-1DF76B8F2779}"/>
              </a:ext>
            </a:extLst>
          </p:cNvPr>
          <p:cNvPicPr>
            <a:picLocks noChangeAspect="1"/>
          </p:cNvPicPr>
          <p:nvPr/>
        </p:nvPicPr>
        <p:blipFill>
          <a:blip r:embed="rId3"/>
          <a:stretch>
            <a:fillRect/>
          </a:stretch>
        </p:blipFill>
        <p:spPr>
          <a:xfrm>
            <a:off x="7058025" y="5353050"/>
            <a:ext cx="4914899" cy="1219199"/>
          </a:xfrm>
          <a:prstGeom prst="rect">
            <a:avLst/>
          </a:prstGeom>
        </p:spPr>
      </p:pic>
      <p:sp>
        <p:nvSpPr>
          <p:cNvPr id="6" name="Прямокутник 5">
            <a:extLst>
              <a:ext uri="{FF2B5EF4-FFF2-40B4-BE49-F238E27FC236}">
                <a16:creationId xmlns:a16="http://schemas.microsoft.com/office/drawing/2014/main" id="{F277AE44-D542-47B5-82D7-9396F5EF8B0A}"/>
              </a:ext>
            </a:extLst>
          </p:cNvPr>
          <p:cNvSpPr/>
          <p:nvPr/>
        </p:nvSpPr>
        <p:spPr>
          <a:xfrm>
            <a:off x="7162800" y="3989037"/>
            <a:ext cx="4648200" cy="1169551"/>
          </a:xfrm>
          <a:prstGeom prst="rect">
            <a:avLst/>
          </a:prstGeom>
        </p:spPr>
        <p:txBody>
          <a:bodyPr wrap="square">
            <a:spAutoFit/>
          </a:bodyPr>
          <a:lstStyle/>
          <a:p>
            <a:pPr algn="just"/>
            <a:r>
              <a:rPr lang="uk-UA" sz="1400" dirty="0">
                <a:latin typeface="Times New Roman" panose="02020603050405020304" pitchFamily="18" charset="0"/>
                <a:cs typeface="Times New Roman" panose="02020603050405020304" pitchFamily="18" charset="0"/>
              </a:rPr>
              <a:t>На основі проектів зведених кошторисів головні розпорядники формують бюджетні запити, які подаються МФУ, МФ АРК, місцевим фінансовим органам для включення до проектів відповідних бюджетів у встановленому ними порядку.</a:t>
            </a:r>
          </a:p>
        </p:txBody>
      </p:sp>
    </p:spTree>
    <p:extLst>
      <p:ext uri="{BB962C8B-B14F-4D97-AF65-F5344CB8AC3E}">
        <p14:creationId xmlns:p14="http://schemas.microsoft.com/office/powerpoint/2010/main" val="192235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C0BB0BF4-83EE-46A1-8DEB-EE372D378E5D}"/>
              </a:ext>
            </a:extLst>
          </p:cNvPr>
          <p:cNvPicPr>
            <a:picLocks noGrp="1" noChangeAspect="1"/>
          </p:cNvPicPr>
          <p:nvPr>
            <p:ph idx="1"/>
          </p:nvPr>
        </p:nvPicPr>
        <p:blipFill>
          <a:blip r:embed="rId2"/>
          <a:stretch>
            <a:fillRect/>
          </a:stretch>
        </p:blipFill>
        <p:spPr>
          <a:xfrm>
            <a:off x="2076451" y="466725"/>
            <a:ext cx="8667750" cy="5562600"/>
          </a:xfrm>
          <a:prstGeom prst="rect">
            <a:avLst/>
          </a:prstGeom>
        </p:spPr>
      </p:pic>
    </p:spTree>
    <p:extLst>
      <p:ext uri="{BB962C8B-B14F-4D97-AF65-F5344CB8AC3E}">
        <p14:creationId xmlns:p14="http://schemas.microsoft.com/office/powerpoint/2010/main" val="188154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CED5E0E2-4665-4764-9CB4-CBDCCDA97CC1}"/>
              </a:ext>
            </a:extLst>
          </p:cNvPr>
          <p:cNvPicPr>
            <a:picLocks noGrp="1" noChangeAspect="1"/>
          </p:cNvPicPr>
          <p:nvPr>
            <p:ph idx="1"/>
          </p:nvPr>
        </p:nvPicPr>
        <p:blipFill>
          <a:blip r:embed="rId2"/>
          <a:stretch>
            <a:fillRect/>
          </a:stretch>
        </p:blipFill>
        <p:spPr>
          <a:xfrm>
            <a:off x="447675" y="123736"/>
            <a:ext cx="6394342" cy="6425922"/>
          </a:xfrm>
          <a:prstGeom prst="rect">
            <a:avLst/>
          </a:prstGeom>
        </p:spPr>
      </p:pic>
      <p:sp>
        <p:nvSpPr>
          <p:cNvPr id="5" name="Прямокутник 4">
            <a:extLst>
              <a:ext uri="{FF2B5EF4-FFF2-40B4-BE49-F238E27FC236}">
                <a16:creationId xmlns:a16="http://schemas.microsoft.com/office/drawing/2014/main" id="{F37CD3F0-1337-432B-AB2C-E36038E74A31}"/>
              </a:ext>
            </a:extLst>
          </p:cNvPr>
          <p:cNvSpPr/>
          <p:nvPr/>
        </p:nvSpPr>
        <p:spPr>
          <a:xfrm>
            <a:off x="6842017" y="152311"/>
            <a:ext cx="5054708" cy="1169551"/>
          </a:xfrm>
          <a:prstGeom prst="rect">
            <a:avLst/>
          </a:prstGeom>
        </p:spPr>
        <p:txBody>
          <a:bodyPr wrap="square">
            <a:spAutoFit/>
          </a:bodyPr>
          <a:lstStyle/>
          <a:p>
            <a:pPr algn="just"/>
            <a:r>
              <a:rPr lang="uk-UA" sz="1400" i="1" dirty="0">
                <a:latin typeface="Times New Roman" panose="02020603050405020304" pitchFamily="18" charset="0"/>
                <a:cs typeface="Times New Roman" panose="02020603050405020304" pitchFamily="18" charset="0"/>
              </a:rPr>
              <a:t>Індивідуальний кошторис </a:t>
            </a:r>
            <a:r>
              <a:rPr lang="uk-UA" sz="1400" dirty="0">
                <a:latin typeface="Times New Roman" panose="02020603050405020304" pitchFamily="18" charset="0"/>
                <a:cs typeface="Times New Roman" panose="02020603050405020304" pitchFamily="18" charset="0"/>
              </a:rPr>
              <a:t>– це фінансовий план конкретної бюджетної установи, яка має статус юридичної особи, та відображає специфіку й особливості її виробничої діяльності (</a:t>
            </a:r>
            <a:r>
              <a:rPr lang="ru-RU" sz="1400" dirty="0" err="1">
                <a:latin typeface="Times New Roman" panose="02020603050405020304" pitchFamily="18" charset="0"/>
                <a:cs typeface="Times New Roman" panose="02020603050405020304" pitchFamily="18" charset="0"/>
              </a:rPr>
              <a:t>заклади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освіти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охорони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здоров’я</a:t>
            </a:r>
            <a:r>
              <a:rPr lang="ru-RU" sz="1400" dirty="0">
                <a:latin typeface="Times New Roman" panose="02020603050405020304" pitchFamily="18" charset="0"/>
                <a:cs typeface="Times New Roman" panose="02020603050405020304" pitchFamily="18" charset="0"/>
              </a:rPr>
              <a:t>, установи </a:t>
            </a:r>
            <a:r>
              <a:rPr lang="ru-RU" sz="1400" dirty="0" err="1">
                <a:latin typeface="Times New Roman" panose="02020603050405020304" pitchFamily="18" charset="0"/>
                <a:cs typeface="Times New Roman" panose="02020603050405020304" pitchFamily="18" charset="0"/>
              </a:rPr>
              <a:t>державної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влади</a:t>
            </a:r>
            <a:r>
              <a:rPr lang="ru-RU" sz="1400" dirty="0">
                <a:latin typeface="Times New Roman" panose="02020603050405020304" pitchFamily="18" charset="0"/>
                <a:cs typeface="Times New Roman" panose="02020603050405020304" pitchFamily="18" charset="0"/>
              </a:rPr>
              <a:t> й </a:t>
            </a:r>
            <a:r>
              <a:rPr lang="ru-RU" sz="1400" dirty="0" err="1">
                <a:latin typeface="Times New Roman" panose="02020603050405020304" pitchFamily="18" charset="0"/>
                <a:cs typeface="Times New Roman" panose="02020603050405020304" pitchFamily="18" charset="0"/>
              </a:rPr>
              <a:t>управління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правоохоронні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органи</a:t>
            </a:r>
            <a:r>
              <a:rPr lang="ru-RU" sz="1400" dirty="0">
                <a:latin typeface="Times New Roman" panose="02020603050405020304" pitchFamily="18" charset="0"/>
                <a:cs typeface="Times New Roman" panose="02020603050405020304" pitchFamily="18" charset="0"/>
              </a:rPr>
              <a:t>, суди і прокуратура).</a:t>
            </a:r>
            <a:endParaRPr lang="uk-UA" sz="1400" dirty="0">
              <a:latin typeface="Times New Roman" panose="02020603050405020304" pitchFamily="18" charset="0"/>
              <a:cs typeface="Times New Roman" panose="02020603050405020304" pitchFamily="18" charset="0"/>
            </a:endParaRPr>
          </a:p>
        </p:txBody>
      </p:sp>
      <p:sp>
        <p:nvSpPr>
          <p:cNvPr id="7" name="Прямокутник 6">
            <a:extLst>
              <a:ext uri="{FF2B5EF4-FFF2-40B4-BE49-F238E27FC236}">
                <a16:creationId xmlns:a16="http://schemas.microsoft.com/office/drawing/2014/main" id="{D9472F67-03E4-411E-B539-7EB005E93609}"/>
              </a:ext>
            </a:extLst>
          </p:cNvPr>
          <p:cNvSpPr/>
          <p:nvPr/>
        </p:nvSpPr>
        <p:spPr>
          <a:xfrm>
            <a:off x="6842017" y="1293287"/>
            <a:ext cx="5054707" cy="1384995"/>
          </a:xfrm>
          <a:prstGeom prst="rect">
            <a:avLst/>
          </a:prstGeom>
        </p:spPr>
        <p:txBody>
          <a:bodyPr wrap="square">
            <a:spAutoFit/>
          </a:bodyPr>
          <a:lstStyle/>
          <a:p>
            <a:pPr algn="just"/>
            <a:r>
              <a:rPr lang="uk-UA" sz="1400" i="1" dirty="0">
                <a:latin typeface="Times New Roman" panose="02020603050405020304" pitchFamily="18" charset="0"/>
                <a:cs typeface="Times New Roman" panose="02020603050405020304" pitchFamily="18" charset="0"/>
              </a:rPr>
              <a:t>Загальний кошторис</a:t>
            </a:r>
            <a:r>
              <a:rPr lang="uk-UA" sz="1400" dirty="0">
                <a:latin typeface="Times New Roman" panose="02020603050405020304" pitchFamily="18" charset="0"/>
                <a:cs typeface="Times New Roman" panose="02020603050405020304" pitchFamily="18" charset="0"/>
              </a:rPr>
              <a:t> містить видатки однотипних невеликих установ, які обслуговуються централізованою бухгалтерією. Такі кошториси складаються по школах, клубах, бібліотеках, фельдшерсько-акушерських пунктах. Характерною ознакою діяльності таких установ є невеликий обсяг фінансування та незначний штат працівників. </a:t>
            </a:r>
            <a:endParaRPr lang="uk-UA" dirty="0"/>
          </a:p>
        </p:txBody>
      </p:sp>
      <p:sp>
        <p:nvSpPr>
          <p:cNvPr id="8" name="Прямокутник 7">
            <a:extLst>
              <a:ext uri="{FF2B5EF4-FFF2-40B4-BE49-F238E27FC236}">
                <a16:creationId xmlns:a16="http://schemas.microsoft.com/office/drawing/2014/main" id="{ABF12127-3160-4A59-B483-C6D426874774}"/>
              </a:ext>
            </a:extLst>
          </p:cNvPr>
          <p:cNvSpPr/>
          <p:nvPr/>
        </p:nvSpPr>
        <p:spPr>
          <a:xfrm>
            <a:off x="6842017" y="2684115"/>
            <a:ext cx="5054707" cy="1815882"/>
          </a:xfrm>
          <a:prstGeom prst="rect">
            <a:avLst/>
          </a:prstGeom>
        </p:spPr>
        <p:txBody>
          <a:bodyPr wrap="square">
            <a:spAutoFit/>
          </a:bodyPr>
          <a:lstStyle/>
          <a:p>
            <a:pPr algn="just"/>
            <a:r>
              <a:rPr lang="uk-UA" sz="1400" i="1" dirty="0">
                <a:latin typeface="Times New Roman" panose="02020603050405020304" pitchFamily="18" charset="0"/>
                <a:cs typeface="Times New Roman" panose="02020603050405020304" pitchFamily="18" charset="0"/>
              </a:rPr>
              <a:t>Кошторис видатків на проведення централізованих заходів </a:t>
            </a:r>
            <a:r>
              <a:rPr lang="uk-UA" sz="1400" dirty="0">
                <a:latin typeface="Times New Roman" panose="02020603050405020304" pitchFamily="18" charset="0"/>
                <a:cs typeface="Times New Roman" panose="02020603050405020304" pitchFamily="18" charset="0"/>
              </a:rPr>
              <a:t>розробляють міністерства, служби, управління (відділи) місцевих органів влади й управління на видатки, які доцільно здійснювати в централізованому порядку (наприклад, видатки на підготовку кадрів, придбання цінного навчального обладнання та інвентарю, медичного обладнання, автомобілів швидкої медичної допомоги, проведення спортивних змагань тощо).</a:t>
            </a:r>
          </a:p>
        </p:txBody>
      </p:sp>
      <p:sp>
        <p:nvSpPr>
          <p:cNvPr id="9" name="Прямокутник 8">
            <a:extLst>
              <a:ext uri="{FF2B5EF4-FFF2-40B4-BE49-F238E27FC236}">
                <a16:creationId xmlns:a16="http://schemas.microsoft.com/office/drawing/2014/main" id="{19C01D1B-9BAB-42FB-A848-1F21BB43B3CD}"/>
              </a:ext>
            </a:extLst>
          </p:cNvPr>
          <p:cNvSpPr/>
          <p:nvPr/>
        </p:nvSpPr>
        <p:spPr>
          <a:xfrm>
            <a:off x="6842017" y="4474339"/>
            <a:ext cx="5054707" cy="2031325"/>
          </a:xfrm>
          <a:prstGeom prst="rect">
            <a:avLst/>
          </a:prstGeom>
        </p:spPr>
        <p:txBody>
          <a:bodyPr wrap="square">
            <a:spAutoFit/>
          </a:bodyPr>
          <a:lstStyle/>
          <a:p>
            <a:pPr algn="just"/>
            <a:r>
              <a:rPr lang="uk-UA" sz="1400" i="1" dirty="0">
                <a:latin typeface="Times New Roman" panose="02020603050405020304" pitchFamily="18" charset="0"/>
                <a:cs typeface="Times New Roman" panose="02020603050405020304" pitchFamily="18" charset="0"/>
              </a:rPr>
              <a:t>Зведений галузевий кошторис </a:t>
            </a:r>
            <a:r>
              <a:rPr lang="uk-UA" sz="1400" dirty="0">
                <a:latin typeface="Times New Roman" panose="02020603050405020304" pitchFamily="18" charset="0"/>
                <a:cs typeface="Times New Roman" panose="02020603050405020304" pitchFamily="18" charset="0"/>
              </a:rPr>
              <a:t>складає головний розпорядник коштів відповідного бюджету відповідно до бюджетної класифікації. Зведений кошторис охоплює всі показники індивідуальних кошторисів за окремою бюджетною програмою. Він містить усі видатки на утримання установ одного відомства, наприклад управління (відділу) освіти чи охорони здоров’я, тобто в ньому об’єднуються індивідуальні кошториси, загальні кошториси і кошториси видатків на проведення централізованих заходів.</a:t>
            </a:r>
          </a:p>
        </p:txBody>
      </p:sp>
    </p:spTree>
    <p:extLst>
      <p:ext uri="{BB962C8B-B14F-4D97-AF65-F5344CB8AC3E}">
        <p14:creationId xmlns:p14="http://schemas.microsoft.com/office/powerpoint/2010/main" val="179785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877208-BA97-40C2-9810-35BB7EC92AEA}"/>
              </a:ext>
            </a:extLst>
          </p:cNvPr>
          <p:cNvSpPr>
            <a:spLocks noGrp="1"/>
          </p:cNvSpPr>
          <p:nvPr>
            <p:ph type="title"/>
          </p:nvPr>
        </p:nvSpPr>
        <p:spPr>
          <a:xfrm>
            <a:off x="2009774" y="104776"/>
            <a:ext cx="9344025" cy="895349"/>
          </a:xfrm>
        </p:spPr>
        <p:txBody>
          <a:bodyPr>
            <a:normAutofit/>
          </a:bodyPr>
          <a:lstStyle/>
          <a:p>
            <a:pPr algn="ctr"/>
            <a:r>
              <a:rPr lang="ru-RU" sz="2800" b="1" dirty="0">
                <a:latin typeface="Times New Roman" panose="02020603050405020304" pitchFamily="18" charset="0"/>
                <a:cs typeface="Times New Roman" panose="02020603050405020304" pitchFamily="18" charset="0"/>
              </a:rPr>
              <a:t>5.4. </a:t>
            </a:r>
            <a:r>
              <a:rPr lang="ru-RU" sz="2800" b="1" dirty="0" err="1">
                <a:latin typeface="Times New Roman" panose="02020603050405020304" pitchFamily="18" charset="0"/>
                <a:cs typeface="Times New Roman" panose="02020603050405020304" pitchFamily="18" charset="0"/>
              </a:rPr>
              <a:t>Програмно-цільовий</a:t>
            </a:r>
            <a:r>
              <a:rPr lang="ru-RU" sz="2800" b="1" dirty="0">
                <a:latin typeface="Times New Roman" panose="02020603050405020304" pitchFamily="18" charset="0"/>
                <a:cs typeface="Times New Roman" panose="02020603050405020304" pitchFamily="18" charset="0"/>
              </a:rPr>
              <a:t> метод </a:t>
            </a:r>
            <a:r>
              <a:rPr lang="ru-RU" sz="2800" b="1" dirty="0" err="1">
                <a:latin typeface="Times New Roman" panose="02020603050405020304" pitchFamily="18" charset="0"/>
                <a:cs typeface="Times New Roman" panose="02020603050405020304" pitchFamily="18" charset="0"/>
              </a:rPr>
              <a:t>бюджетування</a:t>
            </a:r>
            <a:r>
              <a:rPr lang="ru-RU" sz="2800" b="1" dirty="0">
                <a:latin typeface="Times New Roman" panose="02020603050405020304" pitchFamily="18" charset="0"/>
                <a:cs typeface="Times New Roman" panose="02020603050405020304" pitchFamily="18" charset="0"/>
              </a:rPr>
              <a:t> на </a:t>
            </a:r>
            <a:r>
              <a:rPr lang="ru-RU" sz="2800" b="1" dirty="0" err="1">
                <a:latin typeface="Times New Roman" panose="02020603050405020304" pitchFamily="18" charset="0"/>
                <a:cs typeface="Times New Roman" panose="02020603050405020304" pitchFamily="18" charset="0"/>
              </a:rPr>
              <a:t>місцевому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рівні</a:t>
            </a:r>
            <a:endParaRPr lang="uk-UA" sz="2800" b="1" dirty="0"/>
          </a:p>
        </p:txBody>
      </p:sp>
      <p:sp>
        <p:nvSpPr>
          <p:cNvPr id="3" name="Місце для вмісту 2">
            <a:extLst>
              <a:ext uri="{FF2B5EF4-FFF2-40B4-BE49-F238E27FC236}">
                <a16:creationId xmlns:a16="http://schemas.microsoft.com/office/drawing/2014/main" id="{62B7DAE8-49F2-4015-AC5A-A0B17762134A}"/>
              </a:ext>
            </a:extLst>
          </p:cNvPr>
          <p:cNvSpPr>
            <a:spLocks noGrp="1"/>
          </p:cNvSpPr>
          <p:nvPr>
            <p:ph idx="1"/>
          </p:nvPr>
        </p:nvSpPr>
        <p:spPr>
          <a:xfrm>
            <a:off x="2009775" y="1066800"/>
            <a:ext cx="9753600" cy="5143499"/>
          </a:xfrm>
        </p:spPr>
        <p:txBody>
          <a:bodyPr>
            <a:noAutofit/>
          </a:bodyPr>
          <a:lstStyle/>
          <a:p>
            <a:pPr marL="0" indent="360000" algn="just">
              <a:spcBef>
                <a:spcPts val="0"/>
              </a:spcBef>
            </a:pPr>
            <a:r>
              <a:rPr lang="uk-UA" sz="2400" dirty="0">
                <a:latin typeface="Times New Roman" panose="02020603050405020304" pitchFamily="18" charset="0"/>
                <a:cs typeface="Times New Roman" panose="02020603050405020304" pitchFamily="18" charset="0"/>
              </a:rPr>
              <a:t>Однією з головних умов ефективного регулювання економічних процесів у державі є прозорість та зрозумілість державної політики. В Україні, в умовах децентралізації, підвищенні ефективності та результативності використання бюджетних коштів, є потреба переходу від традиційних, застарілих методів бюджетування до таких, які б відповідали сучасним вимогам і були апробовані світовою практикою.</a:t>
            </a:r>
          </a:p>
          <a:p>
            <a:pPr marL="0" indent="360000" algn="just">
              <a:spcBef>
                <a:spcPts val="0"/>
              </a:spcBef>
            </a:pPr>
            <a:r>
              <a:rPr lang="uk-UA" sz="2400" dirty="0">
                <a:latin typeface="Times New Roman" panose="02020603050405020304" pitchFamily="18" charset="0"/>
                <a:cs typeface="Times New Roman" panose="02020603050405020304" pitchFamily="18" charset="0"/>
              </a:rPr>
              <a:t>Бюджетний кодекс України дає таке визначення програмно-цільового методу: </a:t>
            </a:r>
            <a:r>
              <a:rPr lang="uk-UA" sz="2400" i="1" dirty="0">
                <a:latin typeface="Times New Roman" panose="02020603050405020304" pitchFamily="18" charset="0"/>
                <a:cs typeface="Times New Roman" panose="02020603050405020304" pitchFamily="18" charset="0"/>
              </a:rPr>
              <a:t>програмно-цільовий метод у бюджетному процесі </a:t>
            </a:r>
            <a:r>
              <a:rPr lang="uk-UA" sz="2400" dirty="0">
                <a:latin typeface="Times New Roman" panose="02020603050405020304" pitchFamily="18" charset="0"/>
                <a:cs typeface="Times New Roman" panose="02020603050405020304" pitchFamily="18" charset="0"/>
              </a:rPr>
              <a:t>– метод управління бюджетними коштами для досягнення конкретних результатів за рахунок коштів бюджету із застосуванням оцінки ефективності використання бюджетних коштів на всіх стадіях бюджетного процесу.</a:t>
            </a:r>
          </a:p>
          <a:p>
            <a:pPr marL="0" indent="360000" algn="just">
              <a:spcBef>
                <a:spcPts val="0"/>
              </a:spcBef>
            </a:pPr>
            <a:r>
              <a:rPr lang="uk-UA" sz="2400" dirty="0">
                <a:latin typeface="Times New Roman" panose="02020603050405020304" pitchFamily="18" charset="0"/>
                <a:cs typeface="Times New Roman" panose="02020603050405020304" pitchFamily="18" charset="0"/>
              </a:rPr>
              <a:t>Метою запровадження ПЦМ є встановлення безпосереднього зв’язку між виділенням бюджетних коштів та результатами їх використання.</a:t>
            </a:r>
          </a:p>
        </p:txBody>
      </p:sp>
    </p:spTree>
    <p:extLst>
      <p:ext uri="{BB962C8B-B14F-4D97-AF65-F5344CB8AC3E}">
        <p14:creationId xmlns:p14="http://schemas.microsoft.com/office/powerpoint/2010/main" val="83532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BFF8384-2A44-4043-9F1B-8D9FD75B578C}"/>
              </a:ext>
            </a:extLst>
          </p:cNvPr>
          <p:cNvPicPr>
            <a:picLocks noGrp="1" noChangeAspect="1"/>
          </p:cNvPicPr>
          <p:nvPr>
            <p:ph idx="1"/>
          </p:nvPr>
        </p:nvPicPr>
        <p:blipFill>
          <a:blip r:embed="rId2"/>
          <a:stretch>
            <a:fillRect/>
          </a:stretch>
        </p:blipFill>
        <p:spPr>
          <a:xfrm>
            <a:off x="2171701" y="581025"/>
            <a:ext cx="8867774" cy="5210175"/>
          </a:xfrm>
          <a:prstGeom prst="rect">
            <a:avLst/>
          </a:prstGeom>
        </p:spPr>
      </p:pic>
    </p:spTree>
    <p:extLst>
      <p:ext uri="{BB962C8B-B14F-4D97-AF65-F5344CB8AC3E}">
        <p14:creationId xmlns:p14="http://schemas.microsoft.com/office/powerpoint/2010/main" val="333798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55E90DB-5ADE-491C-BA81-7B3015667206}"/>
              </a:ext>
            </a:extLst>
          </p:cNvPr>
          <p:cNvSpPr>
            <a:spLocks noGrp="1"/>
          </p:cNvSpPr>
          <p:nvPr>
            <p:ph idx="1"/>
          </p:nvPr>
        </p:nvSpPr>
        <p:spPr>
          <a:xfrm>
            <a:off x="1647824" y="352425"/>
            <a:ext cx="9705975" cy="5824538"/>
          </a:xfrm>
        </p:spPr>
        <p:txBody>
          <a:bodyPr/>
          <a:lstStyle/>
          <a:p>
            <a:r>
              <a:rPr lang="uk-UA" b="1" u="sng" dirty="0">
                <a:latin typeface="Times New Roman" panose="02020603050405020304" pitchFamily="18" charset="0"/>
                <a:cs typeface="Times New Roman" panose="02020603050405020304" pitchFamily="18" charset="0"/>
              </a:rPr>
              <a:t>До особливих складових ПЦМ належать:</a:t>
            </a:r>
          </a:p>
          <a:p>
            <a:pPr marL="0" indent="360000" algn="just">
              <a:lnSpc>
                <a:spcPct val="100000"/>
              </a:lnSpc>
              <a:spcBef>
                <a:spcPts val="0"/>
              </a:spcBef>
            </a:pPr>
            <a:endParaRPr lang="uk-U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360000" algn="just">
              <a:lnSpc>
                <a:spcPct val="100000"/>
              </a:lnSpc>
              <a:spcBef>
                <a:spcPts val="0"/>
              </a:spcBef>
            </a:pPr>
            <a:r>
              <a:rPr lang="uk-U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Бюджетні програми. </a:t>
            </a:r>
          </a:p>
          <a:p>
            <a:pPr marL="0" indent="360000" algn="just">
              <a:lnSpc>
                <a:spcPct val="100000"/>
              </a:lnSpc>
              <a:spcBef>
                <a:spcPts val="0"/>
              </a:spcBef>
            </a:pPr>
            <a:r>
              <a:rPr lang="uk-UA" i="1" dirty="0">
                <a:latin typeface="Times New Roman" panose="02020603050405020304" pitchFamily="18" charset="0"/>
                <a:cs typeface="Times New Roman" panose="02020603050405020304" pitchFamily="18" charset="0"/>
              </a:rPr>
              <a:t>Бюджетна програма </a:t>
            </a:r>
            <a:r>
              <a:rPr lang="uk-UA" dirty="0">
                <a:latin typeface="Times New Roman" panose="02020603050405020304" pitchFamily="18" charset="0"/>
                <a:cs typeface="Times New Roman" panose="02020603050405020304" pitchFamily="18" charset="0"/>
              </a:rPr>
              <a:t>– це сукупність заходів, спрямованих на досягнення єдиної мети, завдань та очікуваного результату, визначення та реалізацію яких здійснює розпорядник бюджетних коштів відповідно до покладених на нього функцій (стаття 2 БКУ). </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Бюджетні програми визначаються головними розпорядниками бюджетних коштів. Типові переліки бюджетних програм у розрізі галузей бюджетної сфери затверджені спільними наказами Міністерства фінансів України та галузевих міністерств.</a:t>
            </a:r>
          </a:p>
          <a:p>
            <a:pPr marL="0" indent="360000" algn="just">
              <a:lnSpc>
                <a:spcPct val="100000"/>
              </a:lnSpc>
              <a:spcBef>
                <a:spcPts val="0"/>
              </a:spcBef>
            </a:pPr>
            <a:endPar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360000" algn="just">
              <a:lnSpc>
                <a:spcPct val="100000"/>
              </a:lnSpc>
              <a:spcBef>
                <a:spcPts val="0"/>
              </a:spcBef>
            </a:pPr>
            <a:r>
              <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Відповідальні виконавці </a:t>
            </a:r>
            <a:r>
              <a:rPr lang="uk-UA" dirty="0">
                <a:latin typeface="Times New Roman" panose="02020603050405020304" pitchFamily="18" charset="0"/>
                <a:cs typeface="Times New Roman" panose="02020603050405020304" pitchFamily="18" charset="0"/>
              </a:rPr>
              <a:t>– визначаються головним розпорядником бюджетних коштів за погодженням з місцевим фінансовим органом. Відповідальні виконавці забезпечують цільове та ефективне використання бюджетних коштів протягом усього терміну реалізації відповідних бюджетних програм у межах визначених бюджетних призначень.</a:t>
            </a:r>
          </a:p>
        </p:txBody>
      </p:sp>
    </p:spTree>
    <p:extLst>
      <p:ext uri="{BB962C8B-B14F-4D97-AF65-F5344CB8AC3E}">
        <p14:creationId xmlns:p14="http://schemas.microsoft.com/office/powerpoint/2010/main" val="330382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ECC2A99-F5F1-4341-83D5-B5EF624D0312}"/>
              </a:ext>
            </a:extLst>
          </p:cNvPr>
          <p:cNvSpPr>
            <a:spLocks noGrp="1"/>
          </p:cNvSpPr>
          <p:nvPr>
            <p:ph idx="1"/>
          </p:nvPr>
        </p:nvSpPr>
        <p:spPr>
          <a:xfrm>
            <a:off x="2124074" y="790575"/>
            <a:ext cx="9229725" cy="5386388"/>
          </a:xfrm>
        </p:spPr>
        <p:txBody>
          <a:bodyPr/>
          <a:lstStyle/>
          <a:p>
            <a:pPr marL="0" indent="360000" algn="just">
              <a:lnSpc>
                <a:spcPct val="100000"/>
              </a:lnSpc>
              <a:spcBef>
                <a:spcPts val="0"/>
              </a:spcBef>
            </a:pPr>
            <a:r>
              <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Паспорти бюджетних програм </a:t>
            </a:r>
            <a:r>
              <a:rPr lang="uk-UA" dirty="0">
                <a:latin typeface="Times New Roman" panose="02020603050405020304" pitchFamily="18" charset="0"/>
                <a:cs typeface="Times New Roman" panose="02020603050405020304" pitchFamily="18" charset="0"/>
              </a:rPr>
              <a:t>– це документи, що визначають мету, завдання, відповідальних виконавців, результативні показники та інші характеристики бюджетної програми відповідно до бюджетного призначення, встановленого рішенням про місцевий бюджет. </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Паспорти бюджетних програм розробляються головними розпорядниками коштів, які забезпечують своєчасність їх затвердження, відповідають за достовірність і повноту інформації, що в них міститься, та складають звіти про їх виконання.</a:t>
            </a:r>
          </a:p>
          <a:p>
            <a:pPr marL="0" indent="360000" algn="just">
              <a:lnSpc>
                <a:spcPct val="100000"/>
              </a:lnSpc>
              <a:spcBef>
                <a:spcPts val="0"/>
              </a:spcBef>
            </a:pPr>
            <a:endPar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360000" algn="just">
              <a:lnSpc>
                <a:spcPct val="100000"/>
              </a:lnSpc>
              <a:spcBef>
                <a:spcPts val="0"/>
              </a:spcBef>
            </a:pPr>
            <a:r>
              <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Результативні показники</a:t>
            </a:r>
            <a:r>
              <a:rPr lang="uk-UA" dirty="0">
                <a:latin typeface="Times New Roman" panose="02020603050405020304" pitchFamily="18" charset="0"/>
                <a:cs typeface="Times New Roman" panose="02020603050405020304" pitchFamily="18" charset="0"/>
              </a:rPr>
              <a:t>, які використовуються для оцінки ефективності бюджетної програми. Результативні показники містять кількісні та якісні показники, які визначають результат виконання бюджетної програми, характеризують хід її реалізації, ступінь досягнення поставленої мети та виконання завдань бюджетної програми.</a:t>
            </a:r>
          </a:p>
        </p:txBody>
      </p:sp>
    </p:spTree>
    <p:extLst>
      <p:ext uri="{BB962C8B-B14F-4D97-AF65-F5344CB8AC3E}">
        <p14:creationId xmlns:p14="http://schemas.microsoft.com/office/powerpoint/2010/main" val="364192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B0C042-19AD-475F-B928-28E35D618E18}"/>
              </a:ext>
            </a:extLst>
          </p:cNvPr>
          <p:cNvSpPr>
            <a:spLocks noGrp="1"/>
          </p:cNvSpPr>
          <p:nvPr>
            <p:ph type="title"/>
          </p:nvPr>
        </p:nvSpPr>
        <p:spPr/>
        <p:txBody>
          <a:bodyPr>
            <a:normAutofit/>
          </a:bodyPr>
          <a:lstStyle/>
          <a:p>
            <a:pPr algn="ctr"/>
            <a:r>
              <a:rPr lang="uk-UA" sz="4000" b="1" dirty="0"/>
              <a:t>ПЛАН</a:t>
            </a:r>
          </a:p>
        </p:txBody>
      </p:sp>
      <p:sp>
        <p:nvSpPr>
          <p:cNvPr id="5" name="Місце для вмісту 4">
            <a:extLst>
              <a:ext uri="{FF2B5EF4-FFF2-40B4-BE49-F238E27FC236}">
                <a16:creationId xmlns:a16="http://schemas.microsoft.com/office/drawing/2014/main" id="{81398169-D49D-4D22-9D16-337A81C40B76}"/>
              </a:ext>
            </a:extLst>
          </p:cNvPr>
          <p:cNvSpPr>
            <a:spLocks noGrp="1"/>
          </p:cNvSpPr>
          <p:nvPr>
            <p:ph idx="1"/>
          </p:nvPr>
        </p:nvSpPr>
        <p:spPr>
          <a:xfrm>
            <a:off x="1685924" y="1825625"/>
            <a:ext cx="10258425" cy="4351338"/>
          </a:xfrm>
        </p:spPr>
        <p:txBody>
          <a:bodyPr>
            <a:normAutofit fontScale="85000" lnSpcReduction="10000"/>
          </a:bodyPr>
          <a:lstStyle/>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5.1. </a:t>
            </a:r>
            <a:r>
              <a:rPr lang="ru-RU" sz="3200" dirty="0" err="1">
                <a:latin typeface="Times New Roman" panose="02020603050405020304" pitchFamily="18" charset="0"/>
                <a:cs typeface="Times New Roman" panose="02020603050405020304" pitchFamily="18" charset="0"/>
              </a:rPr>
              <a:t>Теоретичні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основи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видатків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бюджетів</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uk-UA" sz="3200" dirty="0">
                <a:latin typeface="Times New Roman" panose="02020603050405020304" pitchFamily="18" charset="0"/>
                <a:cs typeface="Times New Roman" panose="02020603050405020304" pitchFamily="18" charset="0"/>
              </a:rPr>
              <a:t>5.2. </a:t>
            </a:r>
            <a:r>
              <a:rPr lang="ru-RU" sz="3200" dirty="0">
                <a:latin typeface="Times New Roman" panose="02020603050405020304" pitchFamily="18" charset="0"/>
                <a:cs typeface="Times New Roman" panose="02020603050405020304" pitchFamily="18" charset="0"/>
              </a:rPr>
              <a:t>Склад та структура </a:t>
            </a:r>
            <a:r>
              <a:rPr lang="ru-RU" sz="3200" dirty="0" err="1">
                <a:latin typeface="Times New Roman" panose="02020603050405020304" pitchFamily="18" charset="0"/>
                <a:cs typeface="Times New Roman" panose="02020603050405020304" pitchFamily="18" charset="0"/>
              </a:rPr>
              <a:t>видатків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бюджетів</a:t>
            </a:r>
            <a:r>
              <a:rPr lang="uk-UA"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uk-UA" sz="3200" dirty="0">
                <a:latin typeface="Times New Roman" panose="02020603050405020304" pitchFamily="18" charset="0"/>
                <a:cs typeface="Times New Roman" panose="02020603050405020304" pitchFamily="18" charset="0"/>
              </a:rPr>
              <a:t>5.3. Кошторисне планування видатків установ, які утримуються з місцевих бюджетів</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5.4. </a:t>
            </a:r>
            <a:r>
              <a:rPr lang="ru-RU" sz="3200" dirty="0" err="1">
                <a:latin typeface="Times New Roman" panose="02020603050405020304" pitchFamily="18" charset="0"/>
                <a:cs typeface="Times New Roman" panose="02020603050405020304" pitchFamily="18" charset="0"/>
              </a:rPr>
              <a:t>Програмно-цільовий</a:t>
            </a:r>
            <a:r>
              <a:rPr lang="ru-RU" sz="3200" dirty="0">
                <a:latin typeface="Times New Roman" panose="02020603050405020304" pitchFamily="18" charset="0"/>
                <a:cs typeface="Times New Roman" panose="02020603050405020304" pitchFamily="18" charset="0"/>
              </a:rPr>
              <a:t> метод </a:t>
            </a:r>
            <a:r>
              <a:rPr lang="ru-RU" sz="3200" dirty="0" err="1">
                <a:latin typeface="Times New Roman" panose="02020603050405020304" pitchFamily="18" charset="0"/>
                <a:cs typeface="Times New Roman" panose="02020603050405020304" pitchFamily="18" charset="0"/>
              </a:rPr>
              <a:t>бюджетування</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місцевому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рівні</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5.5. </a:t>
            </a:r>
            <a:r>
              <a:rPr lang="uk-UA" sz="3200" dirty="0">
                <a:latin typeface="Times New Roman" panose="02020603050405020304" pitchFamily="18" charset="0"/>
                <a:cs typeface="Times New Roman" panose="02020603050405020304" pitchFamily="18" charset="0"/>
              </a:rPr>
              <a:t>Проблеми збалансування місцевих бюджетів (ДОПОВІДЬ)</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2A8B27C-4484-4193-AFD6-2B2D0F049C1B}"/>
              </a:ext>
            </a:extLst>
          </p:cNvPr>
          <p:cNvSpPr>
            <a:spLocks noGrp="1"/>
          </p:cNvSpPr>
          <p:nvPr>
            <p:ph idx="1"/>
          </p:nvPr>
        </p:nvSpPr>
        <p:spPr>
          <a:xfrm>
            <a:off x="1752600" y="771524"/>
            <a:ext cx="10191749" cy="5610225"/>
          </a:xfrm>
        </p:spPr>
        <p:txBody>
          <a:bodyPr>
            <a:normAutofit fontScale="92500" lnSpcReduction="10000"/>
          </a:bodyPr>
          <a:lstStyle/>
          <a:p>
            <a:pPr marL="0" indent="360000" algn="just">
              <a:lnSpc>
                <a:spcPct val="120000"/>
              </a:lnSpc>
              <a:spcBef>
                <a:spcPts val="0"/>
              </a:spcBef>
            </a:pPr>
            <a:r>
              <a:rPr lang="ru-RU" dirty="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вітчизняній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чотири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групи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показників</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саме</a:t>
            </a:r>
            <a:r>
              <a:rPr lang="ru-RU" dirty="0">
                <a:latin typeface="Times New Roman" panose="02020603050405020304" pitchFamily="18" charset="0"/>
                <a:cs typeface="Times New Roman" panose="02020603050405020304" pitchFamily="18" charset="0"/>
              </a:rPr>
              <a:t>:</a:t>
            </a:r>
          </a:p>
          <a:p>
            <a:pPr marL="0" indent="360000" algn="just">
              <a:lnSpc>
                <a:spcPct val="120000"/>
              </a:lnSpc>
              <a:spcBef>
                <a:spcPts val="0"/>
              </a:spcBef>
            </a:pP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показники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витрат</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показники</a:t>
            </a:r>
            <a:r>
              <a:rPr lang="ru-RU" dirty="0">
                <a:latin typeface="Times New Roman" panose="02020603050405020304" pitchFamily="18" charset="0"/>
                <a:cs typeface="Times New Roman" panose="02020603050405020304" pitchFamily="18" charset="0"/>
              </a:rPr>
              <a:t>, що </a:t>
            </a:r>
            <a:r>
              <a:rPr lang="ru-RU" dirty="0" err="1">
                <a:latin typeface="Times New Roman" panose="02020603050405020304" pitchFamily="18" charset="0"/>
                <a:cs typeface="Times New Roman" panose="02020603050405020304" pitchFamily="18" charset="0"/>
              </a:rPr>
              <a:t>визначають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обсяги</a:t>
            </a:r>
            <a:r>
              <a:rPr lang="ru-RU" dirty="0">
                <a:latin typeface="Times New Roman" panose="02020603050405020304" pitchFamily="18" charset="0"/>
                <a:cs typeface="Times New Roman" panose="02020603050405020304" pitchFamily="18" charset="0"/>
              </a:rPr>
              <a:t> та структуру </a:t>
            </a:r>
            <a:r>
              <a:rPr lang="ru-RU" dirty="0" err="1">
                <a:latin typeface="Times New Roman" panose="02020603050405020304" pitchFamily="18" charset="0"/>
                <a:cs typeface="Times New Roman" panose="02020603050405020304" pitchFamily="18" charset="0"/>
              </a:rPr>
              <a:t>ресурсів</a:t>
            </a:r>
            <a:r>
              <a:rPr lang="ru-RU" dirty="0">
                <a:latin typeface="Times New Roman" panose="02020603050405020304" pitchFamily="18" charset="0"/>
                <a:cs typeface="Times New Roman" panose="02020603050405020304" pitchFamily="18" charset="0"/>
              </a:rPr>
              <a:t>, які </a:t>
            </a:r>
            <a:r>
              <a:rPr lang="ru-RU" dirty="0" err="1">
                <a:latin typeface="Times New Roman" panose="02020603050405020304" pitchFamily="18" charset="0"/>
                <a:cs typeface="Times New Roman" panose="02020603050405020304" pitchFamily="18" charset="0"/>
              </a:rPr>
              <a:t>забезпечують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бюджетної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характеризують</a:t>
            </a:r>
            <a:r>
              <a:rPr lang="ru-RU" dirty="0">
                <a:latin typeface="Times New Roman" panose="02020603050405020304" pitchFamily="18" charset="0"/>
                <a:cs typeface="Times New Roman" panose="02020603050405020304" pitchFamily="18" charset="0"/>
              </a:rPr>
              <a:t> структуру </a:t>
            </a:r>
            <a:r>
              <a:rPr lang="ru-RU" dirty="0" err="1">
                <a:latin typeface="Times New Roman" panose="02020603050405020304" pitchFamily="18" charset="0"/>
                <a:cs typeface="Times New Roman" panose="02020603050405020304" pitchFamily="18" charset="0"/>
              </a:rPr>
              <a:t>витрат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бюджетної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a:t>
            </a:r>
          </a:p>
          <a:p>
            <a:pPr marL="0" indent="360000" algn="just">
              <a:lnSpc>
                <a:spcPct val="120000"/>
              </a:lnSpc>
              <a:spcBef>
                <a:spcPts val="0"/>
              </a:spcBef>
            </a:pP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показники</a:t>
            </a:r>
            <a:r>
              <a:rPr lang="ru-RU" i="1" dirty="0">
                <a:latin typeface="Times New Roman" panose="02020603050405020304" pitchFamily="18" charset="0"/>
                <a:cs typeface="Times New Roman" panose="02020603050405020304" pitchFamily="18" charset="0"/>
              </a:rPr>
              <a:t> продукту </a:t>
            </a:r>
            <a:r>
              <a:rPr lang="ru-RU" dirty="0" err="1">
                <a:latin typeface="Times New Roman" panose="02020603050405020304" pitchFamily="18" charset="0"/>
                <a:cs typeface="Times New Roman" panose="02020603050405020304" pitchFamily="18" charset="0"/>
              </a:rPr>
              <a:t>використовуються</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оцінки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досягнення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поставленої</a:t>
            </a:r>
            <a:r>
              <a:rPr lang="ru-RU" dirty="0">
                <a:latin typeface="Times New Roman" panose="02020603050405020304" pitchFamily="18" charset="0"/>
                <a:cs typeface="Times New Roman" panose="02020603050405020304" pitchFamily="18" charset="0"/>
              </a:rPr>
              <a:t> мети. </a:t>
            </a:r>
            <a:r>
              <a:rPr lang="ru-RU" dirty="0" err="1">
                <a:latin typeface="Times New Roman" panose="02020603050405020304" pitchFamily="18" charset="0"/>
                <a:cs typeface="Times New Roman" panose="02020603050405020304" pitchFamily="18" charset="0"/>
              </a:rPr>
              <a:t>Показниками</a:t>
            </a:r>
            <a:r>
              <a:rPr lang="ru-RU" dirty="0">
                <a:latin typeface="Times New Roman" panose="02020603050405020304" pitchFamily="18" charset="0"/>
                <a:cs typeface="Times New Roman" panose="02020603050405020304" pitchFamily="18" charset="0"/>
              </a:rPr>
              <a:t> продукту є, </a:t>
            </a:r>
            <a:r>
              <a:rPr lang="ru-RU" dirty="0" err="1">
                <a:latin typeface="Times New Roman" panose="02020603050405020304" pitchFamily="18" charset="0"/>
                <a:cs typeface="Times New Roman" panose="02020603050405020304" pitchFamily="18" charset="0"/>
              </a:rPr>
              <a:t>зокрема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обсяг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виробленої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продукції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робіт</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виконання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бюджетної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користувачів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робіт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a:p>
            <a:pPr marL="0" indent="360000" algn="just">
              <a:lnSpc>
                <a:spcPct val="120000"/>
              </a:lnSpc>
              <a:spcBef>
                <a:spcPts val="0"/>
              </a:spcBef>
            </a:pP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показники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ефективності</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залежно</a:t>
            </a:r>
            <a:r>
              <a:rPr lang="ru-RU" dirty="0">
                <a:latin typeface="Times New Roman" panose="02020603050405020304" pitchFamily="18" charset="0"/>
                <a:cs typeface="Times New Roman" panose="02020603050405020304" pitchFamily="18" charset="0"/>
              </a:rPr>
              <a:t> від </a:t>
            </a:r>
            <a:r>
              <a:rPr lang="ru-RU" dirty="0" err="1">
                <a:latin typeface="Times New Roman" panose="02020603050405020304" pitchFamily="18" charset="0"/>
                <a:cs typeface="Times New Roman" panose="02020603050405020304" pitchFamily="18" charset="0"/>
              </a:rPr>
              <a:t>завдань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реалізацію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бюджетної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визначатися</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витрати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ресурсів</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одиницю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показника</a:t>
            </a:r>
            <a:r>
              <a:rPr lang="ru-RU" dirty="0">
                <a:latin typeface="Times New Roman" panose="02020603050405020304" pitchFamily="18" charset="0"/>
                <a:cs typeface="Times New Roman" panose="02020603050405020304" pitchFamily="18" charset="0"/>
              </a:rPr>
              <a:t> продукту (</a:t>
            </a:r>
            <a:r>
              <a:rPr lang="ru-RU" dirty="0" err="1">
                <a:latin typeface="Times New Roman" panose="02020603050405020304" pitchFamily="18" charset="0"/>
                <a:cs typeface="Times New Roman" panose="02020603050405020304" pitchFamily="18" charset="0"/>
              </a:rPr>
              <a:t>економність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максимальної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вироблених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робіт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визначеного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обсягу</a:t>
            </a:r>
            <a:r>
              <a:rPr lang="ru-RU" dirty="0">
                <a:latin typeface="Times New Roman" panose="02020603050405020304" pitchFamily="18" charset="0"/>
                <a:cs typeface="Times New Roman" panose="02020603050405020304" pitchFamily="18" charset="0"/>
              </a:rPr>
              <a:t> фінансових </a:t>
            </a:r>
            <a:r>
              <a:rPr lang="ru-RU" dirty="0" err="1">
                <a:latin typeface="Times New Roman" panose="02020603050405020304" pitchFamily="18" charset="0"/>
                <a:cs typeface="Times New Roman" panose="02020603050405020304" pitchFamily="18" charset="0"/>
              </a:rPr>
              <a:t>ресурсів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продуктивність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досягнення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визначеного</a:t>
            </a:r>
            <a:r>
              <a:rPr lang="ru-RU" dirty="0">
                <a:latin typeface="Times New Roman" panose="02020603050405020304" pitchFamily="18" charset="0"/>
                <a:cs typeface="Times New Roman" panose="02020603050405020304" pitchFamily="18" charset="0"/>
              </a:rPr>
              <a:t> результату (</a:t>
            </a:r>
            <a:r>
              <a:rPr lang="ru-RU" dirty="0" err="1">
                <a:latin typeface="Times New Roman" panose="02020603050405020304" pitchFamily="18" charset="0"/>
                <a:cs typeface="Times New Roman" panose="02020603050405020304" pitchFamily="18" charset="0"/>
              </a:rPr>
              <a:t>результативність</a:t>
            </a:r>
            <a:r>
              <a:rPr lang="ru-RU" dirty="0">
                <a:latin typeface="Times New Roman" panose="02020603050405020304" pitchFamily="18" charset="0"/>
                <a:cs typeface="Times New Roman" panose="02020603050405020304" pitchFamily="18" charset="0"/>
              </a:rPr>
              <a:t>);</a:t>
            </a:r>
          </a:p>
          <a:p>
            <a:pPr marL="0" indent="360000" algn="just">
              <a:lnSpc>
                <a:spcPct val="120000"/>
              </a:lnSpc>
              <a:spcBef>
                <a:spcPts val="0"/>
              </a:spcBef>
            </a:pP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показники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якості</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є </a:t>
            </a:r>
            <a:r>
              <a:rPr lang="ru-RU" dirty="0" err="1">
                <a:latin typeface="Times New Roman" panose="02020603050405020304" pitchFamily="18" charset="0"/>
                <a:cs typeface="Times New Roman" panose="02020603050405020304" pitchFamily="18" charset="0"/>
              </a:rPr>
              <a:t>сукупністю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властивостей</a:t>
            </a:r>
            <a:r>
              <a:rPr lang="ru-RU" dirty="0">
                <a:latin typeface="Times New Roman" panose="02020603050405020304" pitchFamily="18" charset="0"/>
                <a:cs typeface="Times New Roman" panose="02020603050405020304" pitchFamily="18" charset="0"/>
              </a:rPr>
              <a:t>, які </a:t>
            </a:r>
            <a:r>
              <a:rPr lang="ru-RU" dirty="0" err="1">
                <a:latin typeface="Times New Roman" panose="02020603050405020304" pitchFamily="18" charset="0"/>
                <a:cs typeface="Times New Roman" panose="02020603050405020304" pitchFamily="18" charset="0"/>
              </a:rPr>
              <a:t>характеризують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досягнуті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створеного</a:t>
            </a:r>
            <a:r>
              <a:rPr lang="ru-RU" dirty="0">
                <a:latin typeface="Times New Roman" panose="02020603050405020304" pitchFamily="18" charset="0"/>
                <a:cs typeface="Times New Roman" panose="02020603050405020304" pitchFamily="18" charset="0"/>
              </a:rPr>
              <a:t> продукту, що </a:t>
            </a:r>
            <a:r>
              <a:rPr lang="ru-RU" dirty="0" err="1">
                <a:latin typeface="Times New Roman" panose="02020603050405020304" pitchFamily="18" charset="0"/>
                <a:cs typeface="Times New Roman" panose="02020603050405020304" pitchFamily="18" charset="0"/>
              </a:rPr>
              <a:t>задовольняють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споживача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призначення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відображають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послаблення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негативних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посилення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тенденцій</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наданні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виробленні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робіт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споживачам</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рахунок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коштів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бюджетної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42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35D627F-97D1-47BA-B03E-48787E5DCE8F}"/>
              </a:ext>
            </a:extLst>
          </p:cNvPr>
          <p:cNvSpPr>
            <a:spLocks noGrp="1"/>
          </p:cNvSpPr>
          <p:nvPr>
            <p:ph idx="1"/>
          </p:nvPr>
        </p:nvSpPr>
        <p:spPr>
          <a:xfrm>
            <a:off x="2114550" y="209550"/>
            <a:ext cx="9820275" cy="6257925"/>
          </a:xfrm>
        </p:spPr>
        <p:txBody>
          <a:bodyPr>
            <a:normAutofit fontScale="92500" lnSpcReduction="10000"/>
          </a:bodyPr>
          <a:lstStyle/>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Також важливими складовими ПЦМ, які дозволяють своєчасно попередити можливі проблеми, пов’язані з виконанням бюджету, та розробити заходи для покращення якості надання суспільних послуг і підвищення ефективності видатків місцевих бюджетів, є </a:t>
            </a:r>
            <a:r>
              <a:rPr lang="uk-UA" i="1" dirty="0">
                <a:latin typeface="Times New Roman" panose="02020603050405020304" pitchFamily="18" charset="0"/>
                <a:cs typeface="Times New Roman" panose="02020603050405020304" pitchFamily="18" charset="0"/>
              </a:rPr>
              <a:t>моніторинг та оцінка ефективності виконання бюджетних програм.</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Моніторинг надає можливість на систематичній основі відслідковувати перебіг виконання програми, результати діяльності розпорядника бюджетних коштів, якість надання бюджетних послуг.</a:t>
            </a:r>
          </a:p>
          <a:p>
            <a:pPr marL="0" indent="360000" algn="just">
              <a:lnSpc>
                <a:spcPct val="100000"/>
              </a:lnSpc>
              <a:spcBef>
                <a:spcPts val="0"/>
              </a:spcBef>
            </a:pPr>
            <a:r>
              <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Основні переваги програмно-цільового методу полягають у такому</a:t>
            </a:r>
            <a:r>
              <a:rPr lang="uk-UA" dirty="0">
                <a:latin typeface="Times New Roman" panose="02020603050405020304" pitchFamily="18" charset="0"/>
                <a:cs typeface="Times New Roman" panose="02020603050405020304" pitchFamily="18" charset="0"/>
              </a:rPr>
              <a:t>:</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 забезпечення прозорості бюджетного процесу, чітке визначення цілей і завдань, на досягнення яких витрачаються бюджетні кошти, підвищення рівня контролю за результатами виконання бюджетних програм;</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 забезпечення за результатами виконання бюджету здійснення оцінки діяльності учасників бюджетного процесу щодо досягнення поставлених цілей та виконання завдань, а також проведення аналізу причин неефективного виконання бюджетних програм;</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 упорядкування організації діяльності головного розпорядника бюджетних коштів щодо формування і виконання бюджетних програм шляхом чіткого розмежування відповідальності за реалізацію кожної бюджетної програми між визначеними головним розпорядником бюджетних коштів відповідальними виконавцями бюджетних програм;</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 посилення відповідальності головного розпорядника бюджетних коштів за дотриманням відповідності бюджетних програм законодавчо визначеній меті його діяльності, а також за фінансове забезпечення бюджетних програм і результати їх виконання;</a:t>
            </a:r>
          </a:p>
          <a:p>
            <a:pPr marL="0" indent="360000" algn="just">
              <a:lnSpc>
                <a:spcPct val="100000"/>
              </a:lnSpc>
              <a:spcBef>
                <a:spcPts val="0"/>
              </a:spcBef>
            </a:pPr>
            <a:r>
              <a:rPr lang="uk-UA" dirty="0">
                <a:latin typeface="Times New Roman" panose="02020603050405020304" pitchFamily="18" charset="0"/>
                <a:cs typeface="Times New Roman" panose="02020603050405020304" pitchFamily="18" charset="0"/>
              </a:rPr>
              <a:t>– підвищення якості розроблення бюджетної політики, ефективності розподілу і використання бюджетних коштів.</a:t>
            </a:r>
          </a:p>
        </p:txBody>
      </p:sp>
    </p:spTree>
    <p:extLst>
      <p:ext uri="{BB962C8B-B14F-4D97-AF65-F5344CB8AC3E}">
        <p14:creationId xmlns:p14="http://schemas.microsoft.com/office/powerpoint/2010/main" val="247524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30280A0-EE29-42F1-A043-915EBD6CEAFE}"/>
              </a:ext>
            </a:extLst>
          </p:cNvPr>
          <p:cNvSpPr>
            <a:spLocks noGrp="1"/>
          </p:cNvSpPr>
          <p:nvPr>
            <p:ph idx="1"/>
          </p:nvPr>
        </p:nvSpPr>
        <p:spPr>
          <a:xfrm>
            <a:off x="647298" y="360947"/>
            <a:ext cx="10881360" cy="4561893"/>
          </a:xfrm>
        </p:spPr>
        <p:txBody>
          <a:bodyPr>
            <a:noAutofit/>
          </a:bodyPr>
          <a:lstStyle/>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uk-UA" sz="6600" b="1" dirty="0">
                <a:solidFill>
                  <a:srgbClr val="7030A0"/>
                </a:solidFill>
                <a:latin typeface="Times New Roman" panose="02020603050405020304" pitchFamily="18" charset="0"/>
                <a:cs typeface="Times New Roman" panose="02020603050405020304" pitchFamily="18" charset="0"/>
              </a:rPr>
              <a:t>Дякую за увагу!</a:t>
            </a:r>
            <a:endParaRPr lang="uk-UA" sz="6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37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038225"/>
          </a:xfrm>
        </p:spPr>
        <p:txBody>
          <a:bodyPr>
            <a:noAutofit/>
          </a:bodyPr>
          <a:lstStyle/>
          <a:p>
            <a:pPr algn="ctr">
              <a:lnSpc>
                <a:spcPct val="100000"/>
              </a:lnSpc>
            </a:pPr>
            <a:r>
              <a:rPr lang="ru-RU" sz="2800" b="1" dirty="0">
                <a:latin typeface="Times New Roman" panose="02020603050405020304" pitchFamily="18" charset="0"/>
                <a:cs typeface="Times New Roman" panose="02020603050405020304" pitchFamily="18" charset="0"/>
              </a:rPr>
              <a:t>5.1. </a:t>
            </a:r>
            <a:r>
              <a:rPr lang="ru-RU" sz="2800" b="1" dirty="0" err="1">
                <a:latin typeface="Times New Roman" panose="02020603050405020304" pitchFamily="18" charset="0"/>
                <a:cs typeface="Times New Roman" panose="02020603050405020304" pitchFamily="18" charset="0"/>
              </a:rPr>
              <a:t>Теоретичні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основи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формування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видатків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місцевих</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бюджетів</a:t>
            </a:r>
            <a:br>
              <a:rPr lang="ru-RU" sz="2800" b="1" dirty="0">
                <a:latin typeface="Times New Roman" panose="02020603050405020304" pitchFamily="18" charset="0"/>
                <a:cs typeface="Times New Roman" panose="02020603050405020304" pitchFamily="18" charset="0"/>
              </a:rPr>
            </a:br>
            <a:endParaRPr lang="uk-UA" sz="2800" b="1" dirty="0"/>
          </a:p>
        </p:txBody>
      </p:sp>
      <p:sp>
        <p:nvSpPr>
          <p:cNvPr id="6" name="Місце для вмісту 5">
            <a:extLst>
              <a:ext uri="{FF2B5EF4-FFF2-40B4-BE49-F238E27FC236}">
                <a16:creationId xmlns:a16="http://schemas.microsoft.com/office/drawing/2014/main" id="{D5A99B82-74E6-4C02-A66D-2008ADDBF284}"/>
              </a:ext>
            </a:extLst>
          </p:cNvPr>
          <p:cNvSpPr>
            <a:spLocks noGrp="1"/>
          </p:cNvSpPr>
          <p:nvPr>
            <p:ph idx="1"/>
          </p:nvPr>
        </p:nvSpPr>
        <p:spPr>
          <a:xfrm>
            <a:off x="2133599" y="876300"/>
            <a:ext cx="9439275" cy="5300663"/>
          </a:xfrm>
        </p:spPr>
        <p:txBody>
          <a:bodyPr>
            <a:normAutofit/>
          </a:bodyPr>
          <a:lstStyle/>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На розвиток економічної та соціальної сфери будь-якої країни значний вплив справляють бюджетні видатки, які є джерелом забезпечення суспільних потреб. Якщо доходи держави здебільшого відображають масштаби її економічної діяльності та обсяги перерозподілу новоствореного продукту в реальній економіці, то бюджетні видатки слугують джерелом отримання благ як безпосередньо населенням, так і суб’єктами господарської діяльності.</a:t>
            </a:r>
          </a:p>
        </p:txBody>
      </p:sp>
      <p:pic>
        <p:nvPicPr>
          <p:cNvPr id="3" name="Рисунок 2">
            <a:extLst>
              <a:ext uri="{FF2B5EF4-FFF2-40B4-BE49-F238E27FC236}">
                <a16:creationId xmlns:a16="http://schemas.microsoft.com/office/drawing/2014/main" id="{B07FBB83-937A-4A4B-ADD6-F55DD391BEA4}"/>
              </a:ext>
            </a:extLst>
          </p:cNvPr>
          <p:cNvPicPr>
            <a:picLocks noChangeAspect="1"/>
          </p:cNvPicPr>
          <p:nvPr/>
        </p:nvPicPr>
        <p:blipFill>
          <a:blip r:embed="rId2"/>
          <a:stretch>
            <a:fillRect/>
          </a:stretch>
        </p:blipFill>
        <p:spPr>
          <a:xfrm>
            <a:off x="2133599" y="2362200"/>
            <a:ext cx="9353551" cy="4038599"/>
          </a:xfrm>
          <a:prstGeom prst="rect">
            <a:avLst/>
          </a:prstGeom>
        </p:spPr>
      </p:pic>
    </p:spTree>
    <p:extLst>
      <p:ext uri="{BB962C8B-B14F-4D97-AF65-F5344CB8AC3E}">
        <p14:creationId xmlns:p14="http://schemas.microsoft.com/office/powerpoint/2010/main" val="265002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3FD3226-6F97-49E7-B5DE-7F8CAC19A1BB}"/>
              </a:ext>
            </a:extLst>
          </p:cNvPr>
          <p:cNvPicPr>
            <a:picLocks noChangeAspect="1"/>
          </p:cNvPicPr>
          <p:nvPr/>
        </p:nvPicPr>
        <p:blipFill>
          <a:blip r:embed="rId2"/>
          <a:stretch>
            <a:fillRect/>
          </a:stretch>
        </p:blipFill>
        <p:spPr>
          <a:xfrm>
            <a:off x="3309548" y="104311"/>
            <a:ext cx="5572903" cy="6649378"/>
          </a:xfrm>
          <a:prstGeom prst="rect">
            <a:avLst/>
          </a:prstGeom>
        </p:spPr>
      </p:pic>
    </p:spTree>
    <p:extLst>
      <p:ext uri="{BB962C8B-B14F-4D97-AF65-F5344CB8AC3E}">
        <p14:creationId xmlns:p14="http://schemas.microsoft.com/office/powerpoint/2010/main" val="374722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038225"/>
          </a:xfrm>
        </p:spPr>
        <p:txBody>
          <a:bodyPr>
            <a:noAutofit/>
          </a:bodyPr>
          <a:lstStyle/>
          <a:p>
            <a:pPr marL="0" indent="360000" algn="ctr">
              <a:lnSpc>
                <a:spcPct val="100000"/>
              </a:lnSpc>
              <a:spcBef>
                <a:spcPts val="0"/>
              </a:spcBef>
            </a:pPr>
            <a:r>
              <a:rPr lang="uk-UA" sz="2800" b="1" dirty="0">
                <a:latin typeface="Times New Roman" panose="02020603050405020304" pitchFamily="18" charset="0"/>
                <a:cs typeface="Times New Roman" panose="02020603050405020304" pitchFamily="18" charset="0"/>
              </a:rPr>
              <a:t>5.2. </a:t>
            </a:r>
            <a:r>
              <a:rPr lang="ru-RU" sz="2800" b="1" dirty="0">
                <a:latin typeface="Times New Roman" panose="02020603050405020304" pitchFamily="18" charset="0"/>
                <a:cs typeface="Times New Roman" panose="02020603050405020304" pitchFamily="18" charset="0"/>
              </a:rPr>
              <a:t>Склад та структура </a:t>
            </a:r>
            <a:r>
              <a:rPr lang="ru-RU" sz="2800" b="1" dirty="0" err="1">
                <a:latin typeface="Times New Roman" panose="02020603050405020304" pitchFamily="18" charset="0"/>
                <a:cs typeface="Times New Roman" panose="02020603050405020304" pitchFamily="18" charset="0"/>
              </a:rPr>
              <a:t>видатків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місцевих</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бюджетів</a:t>
            </a:r>
            <a:endParaRPr lang="uk-UA" sz="2800" b="1" dirty="0">
              <a:latin typeface="Times New Roman" panose="02020603050405020304" pitchFamily="18" charset="0"/>
              <a:cs typeface="Times New Roman" panose="02020603050405020304" pitchFamily="18" charset="0"/>
            </a:endParaRPr>
          </a:p>
        </p:txBody>
      </p:sp>
      <p:pic>
        <p:nvPicPr>
          <p:cNvPr id="6" name="Місце для вмісту 5">
            <a:extLst>
              <a:ext uri="{FF2B5EF4-FFF2-40B4-BE49-F238E27FC236}">
                <a16:creationId xmlns:a16="http://schemas.microsoft.com/office/drawing/2014/main" id="{9819071E-5DFE-4351-BE44-76E61501466C}"/>
              </a:ext>
            </a:extLst>
          </p:cNvPr>
          <p:cNvPicPr>
            <a:picLocks noGrp="1" noChangeAspect="1"/>
          </p:cNvPicPr>
          <p:nvPr>
            <p:ph idx="1"/>
          </p:nvPr>
        </p:nvPicPr>
        <p:blipFill>
          <a:blip r:embed="rId2"/>
          <a:stretch>
            <a:fillRect/>
          </a:stretch>
        </p:blipFill>
        <p:spPr>
          <a:xfrm>
            <a:off x="1981200" y="1171574"/>
            <a:ext cx="8762999" cy="5305425"/>
          </a:xfrm>
          <a:prstGeom prst="rect">
            <a:avLst/>
          </a:prstGeom>
        </p:spPr>
      </p:pic>
    </p:spTree>
    <p:extLst>
      <p:ext uri="{BB962C8B-B14F-4D97-AF65-F5344CB8AC3E}">
        <p14:creationId xmlns:p14="http://schemas.microsoft.com/office/powerpoint/2010/main" val="329877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C1D2CE05-2C2C-4969-9908-125134FA32C7}"/>
              </a:ext>
            </a:extLst>
          </p:cNvPr>
          <p:cNvPicPr>
            <a:picLocks noGrp="1" noChangeAspect="1"/>
          </p:cNvPicPr>
          <p:nvPr>
            <p:ph idx="1"/>
          </p:nvPr>
        </p:nvPicPr>
        <p:blipFill>
          <a:blip r:embed="rId2"/>
          <a:stretch>
            <a:fillRect/>
          </a:stretch>
        </p:blipFill>
        <p:spPr>
          <a:xfrm>
            <a:off x="2703483" y="3429000"/>
            <a:ext cx="6517189" cy="1560711"/>
          </a:xfrm>
          <a:prstGeom prst="rect">
            <a:avLst/>
          </a:prstGeom>
        </p:spPr>
      </p:pic>
      <p:pic>
        <p:nvPicPr>
          <p:cNvPr id="5" name="Рисунок 4">
            <a:extLst>
              <a:ext uri="{FF2B5EF4-FFF2-40B4-BE49-F238E27FC236}">
                <a16:creationId xmlns:a16="http://schemas.microsoft.com/office/drawing/2014/main" id="{AB215E6D-9CE1-4415-8A9A-F9F87D40CCE0}"/>
              </a:ext>
            </a:extLst>
          </p:cNvPr>
          <p:cNvPicPr>
            <a:picLocks noChangeAspect="1"/>
          </p:cNvPicPr>
          <p:nvPr/>
        </p:nvPicPr>
        <p:blipFill>
          <a:blip r:embed="rId3"/>
          <a:stretch>
            <a:fillRect/>
          </a:stretch>
        </p:blipFill>
        <p:spPr>
          <a:xfrm>
            <a:off x="2580231" y="430113"/>
            <a:ext cx="6763694" cy="2381582"/>
          </a:xfrm>
          <a:prstGeom prst="rect">
            <a:avLst/>
          </a:prstGeom>
        </p:spPr>
      </p:pic>
    </p:spTree>
    <p:extLst>
      <p:ext uri="{BB962C8B-B14F-4D97-AF65-F5344CB8AC3E}">
        <p14:creationId xmlns:p14="http://schemas.microsoft.com/office/powerpoint/2010/main" val="359954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59CA90-FEBC-4C0A-A3FE-162D60B3EB3A}"/>
              </a:ext>
            </a:extLst>
          </p:cNvPr>
          <p:cNvPicPr>
            <a:picLocks noChangeAspect="1"/>
          </p:cNvPicPr>
          <p:nvPr/>
        </p:nvPicPr>
        <p:blipFill>
          <a:blip r:embed="rId2"/>
          <a:stretch>
            <a:fillRect/>
          </a:stretch>
        </p:blipFill>
        <p:spPr>
          <a:xfrm>
            <a:off x="918440" y="437732"/>
            <a:ext cx="10355120" cy="5982535"/>
          </a:xfrm>
          <a:prstGeom prst="rect">
            <a:avLst/>
          </a:prstGeom>
        </p:spPr>
      </p:pic>
    </p:spTree>
    <p:extLst>
      <p:ext uri="{BB962C8B-B14F-4D97-AF65-F5344CB8AC3E}">
        <p14:creationId xmlns:p14="http://schemas.microsoft.com/office/powerpoint/2010/main" val="223027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85862F-8B91-4910-9B71-5EC1897E9E28}"/>
              </a:ext>
            </a:extLst>
          </p:cNvPr>
          <p:cNvPicPr>
            <a:picLocks noChangeAspect="1"/>
          </p:cNvPicPr>
          <p:nvPr/>
        </p:nvPicPr>
        <p:blipFill>
          <a:blip r:embed="rId2"/>
          <a:stretch>
            <a:fillRect/>
          </a:stretch>
        </p:blipFill>
        <p:spPr>
          <a:xfrm>
            <a:off x="2052073" y="533400"/>
            <a:ext cx="8968352" cy="5715000"/>
          </a:xfrm>
          <a:prstGeom prst="rect">
            <a:avLst/>
          </a:prstGeom>
        </p:spPr>
      </p:pic>
    </p:spTree>
    <p:extLst>
      <p:ext uri="{BB962C8B-B14F-4D97-AF65-F5344CB8AC3E}">
        <p14:creationId xmlns:p14="http://schemas.microsoft.com/office/powerpoint/2010/main" val="201209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26300F8-547B-4A5A-8239-6B6174622225}"/>
              </a:ext>
            </a:extLst>
          </p:cNvPr>
          <p:cNvSpPr>
            <a:spLocks noGrp="1"/>
          </p:cNvSpPr>
          <p:nvPr>
            <p:ph idx="1"/>
          </p:nvPr>
        </p:nvSpPr>
        <p:spPr>
          <a:xfrm>
            <a:off x="1381125" y="885825"/>
            <a:ext cx="10458449" cy="5291138"/>
          </a:xfrm>
        </p:spPr>
        <p:txBody>
          <a:bodyPr>
            <a:normAutofit/>
          </a:bodyPr>
          <a:lstStyle/>
          <a:p>
            <a:pPr marL="0" indent="360000" algn="just">
              <a:lnSpc>
                <a:spcPct val="100000"/>
              </a:lnSpc>
              <a:spcBef>
                <a:spcPts val="0"/>
              </a:spcBef>
            </a:pPr>
            <a:r>
              <a:rPr lang="uk-UA" sz="2400" dirty="0">
                <a:latin typeface="Times New Roman" panose="02020603050405020304" pitchFamily="18" charset="0"/>
                <a:cs typeface="Times New Roman" panose="02020603050405020304" pitchFamily="18" charset="0"/>
              </a:rPr>
              <a:t>Бюджетним кодексом передбачено критерії розмежування видів видатків між місцевими бюджетами. Розмежування видів видатків між місцевими бюджетами здійснюється на основі принципу </a:t>
            </a:r>
            <a:r>
              <a:rPr lang="uk-UA" sz="2400" dirty="0" err="1">
                <a:latin typeface="Times New Roman" panose="02020603050405020304" pitchFamily="18" charset="0"/>
                <a:cs typeface="Times New Roman" panose="02020603050405020304" pitchFamily="18" charset="0"/>
              </a:rPr>
              <a:t>субсидіарності</a:t>
            </a:r>
            <a:r>
              <a:rPr lang="uk-UA" sz="2400" dirty="0">
                <a:latin typeface="Times New Roman" panose="02020603050405020304" pitchFamily="18" charset="0"/>
                <a:cs typeface="Times New Roman" panose="02020603050405020304" pitchFamily="18" charset="0"/>
              </a:rPr>
              <a:t> з урахуванням критеріїв повноти надання послуги та наближення її де безпосереднього споживача. Відповідно до цих критеріїв видатки поділяються на такі групи (</a:t>
            </a:r>
            <a:r>
              <a:rPr lang="en-US" sz="2400" dirty="0">
                <a:latin typeface="Times New Roman" panose="02020603050405020304" pitchFamily="18" charset="0"/>
                <a:cs typeface="Times New Roman" panose="02020603050405020304" pitchFamily="18" charset="0"/>
                <a:hlinkClick r:id="rId2"/>
              </a:rPr>
              <a:t>https://zakon.rada.gov.ua/laws/show/2456-17#Text</a:t>
            </a:r>
            <a:r>
              <a:rPr lang="uk-UA" sz="2400" dirty="0">
                <a:latin typeface="Times New Roman" panose="02020603050405020304" pitchFamily="18" charset="0"/>
                <a:cs typeface="Times New Roman" panose="02020603050405020304" pitchFamily="18" charset="0"/>
              </a:rPr>
              <a:t>) :</a:t>
            </a:r>
          </a:p>
          <a:p>
            <a:pPr marL="0" indent="360000" algn="just">
              <a:lnSpc>
                <a:spcPct val="100000"/>
              </a:lnSpc>
              <a:spcBef>
                <a:spcPts val="0"/>
              </a:spcBef>
              <a:buNone/>
            </a:pPr>
            <a:r>
              <a:rPr lang="uk-UA" sz="2400" dirty="0">
                <a:latin typeface="Times New Roman" panose="02020603050405020304" pitchFamily="18" charset="0"/>
                <a:cs typeface="Times New Roman" panose="02020603050405020304" pitchFamily="18" charset="0"/>
              </a:rPr>
              <a:t>Ст. 86. Критерії розмежування видів видатків між місцевими бюджетами (</a:t>
            </a:r>
            <a:r>
              <a:rPr lang="en-US" sz="2400" dirty="0">
                <a:latin typeface="Times New Roman" panose="02020603050405020304" pitchFamily="18" charset="0"/>
                <a:cs typeface="Times New Roman" panose="02020603050405020304" pitchFamily="18" charset="0"/>
                <a:hlinkClick r:id="rId3"/>
              </a:rPr>
              <a:t>https://zakon.rada.gov.ua/laws/show/2456-17/conv#n1319</a:t>
            </a:r>
            <a:r>
              <a:rPr lang="uk-UA" sz="2400" dirty="0">
                <a:latin typeface="Times New Roman" panose="02020603050405020304" pitchFamily="18" charset="0"/>
                <a:cs typeface="Times New Roman" panose="02020603050405020304" pitchFamily="18" charset="0"/>
              </a:rPr>
              <a:t>) </a:t>
            </a:r>
          </a:p>
          <a:p>
            <a:pPr marL="0" indent="360000" algn="just">
              <a:lnSpc>
                <a:spcPct val="100000"/>
              </a:lnSpc>
              <a:spcBef>
                <a:spcPts val="0"/>
              </a:spcBef>
              <a:buNone/>
            </a:pPr>
            <a:r>
              <a:rPr lang="uk-UA" sz="2400" dirty="0">
                <a:latin typeface="Times New Roman" panose="02020603050405020304" pitchFamily="18" charset="0"/>
                <a:cs typeface="Times New Roman" panose="02020603050405020304" pitchFamily="18" charset="0"/>
              </a:rPr>
              <a:t>Ст. 89. Видатки, що здійснюються з бюджетів сільських, селищних, міських ТГ (</a:t>
            </a:r>
            <a:r>
              <a:rPr lang="en-US" sz="2400" dirty="0">
                <a:latin typeface="Times New Roman" panose="02020603050405020304" pitchFamily="18" charset="0"/>
                <a:cs typeface="Times New Roman" panose="02020603050405020304" pitchFamily="18" charset="0"/>
                <a:hlinkClick r:id="rId4"/>
              </a:rPr>
              <a:t>https://zakon.rada.gov.ua/laws/show/2456-17/conv#n1394</a:t>
            </a:r>
            <a:r>
              <a:rPr lang="uk-UA" sz="2400" dirty="0">
                <a:latin typeface="Times New Roman" panose="02020603050405020304" pitchFamily="18" charset="0"/>
                <a:cs typeface="Times New Roman" panose="02020603050405020304" pitchFamily="18" charset="0"/>
              </a:rPr>
              <a:t>) </a:t>
            </a:r>
          </a:p>
          <a:p>
            <a:pPr marL="0" indent="360000" algn="just">
              <a:lnSpc>
                <a:spcPct val="100000"/>
              </a:lnSpc>
              <a:spcBef>
                <a:spcPts val="0"/>
              </a:spcBef>
              <a:buNone/>
            </a:pPr>
            <a:r>
              <a:rPr lang="uk-UA" sz="2400" dirty="0">
                <a:latin typeface="Times New Roman" panose="02020603050405020304" pitchFamily="18" charset="0"/>
                <a:cs typeface="Times New Roman" panose="02020603050405020304" pitchFamily="18" charset="0"/>
              </a:rPr>
              <a:t>Ст. 90. Видатки, що здійснюються з бюджету А Р Крим та обласних бюджетів (</a:t>
            </a:r>
            <a:r>
              <a:rPr lang="en-US" sz="2400" dirty="0">
                <a:latin typeface="Times New Roman" panose="02020603050405020304" pitchFamily="18" charset="0"/>
                <a:cs typeface="Times New Roman" panose="02020603050405020304" pitchFamily="18" charset="0"/>
                <a:hlinkClick r:id="rId5"/>
              </a:rPr>
              <a:t>https://zakon.rada.gov.ua/laws/show/2456-17/conv#n1426</a:t>
            </a:r>
            <a:r>
              <a:rPr lang="uk-UA" sz="2400" dirty="0">
                <a:latin typeface="Times New Roman" panose="02020603050405020304" pitchFamily="18" charset="0"/>
                <a:cs typeface="Times New Roman" panose="02020603050405020304" pitchFamily="18" charset="0"/>
              </a:rPr>
              <a:t>) </a:t>
            </a:r>
          </a:p>
          <a:p>
            <a:pPr marL="0" indent="360000" algn="just">
              <a:lnSpc>
                <a:spcPct val="100000"/>
              </a:lnSpc>
              <a:spcBef>
                <a:spcPts val="0"/>
              </a:spcBef>
              <a:buNone/>
            </a:pPr>
            <a:r>
              <a:rPr lang="uk-UA" sz="2400" dirty="0">
                <a:latin typeface="Times New Roman" panose="02020603050405020304" pitchFamily="18" charset="0"/>
                <a:cs typeface="Times New Roman" panose="02020603050405020304" pitchFamily="18" charset="0"/>
              </a:rPr>
              <a:t>Ст. 91. Видатки місцевих бюджетів, що можуть здійснюватися з усіх місцевих бюджетів (</a:t>
            </a:r>
            <a:r>
              <a:rPr lang="en-US" sz="2400" dirty="0">
                <a:latin typeface="Times New Roman" panose="02020603050405020304" pitchFamily="18" charset="0"/>
                <a:cs typeface="Times New Roman" panose="02020603050405020304" pitchFamily="18" charset="0"/>
                <a:hlinkClick r:id="rId6"/>
              </a:rPr>
              <a:t>https://zakon.rada.gov.ua/laws/show/2456-17/conv#n1456</a:t>
            </a:r>
            <a:r>
              <a:rPr lang="uk-UA"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97115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93">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581</Template>
  <TotalTime>1004</TotalTime>
  <Words>1869</Words>
  <Application>Microsoft Office PowerPoint</Application>
  <PresentationFormat>Широкий екран</PresentationFormat>
  <Paragraphs>69</Paragraphs>
  <Slides>22</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3</vt:i4>
      </vt:variant>
      <vt:variant>
        <vt:lpstr>Заголовки слайдів</vt:lpstr>
      </vt:variant>
      <vt:variant>
        <vt:i4>22</vt:i4>
      </vt:variant>
    </vt:vector>
  </HeadingPairs>
  <TitlesOfParts>
    <vt:vector size="32" baseType="lpstr">
      <vt:lpstr>맑은 고딕</vt:lpstr>
      <vt:lpstr>Arial</vt:lpstr>
      <vt:lpstr>Arial Black</vt:lpstr>
      <vt:lpstr>Calibri</vt:lpstr>
      <vt:lpstr>Calibri Light</vt:lpstr>
      <vt:lpstr>Tahoma</vt:lpstr>
      <vt:lpstr>Times New Roman</vt:lpstr>
      <vt:lpstr>Тема Office</vt:lpstr>
      <vt:lpstr>Custom Design</vt:lpstr>
      <vt:lpstr>493</vt:lpstr>
      <vt:lpstr>СИСТЕМА ВИДАТКІВ МІСЦЕВИХ БЮДЖЕТІВ</vt:lpstr>
      <vt:lpstr>ПЛАН</vt:lpstr>
      <vt:lpstr>5.1. Теоретичні основи формування видатків місцевих бюджетів </vt:lpstr>
      <vt:lpstr>Презентація PowerPoint</vt:lpstr>
      <vt:lpstr>5.2. Склад та структура видатків місцевих бюджетів</vt:lpstr>
      <vt:lpstr>Презентація PowerPoint</vt:lpstr>
      <vt:lpstr>Презентація PowerPoint</vt:lpstr>
      <vt:lpstr>Презентація PowerPoint</vt:lpstr>
      <vt:lpstr>Презентація PowerPoint</vt:lpstr>
      <vt:lpstr> 5.3. Кошторисне планування видатків установ, які утримуються з місцевих бюджетів </vt:lpstr>
      <vt:lpstr>Презентація PowerPoint</vt:lpstr>
      <vt:lpstr>Презентація PowerPoint</vt:lpstr>
      <vt:lpstr>Презентація PowerPoint</vt:lpstr>
      <vt:lpstr>Презентація PowerPoint</vt:lpstr>
      <vt:lpstr>Презентація PowerPoint</vt:lpstr>
      <vt:lpstr>5.4. Програмно-цільовий метод бюджетування на місцевому рівні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банківського сектору у забезпеченні економічного зростання</dc:title>
  <dc:creator>Zhytomir Andrey</dc:creator>
  <cp:lastModifiedBy>ASUS</cp:lastModifiedBy>
  <cp:revision>155</cp:revision>
  <dcterms:created xsi:type="dcterms:W3CDTF">2020-11-16T08:41:00Z</dcterms:created>
  <dcterms:modified xsi:type="dcterms:W3CDTF">2025-10-27T11:20:45Z</dcterms:modified>
</cp:coreProperties>
</file>