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79" r:id="rId2"/>
    <p:sldMasterId id="2147483791" r:id="rId3"/>
  </p:sldMasterIdLst>
  <p:sldIdLst>
    <p:sldId id="256" r:id="rId4"/>
    <p:sldId id="294" r:id="rId5"/>
    <p:sldId id="295" r:id="rId6"/>
    <p:sldId id="309" r:id="rId7"/>
    <p:sldId id="296" r:id="rId8"/>
    <p:sldId id="310" r:id="rId9"/>
    <p:sldId id="311" r:id="rId10"/>
    <p:sldId id="297" r:id="rId11"/>
    <p:sldId id="317" r:id="rId12"/>
    <p:sldId id="318" r:id="rId13"/>
    <p:sldId id="298" r:id="rId14"/>
    <p:sldId id="312" r:id="rId15"/>
    <p:sldId id="308" r:id="rId16"/>
    <p:sldId id="315" r:id="rId17"/>
    <p:sldId id="313" r:id="rId18"/>
    <p:sldId id="316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7DADE25A-16AE-4FDF-A9F8-FC25FA259C87}">
          <p14:sldIdLst>
            <p14:sldId id="256"/>
            <p14:sldId id="294"/>
            <p14:sldId id="295"/>
            <p14:sldId id="309"/>
            <p14:sldId id="296"/>
            <p14:sldId id="310"/>
            <p14:sldId id="311"/>
            <p14:sldId id="297"/>
            <p14:sldId id="317"/>
            <p14:sldId id="318"/>
            <p14:sldId id="298"/>
            <p14:sldId id="312"/>
            <p14:sldId id="308"/>
            <p14:sldId id="315"/>
            <p14:sldId id="313"/>
            <p14:sldId id="316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0"/>
  </p:normalViewPr>
  <p:slideViewPr>
    <p:cSldViewPr snapToGrid="0">
      <p:cViewPr varScale="1">
        <p:scale>
          <a:sx n="80" d="100"/>
          <a:sy n="80" d="100"/>
        </p:scale>
        <p:origin x="70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26.09.2025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58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26.09.2025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4"/>
          <a:stretch/>
        </p:blipFill>
        <p:spPr>
          <a:xfrm flipH="1">
            <a:off x="1" y="0"/>
            <a:ext cx="7862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z0570-14#Text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9A4B5-570B-4916-A158-B02CFF6D4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313" y="1806504"/>
            <a:ext cx="9577137" cy="18225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ФІНАНСОВІ РЕСУРСИ</a:t>
            </a: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МІСЦЕВИХ ОРГАНІВ ВЛАДИ</a:t>
            </a:r>
            <a:endParaRPr lang="uk-UA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97E028-2991-4CA9-A31C-A9E328238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82" y="4621789"/>
            <a:ext cx="10363200" cy="1199704"/>
          </a:xfrm>
        </p:spPr>
        <p:txBody>
          <a:bodyPr>
            <a:normAutofit/>
          </a:bodyPr>
          <a:lstStyle/>
          <a:p>
            <a:r>
              <a:rPr lang="uk-UA" altLang="ru-RU" dirty="0"/>
              <a:t>Литвинчук Ірина Вікторівна, </a:t>
            </a:r>
            <a:r>
              <a:rPr lang="en-US" altLang="ru-RU" dirty="0"/>
              <a:t> </a:t>
            </a:r>
            <a:r>
              <a:rPr lang="uk-UA" altLang="ru-RU" dirty="0" err="1"/>
              <a:t>к.е.н</a:t>
            </a:r>
            <a:r>
              <a:rPr lang="uk-UA" altLang="ru-RU" dirty="0"/>
              <a:t>., доцент</a:t>
            </a:r>
            <a:endParaRPr lang="uk-UA" altLang="ru-RU" b="1" i="1" dirty="0">
              <a:latin typeface="Arial Black" panose="020B0A04020102020204" pitchFamily="34" charset="0"/>
            </a:endParaRPr>
          </a:p>
          <a:p>
            <a:endParaRPr lang="uk-UA" altLang="ru-RU" sz="2000" b="1" i="1" dirty="0">
              <a:latin typeface="Arial Black" panose="020B0A04020102020204" pitchFamily="34" charset="0"/>
            </a:endParaRPr>
          </a:p>
          <a:p>
            <a:r>
              <a:rPr lang="uk-UA" altLang="ru-RU" sz="1600" dirty="0"/>
              <a:t>Житомир – 2025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2125" y="821619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ТЕМА-4</a:t>
            </a:r>
            <a:br>
              <a:rPr lang="uk-UA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2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B7FD78-D928-4FDC-B5BA-ED647A152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5" y="176212"/>
            <a:ext cx="10039349" cy="6505575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економічною природою доходи поділяють на: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власні,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закріплені,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регульовані,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економічною природою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доходи місцевих бюджетів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доходи, які формуються внаслідок дій і рішень, прийнятих місцевими органами самоврядування.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 можна вважати лише такі доходи місцевих бюджетів, які одночасно задовольняють такі вимоги: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вони є територіально локалізованими,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безпосередньо залежними від діяльності органів місцевої влади, які повністю їх контролюють і використовують на свій розсуд.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Закріпленими є доходи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на довготривалій основі передаються до місцевих бюджетів у повному обсязі або у визначеній, єдиній для усіх бюджетів частині. Враховуються при визначенні обсягу міжбюджетних трансфертів. За своєю сутністю це загальнодержавні податки, збори або доходи, які традиційно формують дохідну частину місцевих бюджетів (податок з доходів фізичних осіб, плата за ліцензії та торгові патенти тощо).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Регульовані доходи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також одна з форм доходів, що передаються центральною владою місцевим органам влади або з бюджетів територій вищого адміністративного рівня до бюджетів територій нижчого адміністративного рівня.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передачі та розміри регульованих доходів в Україні щороку встановлюються в законі про Державний бюджет. Порядок регулювання доходів місцевих бюджетів визначається також рішеннями органів влади вищого територіального рівня щодо органів влади нижчого територіального рівня.</a:t>
            </a:r>
          </a:p>
        </p:txBody>
      </p:sp>
    </p:spTree>
    <p:extLst>
      <p:ext uri="{BB962C8B-B14F-4D97-AF65-F5344CB8AC3E}">
        <p14:creationId xmlns:p14="http://schemas.microsoft.com/office/powerpoint/2010/main" val="354471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77208-BA97-40C2-9810-35BB7EC9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6"/>
            <a:ext cx="10515600" cy="8953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</a:t>
            </a:r>
            <a:endParaRPr lang="uk-UA" sz="28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B7DAE8-49F2-4015-AC5A-A0B177621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775" y="1066801"/>
            <a:ext cx="9410700" cy="4648200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 запозичення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операції, пов’язані з отриманням бюджетом коштів на умовах повернення, платності та строковості, внаслідок яких виникають зобов’язання органів місцевого самоврядування перед кредиторами.</a:t>
            </a:r>
          </a:p>
          <a:p>
            <a:pPr marL="0" indent="360000" algn="just"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 муніципальних позик, як складова фондового ринку України, наразі знаходиться лише на стадії свого розвитку. Україна відстає не лише від розвинених держав, а й від країн Центральної та Східної Європи в питаннях розвитку цього сегменту фондового ринку. Вивчення процесів розвитку ринку муніципальних позик в Україні дає можливість виокремити кілька етапів його становлення.</a:t>
            </a:r>
          </a:p>
        </p:txBody>
      </p:sp>
    </p:spTree>
    <p:extLst>
      <p:ext uri="{BB962C8B-B14F-4D97-AF65-F5344CB8AC3E}">
        <p14:creationId xmlns:p14="http://schemas.microsoft.com/office/powerpoint/2010/main" val="83532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99A8979-7154-449E-921D-04F25339F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75" y="600075"/>
            <a:ext cx="94202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4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E1E407-98A7-4F54-ABCF-D30543ADB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4" y="304799"/>
            <a:ext cx="10153651" cy="5872163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проблеми, що перешкоджають становленню та розвитку ринку місцевих запозичень в Україні, є: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скорочення попиту на муніципальні цінні папери через погіршення ліквідності фінансових посередників та недовіра населення до фінансових установ;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зростання ризику несвоєчасного повернення та сплати платежів за борговими зобов’язаннями;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низький рівень муніципального фінансового менеджменту;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недостатня ліквідність і привабливість муніципальних облігацій порівняно з іншими борговими цінними паперами фондового ринку;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низький рівень підготовки працівників відповідних структурних підрозділів органів місцевого самоврядування щодо проведення роботи з підготовки та забезпечення випуску цінних паперів;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відсутність механізму захисту прав кредиторів із контролю за цільовим використанням позикових коштів;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низький рівень управління коштами резервних фондів позик;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відсутність ефективної системи моніторингу реалізації інвестиційних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оцінки величини кредитних ризиків за ними;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відсутність прозорості інформації щодо діяльності емітентів.</a:t>
            </a:r>
          </a:p>
        </p:txBody>
      </p:sp>
    </p:spTree>
    <p:extLst>
      <p:ext uri="{BB962C8B-B14F-4D97-AF65-F5344CB8AC3E}">
        <p14:creationId xmlns:p14="http://schemas.microsoft.com/office/powerpoint/2010/main" val="196948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3">
            <a:extLst>
              <a:ext uri="{FF2B5EF4-FFF2-40B4-BE49-F238E27FC236}">
                <a16:creationId xmlns:a16="http://schemas.microsoft.com/office/drawing/2014/main" id="{1FF1793F-8104-4F98-AC9F-86DC4B18C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225" y="476250"/>
            <a:ext cx="8229600" cy="2552701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AF03640-4CCE-4441-A582-B91A9717ACF1}"/>
              </a:ext>
            </a:extLst>
          </p:cNvPr>
          <p:cNvSpPr/>
          <p:nvPr/>
        </p:nvSpPr>
        <p:spPr>
          <a:xfrm>
            <a:off x="1943101" y="3276601"/>
            <a:ext cx="955357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комунального кредиту відіграє особливу роль у фінансах місцевих органів влади.</a:t>
            </a:r>
          </a:p>
          <a:p>
            <a:pPr indent="360000" algn="just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кредит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сукупність економічних відносин між органами місцевого самоврядування, з одного боку, та фізичними і юридичними особами –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ншого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боку, при яких місцеве самоврядування, як правило, виступає в ролі позичальника. Ці відносини базуються на умовах поворотності, платності та строковості.</a:t>
            </a:r>
          </a:p>
          <a:p>
            <a:pPr indent="36000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4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F95945-7E9E-496A-9D7B-F92168D3E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74" y="638175"/>
            <a:ext cx="9496425" cy="5538788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кредит не слід ототожнювати з державним кредитом, при якому суб’єктом відносин виступає держава. Державні позики випускаються, як правило, з метою покриття бюджетного дефіциту, а місцеві – для фінансування інвестиційних проектів.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причиною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кредиту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DCDD12-55E7-4B67-BB04-08C74C85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3867021"/>
            <a:ext cx="8553450" cy="23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8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5839E8-E149-4BC9-A596-3AE4E5B9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125"/>
            <a:ext cx="10515600" cy="5557838"/>
          </a:xfrm>
        </p:spPr>
        <p:txBody>
          <a:bodyPr/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місцеві позики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випускаються для обслуговування загальних та поточних потреб органів місцевого самоврядування, для фінансування проектів, які не приносять прибутків. Це – спорудження об’єктів у сферах науки, освіти, охорони здоров’я, офісних приміщень для органів місцевого самоврядування, благоустрій територій тощо.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 позики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випускаються під конкретний прибутковий проект, реалізація якого матиме відповідну грошову винагороду – прибуток.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Проектні місцеві позики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 для фінансування капіталомістких проектів, їх погашення проводиться за рахунок місцевих надходжень і коштів державного бюджету.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Обіг місцевих позик регулюється рішенням НКЦПФР 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затвердження Положення про порядок здійснення емісії облігацій внутрішніх місцевих позик та їх обігу».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https://zakon.rada.gov.ua/laws/show/z0570-14#Text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18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0280A0-EE29-42F1-A043-915EBD6C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98" y="360947"/>
            <a:ext cx="10881360" cy="45618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7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042-19AD-475F-B928-28E35D61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/>
              <a:t>ПЛАН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1398169-D49D-4D22-9D16-337A81C40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4" y="1825625"/>
            <a:ext cx="10258425" cy="4351338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ОМС.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і склад фінансових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ОМС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4.3. Характеристика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місцевих податків і зборів (ДОПОВІДЬ)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3350"/>
            <a:ext cx="8915400" cy="1038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ОМС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99B82-74E6-4C02-A66D-2008ADD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9" y="876300"/>
            <a:ext cx="9439275" cy="5300663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 незалежність органів місцевого самоврядування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незалежність їх від загальнодержавних органів влади у прийнятті певних рішень щодо місцевих проблем і головне – забезпечення їх вирішення відповідними коштами.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ознака фінансової незалежності – володіння і самостійне розпорядження фінансовими ресурсами, розмір яких відповідає функціям і завданням, що покладаються на органи місцевого самоврядування. Такі фінансові ресурси необхідні для реалізації намічених цілей і програм соціально-економічного розвитку території відповідно до обраних пріоритет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Систему місцевих фінансів кожен місцевий орган влади створює сам. Він обирає її модель, внутрішню структуру, визначає співвідношення між окремими елементами.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Підґрунтям правової та організаційної самостійності органів місцевого самоврядування є матеріальна і фінансова основа, до складу якої належать: рухоме і нерухоме майно, доходи місцевих бюджетів, інші кошти, земля, природні ресурси, що є у комунальній власності територіальних громад, а також об’єкти їх спільної власності, що перебувають в управлінні ОМС.</a:t>
            </a:r>
          </a:p>
        </p:txBody>
      </p:sp>
    </p:spTree>
    <p:extLst>
      <p:ext uri="{BB962C8B-B14F-4D97-AF65-F5344CB8AC3E}">
        <p14:creationId xmlns:p14="http://schemas.microsoft.com/office/powerpoint/2010/main" val="265002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0F9A6A-3E1A-4103-990A-52AC4DA90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49" y="619125"/>
            <a:ext cx="9877425" cy="5557838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складові фінансової незалежності, закріплені у чинному законодавстві: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самостійність розробки, розгляду, затвердження і виконання місцевих бюджетів; внесення змін до місцевих бюджетів;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встановлення місцевих податків і зборів та розмірів їх ставок у межах, визначених законодавством;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здійснення місцевих запозичень;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отримання позик з інших місцевих бюджетів та інших джерел;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передача коштів з відповідного місцевого бюджету до інших місцевих бюджетів;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банках,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 і в межах,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фінансово-кредитних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4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3350"/>
            <a:ext cx="8915400" cy="1038225"/>
          </a:xfrm>
        </p:spPr>
        <p:txBody>
          <a:bodyPr>
            <a:noAutofit/>
          </a:bodyPr>
          <a:lstStyle/>
          <a:p>
            <a:pPr marL="0" indent="360000" algn="ctr">
              <a:lnSpc>
                <a:spcPct val="100000"/>
              </a:lnSpc>
              <a:spcBef>
                <a:spcPts val="0"/>
              </a:spcBef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і склад фінансових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ОМС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2B1F36D-2469-483E-9ABF-D9730B93D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3526" y="962025"/>
            <a:ext cx="973117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7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56E1DD6-C0AC-413B-8AC8-7E5332FEF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5845"/>
          <a:stretch/>
        </p:blipFill>
        <p:spPr>
          <a:xfrm>
            <a:off x="1638300" y="1288882"/>
            <a:ext cx="9915524" cy="52054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BE71699-34A3-4BF6-8438-404CABE477D8}"/>
              </a:ext>
            </a:extLst>
          </p:cNvPr>
          <p:cNvSpPr/>
          <p:nvPr/>
        </p:nvSpPr>
        <p:spPr>
          <a:xfrm>
            <a:off x="1638300" y="457885"/>
            <a:ext cx="9798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обсяги фінансових ресурсів ОМС впливає багато чинників, головні серед яких наступні:</a:t>
            </a:r>
          </a:p>
        </p:txBody>
      </p:sp>
    </p:spTree>
    <p:extLst>
      <p:ext uri="{BB962C8B-B14F-4D97-AF65-F5344CB8AC3E}">
        <p14:creationId xmlns:p14="http://schemas.microsoft.com/office/powerpoint/2010/main" val="148539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39EB683-4524-4E8D-9B77-04A5B281D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324" y="238125"/>
            <a:ext cx="9134475" cy="5938838"/>
          </a:xfrm>
        </p:spPr>
        <p:txBody>
          <a:bodyPr/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 і реальним вираженням місцевих фінансів є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 ресурси органів місцевого самоврядування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суб’єктами економічних відносин, в процесі яких вони формуються, розподіляються і використовуються, є територіальна громада та органи місцевого самоврядування, які діють від її імені та в її інтересах, державні органи влади, юридичні та фізичні особи.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5D3832-FFEC-4C88-9BEE-4AE0E4AE3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2185813"/>
            <a:ext cx="8820150" cy="41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5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3350"/>
            <a:ext cx="8915400" cy="132397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4.3. Характеристика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B9011A6-B090-45DC-9B0A-71B4C91B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657350"/>
            <a:ext cx="90582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1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5DBDC9-59F3-4833-9F79-0B47995C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4" y="419100"/>
            <a:ext cx="9877425" cy="5757863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статті 9 Бюджетного кодексу України доходи місцевих бюджетів класифікуються за такими групами:</a:t>
            </a:r>
          </a:p>
          <a:p>
            <a:pPr marL="0" indent="36000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податкові надходження;</a:t>
            </a:r>
          </a:p>
          <a:p>
            <a:pPr marL="0" indent="36000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неподаткові надходження;</a:t>
            </a:r>
          </a:p>
          <a:p>
            <a:pPr marL="0" indent="36000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доходи від операцій з капіталом;</a:t>
            </a:r>
          </a:p>
          <a:p>
            <a:pPr marL="0" indent="36000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трансферти;</a:t>
            </a:r>
          </a:p>
          <a:p>
            <a:pPr marL="0" indent="360000" algn="just"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Податковими надходженнями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 встановлені законами України про оподаткування загальнодержавні і місцеві податки, збори та інші обов’язкові платежі.</a:t>
            </a:r>
          </a:p>
          <a:p>
            <a:pPr marL="0" indent="360000" algn="just"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Неподатковими надходженнями визнаються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6000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доходи від власності та підприємницької діяльності;</a:t>
            </a:r>
          </a:p>
          <a:p>
            <a:pPr marL="0" indent="36000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надходження від штрафів та фінансових санкцій;</a:t>
            </a:r>
          </a:p>
          <a:p>
            <a:pPr marL="0" indent="36000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інші неподаткові надходження;</a:t>
            </a:r>
          </a:p>
          <a:p>
            <a:pPr marL="0" indent="36000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власні надходження бюджетних установ.</a:t>
            </a:r>
          </a:p>
          <a:p>
            <a:pPr marL="0" indent="360000" algn="just"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Доходи від операцій з капіталом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 надходження від продажу основних засобів, державних запасів товарів, землі і нематеріальних активів.</a:t>
            </a:r>
          </a:p>
          <a:p>
            <a:pPr marL="0" indent="360000" algn="just"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кошти, одержані від інших органів державної влади, органів влади АРК, органів місцевого самоврядування, інших держав або міжнародних організацій на безоплатній та безповоротній основі.</a:t>
            </a:r>
          </a:p>
        </p:txBody>
      </p:sp>
    </p:spTree>
    <p:extLst>
      <p:ext uri="{BB962C8B-B14F-4D97-AF65-F5344CB8AC3E}">
        <p14:creationId xmlns:p14="http://schemas.microsoft.com/office/powerpoint/2010/main" val="2986878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9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</Template>
  <TotalTime>812</TotalTime>
  <Words>1290</Words>
  <Application>Microsoft Office PowerPoint</Application>
  <PresentationFormat>Широкий екран</PresentationFormat>
  <Paragraphs>80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17</vt:i4>
      </vt:variant>
    </vt:vector>
  </HeadingPairs>
  <TitlesOfParts>
    <vt:vector size="27" baseType="lpstr">
      <vt:lpstr>맑은 고딕</vt:lpstr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Custom Design</vt:lpstr>
      <vt:lpstr>493</vt:lpstr>
      <vt:lpstr>ФІНАНСОВІ РЕСУРСИ МІСЦЕВИХ ОРГАНІВ ВЛАДИ</vt:lpstr>
      <vt:lpstr>ПЛАН</vt:lpstr>
      <vt:lpstr>4.1. Поняття фінансової автономії ОМС </vt:lpstr>
      <vt:lpstr>Презентація PowerPoint</vt:lpstr>
      <vt:lpstr>4.2. Суть і склад фінансових ресурсів ОМС</vt:lpstr>
      <vt:lpstr>Презентація PowerPoint</vt:lpstr>
      <vt:lpstr>Презентація PowerPoint</vt:lpstr>
      <vt:lpstr> 4.3. Характеристика доходів місцевих бюджетів </vt:lpstr>
      <vt:lpstr>Презентація PowerPoint</vt:lpstr>
      <vt:lpstr>Презентація PowerPoint</vt:lpstr>
      <vt:lpstr>4.4. Місцеві позики в Україні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банківського сектору у забезпеченні економічного зростання</dc:title>
  <dc:creator>Zhytomir Andrey</dc:creator>
  <cp:lastModifiedBy>ASUS</cp:lastModifiedBy>
  <cp:revision>119</cp:revision>
  <dcterms:created xsi:type="dcterms:W3CDTF">2020-11-16T08:41:00Z</dcterms:created>
  <dcterms:modified xsi:type="dcterms:W3CDTF">2025-09-26T09:38:54Z</dcterms:modified>
</cp:coreProperties>
</file>