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779" r:id="rId2"/>
    <p:sldMasterId id="2147483791" r:id="rId3"/>
  </p:sldMasterIdLst>
  <p:sldIdLst>
    <p:sldId id="256" r:id="rId4"/>
    <p:sldId id="294" r:id="rId5"/>
    <p:sldId id="295" r:id="rId6"/>
    <p:sldId id="300" r:id="rId7"/>
    <p:sldId id="301" r:id="rId8"/>
    <p:sldId id="302" r:id="rId9"/>
    <p:sldId id="303" r:id="rId10"/>
    <p:sldId id="304" r:id="rId11"/>
    <p:sldId id="305" r:id="rId12"/>
    <p:sldId id="296" r:id="rId13"/>
    <p:sldId id="306" r:id="rId14"/>
    <p:sldId id="307" r:id="rId15"/>
    <p:sldId id="297" r:id="rId16"/>
    <p:sldId id="298" r:id="rId17"/>
    <p:sldId id="308" r:id="rId18"/>
    <p:sldId id="26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замовчуванням" id="{7DADE25A-16AE-4FDF-A9F8-FC25FA259C87}">
          <p14:sldIdLst>
            <p14:sldId id="256"/>
            <p14:sldId id="294"/>
            <p14:sldId id="295"/>
            <p14:sldId id="300"/>
            <p14:sldId id="301"/>
            <p14:sldId id="302"/>
            <p14:sldId id="303"/>
            <p14:sldId id="304"/>
            <p14:sldId id="305"/>
            <p14:sldId id="296"/>
            <p14:sldId id="306"/>
            <p14:sldId id="307"/>
            <p14:sldId id="297"/>
            <p14:sldId id="298"/>
            <p14:sldId id="308"/>
            <p14:sldId id="26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4660"/>
  </p:normalViewPr>
  <p:slideViewPr>
    <p:cSldViewPr snapToGrid="0">
      <p:cViewPr varScale="1">
        <p:scale>
          <a:sx n="80" d="100"/>
          <a:sy n="80" d="100"/>
        </p:scale>
        <p:origin x="70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pPr/>
              <a:t>9/17/2025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pPr/>
              <a:t>9/17/2025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9/17/2025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ru-RU"/>
              <a:t>Образец заголовка</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8DCCD61-643D-44A5-A450-3A42A50CBC1E}"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8DCCD61-643D-44A5-A450-3A42A50CBC1E}"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820BB889-9D34-4BBB-8EBF-7B432ADE08F0}" type="datetimeFigureOut">
              <a:rPr lang="ru-RU" smtClean="0"/>
              <a:pPr/>
              <a:t>17.09.2025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60874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17.09.2025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3844265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0"/>
            <a:ext cx="105156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pPr/>
              <a:t>17.09.2025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15955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12192000" cy="1069514"/>
          </a:xfrm>
          <a:prstGeom prst="rect">
            <a:avLst/>
          </a:prstGeom>
        </p:spPr>
        <p:txBody>
          <a:bodyPr anchor="ctr"/>
          <a:lstStyle>
            <a:lvl1pPr>
              <a:defRPr b="1" baseline="0">
                <a:solidFill>
                  <a:schemeClr val="accent6">
                    <a:lumMod val="50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3" name="Content Placeholder 2"/>
          <p:cNvSpPr>
            <a:spLocks noGrp="1"/>
          </p:cNvSpPr>
          <p:nvPr>
            <p:ph idx="1"/>
          </p:nvPr>
        </p:nvSpPr>
        <p:spPr>
          <a:xfrm>
            <a:off x="609600" y="1600201"/>
            <a:ext cx="10972800" cy="460648"/>
          </a:xfrm>
          <a:prstGeom prst="rect">
            <a:avLst/>
          </a:prstGeom>
        </p:spPr>
        <p:txBody>
          <a:bodyPr anchor="ctr"/>
          <a:lstStyle>
            <a:lvl1pPr marL="0" indent="0">
              <a:buNone/>
              <a:defRPr sz="2000">
                <a:solidFill>
                  <a:schemeClr val="accent6">
                    <a:lumMod val="50000"/>
                  </a:schemeClr>
                </a:solidFill>
              </a:defRPr>
            </a:lvl1pPr>
          </a:lstStyle>
          <a:p>
            <a:pPr lvl="0"/>
            <a:r>
              <a:rPr lang="ru-RU" altLang="ko-KR"/>
              <a:t>Образец текста</a:t>
            </a:r>
          </a:p>
        </p:txBody>
      </p:sp>
      <p:sp>
        <p:nvSpPr>
          <p:cNvPr id="4" name="Content Placeholder 2"/>
          <p:cNvSpPr>
            <a:spLocks noGrp="1"/>
          </p:cNvSpPr>
          <p:nvPr>
            <p:ph idx="10"/>
          </p:nvPr>
        </p:nvSpPr>
        <p:spPr>
          <a:xfrm>
            <a:off x="623392" y="2276872"/>
            <a:ext cx="10972800" cy="3600400"/>
          </a:xfrm>
          <a:prstGeom prst="rect">
            <a:avLst/>
          </a:prstGeom>
        </p:spPr>
        <p:txBody>
          <a:bodyPr lIns="396000" anchor="t"/>
          <a:lstStyle>
            <a:lvl1pPr marL="0" indent="0">
              <a:buNone/>
              <a:defRPr sz="1400">
                <a:solidFill>
                  <a:schemeClr val="accent6">
                    <a:lumMod val="50000"/>
                  </a:schemeClr>
                </a:solidFill>
              </a:defRPr>
            </a:lvl1pPr>
          </a:lstStyle>
          <a:p>
            <a:pPr lvl="0"/>
            <a:r>
              <a:rPr lang="ru-RU" altLang="ko-KR"/>
              <a:t>Образец текста</a:t>
            </a:r>
          </a:p>
        </p:txBody>
      </p:sp>
    </p:spTree>
    <p:extLst>
      <p:ext uri="{BB962C8B-B14F-4D97-AF65-F5344CB8AC3E}">
        <p14:creationId xmlns:p14="http://schemas.microsoft.com/office/powerpoint/2010/main" val="3694015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67151"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1" y="1825625"/>
            <a:ext cx="3867151"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20BB889-9D34-4BBB-8EBF-7B432ADE08F0}" type="datetimeFigureOut">
              <a:rPr lang="ru-RU" smtClean="0"/>
              <a:pPr/>
              <a:t>17.09.2025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349083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6"/>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20BB889-9D34-4BBB-8EBF-7B432ADE08F0}" type="datetimeFigureOut">
              <a:rPr lang="ru-RU" smtClean="0"/>
              <a:pPr/>
              <a:t>17.09.2025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286000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20BB889-9D34-4BBB-8EBF-7B432ADE08F0}" type="datetimeFigureOut">
              <a:rPr lang="ru-RU" smtClean="0"/>
              <a:pPr/>
              <a:t>17.09.2025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1304350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pPr/>
              <a:t>17.09.2025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374920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17.09.2025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691012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17.09.2025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934140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17.09.2025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358004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1" y="365125"/>
            <a:ext cx="57626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17.09.2025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122707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069514"/>
          </a:xfrm>
          <a:prstGeom prst="rect">
            <a:avLst/>
          </a:prstGeom>
        </p:spPr>
        <p:txBody>
          <a:bodyPr anchor="ctr"/>
          <a:lstStyle>
            <a:lvl1pPr>
              <a:defRPr b="1" baseline="0">
                <a:solidFill>
                  <a:schemeClr val="accent6">
                    <a:lumMod val="50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4" name="Content Placeholder 2"/>
          <p:cNvSpPr>
            <a:spLocks noGrp="1"/>
          </p:cNvSpPr>
          <p:nvPr>
            <p:ph idx="1"/>
          </p:nvPr>
        </p:nvSpPr>
        <p:spPr>
          <a:xfrm>
            <a:off x="2831637" y="1268760"/>
            <a:ext cx="8750763" cy="460648"/>
          </a:xfrm>
          <a:prstGeom prst="rect">
            <a:avLst/>
          </a:prstGeom>
        </p:spPr>
        <p:txBody>
          <a:bodyPr anchor="ctr"/>
          <a:lstStyle>
            <a:lvl1pPr marL="0" indent="0">
              <a:buNone/>
              <a:defRPr sz="2000">
                <a:solidFill>
                  <a:schemeClr val="accent6">
                    <a:lumMod val="50000"/>
                  </a:schemeClr>
                </a:solidFill>
              </a:defRPr>
            </a:lvl1pPr>
          </a:lstStyle>
          <a:p>
            <a:pPr lvl="0"/>
            <a:r>
              <a:rPr lang="ru-RU" altLang="ko-KR"/>
              <a:t>Образец текста</a:t>
            </a:r>
          </a:p>
        </p:txBody>
      </p:sp>
      <p:sp>
        <p:nvSpPr>
          <p:cNvPr id="5" name="Content Placeholder 2"/>
          <p:cNvSpPr>
            <a:spLocks noGrp="1"/>
          </p:cNvSpPr>
          <p:nvPr>
            <p:ph idx="10"/>
          </p:nvPr>
        </p:nvSpPr>
        <p:spPr>
          <a:xfrm>
            <a:off x="2845429" y="1844825"/>
            <a:ext cx="8750763" cy="4147865"/>
          </a:xfrm>
          <a:prstGeom prst="rect">
            <a:avLst/>
          </a:prstGeom>
        </p:spPr>
        <p:txBody>
          <a:bodyPr lIns="396000" anchor="t"/>
          <a:lstStyle>
            <a:lvl1pPr marL="0" indent="0">
              <a:buNone/>
              <a:defRPr sz="1400">
                <a:solidFill>
                  <a:schemeClr val="accent6">
                    <a:lumMod val="50000"/>
                  </a:schemeClr>
                </a:solidFill>
              </a:defRPr>
            </a:lvl1pPr>
          </a:lstStyle>
          <a:p>
            <a:pPr lvl="0"/>
            <a:r>
              <a:rPr lang="ru-RU" altLang="ko-KR"/>
              <a:t>Образец текста</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9022FF0-9036-4B8B-A30D-9F179D837511}" type="datetimeFigureOut">
              <a:rPr lang="uk-UA" smtClean="0"/>
              <a:pPr/>
              <a:t>17.09.2025</a:t>
            </a:fld>
            <a:endParaRPr lang="uk-U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EE9CF55-EC64-4789-B950-4DC77E0247DF}" type="slidenum">
              <a:rPr lang="uk-UA" smtClean="0"/>
              <a:pPr/>
              <a:t>‹№›</a:t>
            </a:fld>
            <a:endParaRPr lang="uk-UA"/>
          </a:p>
        </p:txBody>
      </p:sp>
    </p:spTree>
    <p:extLst>
      <p:ext uri="{BB962C8B-B14F-4D97-AF65-F5344CB8AC3E}">
        <p14:creationId xmlns:p14="http://schemas.microsoft.com/office/powerpoint/2010/main" val="161582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ru-RU"/>
              <a:t>Образец заголовка</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9022FF0-9036-4B8B-A30D-9F179D837511}" type="datetimeFigureOut">
              <a:rPr lang="uk-UA" smtClean="0"/>
              <a:pPr/>
              <a:t>17.09.2025</a:t>
            </a:fld>
            <a:endParaRPr lang="uk-U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EE9CF55-EC64-4789-B950-4DC77E0247DF}" type="slidenum">
              <a:rPr lang="uk-UA" smtClean="0"/>
              <a:pPr/>
              <a:t>‹№›</a:t>
            </a:fld>
            <a:endParaRPr lang="uk-UA"/>
          </a:p>
        </p:txBody>
      </p:sp>
    </p:spTree>
    <p:extLst>
      <p:ext uri="{BB962C8B-B14F-4D97-AF65-F5344CB8AC3E}">
        <p14:creationId xmlns:p14="http://schemas.microsoft.com/office/powerpoint/2010/main" val="6673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ru-RU"/>
              <a:t>Образец заголовка</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ru-RU"/>
              <a:t>Образец заголовка</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DCCD61-643D-44A5-A450-3A42A50CBC1E}"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7787904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pPr/>
              <a:t>9/17/2025</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pPr/>
              <a:t>17.09.2025</a:t>
            </a:fld>
            <a:endParaRPr lang="ru-RU"/>
          </a:p>
        </p:txBody>
      </p:sp>
      <p:sp>
        <p:nvSpPr>
          <p:cNvPr id="5" name="Нижний колонтитул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pPr/>
              <a:t>‹№›</a:t>
            </a:fld>
            <a:endParaRPr lang="ru-RU"/>
          </a:p>
        </p:txBody>
      </p:sp>
      <p:pic>
        <p:nvPicPr>
          <p:cNvPr id="13" name="Рисунок 12"/>
          <p:cNvPicPr>
            <a:picLocks noChangeAspect="1"/>
          </p:cNvPicPr>
          <p:nvPr/>
        </p:nvPicPr>
        <p:blipFill rotWithShape="1">
          <a:blip r:embed="rId13" cstate="print">
            <a:extLst>
              <a:ext uri="{28A0092B-C50C-407E-A947-70E740481C1C}">
                <a14:useLocalDpi xmlns:a14="http://schemas.microsoft.com/office/drawing/2010/main" val="0"/>
              </a:ext>
            </a:extLst>
          </a:blip>
          <a:srcRect r="19964"/>
          <a:stretch/>
        </p:blipFill>
        <p:spPr>
          <a:xfrm flipH="1">
            <a:off x="1" y="0"/>
            <a:ext cx="7862959" cy="6858000"/>
          </a:xfrm>
          <a:prstGeom prst="rect">
            <a:avLst/>
          </a:prstGeom>
        </p:spPr>
      </p:pic>
    </p:spTree>
    <p:extLst>
      <p:ext uri="{BB962C8B-B14F-4D97-AF65-F5344CB8AC3E}">
        <p14:creationId xmlns:p14="http://schemas.microsoft.com/office/powerpoint/2010/main" val="299718058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hyperlink" Target="https://zakon.rada.gov.ua/laws/show/2456-17/conv#n1209"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89A4B5-570B-4916-A158-B02CFF6D490C}"/>
              </a:ext>
            </a:extLst>
          </p:cNvPr>
          <p:cNvSpPr>
            <a:spLocks noGrp="1"/>
          </p:cNvSpPr>
          <p:nvPr>
            <p:ph type="ctrTitle"/>
          </p:nvPr>
        </p:nvSpPr>
        <p:spPr>
          <a:xfrm>
            <a:off x="1229313" y="1806504"/>
            <a:ext cx="9577137" cy="1822521"/>
          </a:xfrm>
        </p:spPr>
        <p:txBody>
          <a:bodyPr>
            <a:noAutofit/>
          </a:bodyPr>
          <a:lstStyle/>
          <a:p>
            <a:pPr>
              <a:lnSpc>
                <a:spcPct val="150000"/>
              </a:lnSpc>
            </a:pPr>
            <a:r>
              <a:rPr lang="ru-RU" sz="4000" b="1" dirty="0">
                <a:solidFill>
                  <a:srgbClr val="7030A0"/>
                </a:solidFill>
                <a:latin typeface="Times New Roman" pitchFamily="18" charset="0"/>
                <a:cs typeface="Times New Roman" pitchFamily="18" charset="0"/>
              </a:rPr>
              <a:t>ФІНАНСОВА ПОЛІТИКА</a:t>
            </a:r>
            <a:br>
              <a:rPr lang="ru-RU" sz="4000" b="1" dirty="0">
                <a:solidFill>
                  <a:srgbClr val="7030A0"/>
                </a:solidFill>
                <a:latin typeface="Times New Roman" pitchFamily="18" charset="0"/>
                <a:cs typeface="Times New Roman" pitchFamily="18" charset="0"/>
              </a:rPr>
            </a:br>
            <a:r>
              <a:rPr lang="ru-RU" sz="4000" b="1" dirty="0">
                <a:solidFill>
                  <a:srgbClr val="7030A0"/>
                </a:solidFill>
                <a:latin typeface="Times New Roman" pitchFamily="18" charset="0"/>
                <a:cs typeface="Times New Roman" pitchFamily="18" charset="0"/>
              </a:rPr>
              <a:t>МІСЦЕВИХ ОРГАНІВ ВЛАДИ</a:t>
            </a:r>
            <a:endParaRPr lang="uk-UA" sz="4000" b="1" dirty="0">
              <a:solidFill>
                <a:srgbClr val="7030A0"/>
              </a:solidFill>
              <a:latin typeface="Times New Roman" pitchFamily="18" charset="0"/>
              <a:cs typeface="Times New Roman" pitchFamily="18" charset="0"/>
            </a:endParaRPr>
          </a:p>
        </p:txBody>
      </p:sp>
      <p:sp>
        <p:nvSpPr>
          <p:cNvPr id="3" name="Подзаголовок 2">
            <a:extLst>
              <a:ext uri="{FF2B5EF4-FFF2-40B4-BE49-F238E27FC236}">
                <a16:creationId xmlns:a16="http://schemas.microsoft.com/office/drawing/2014/main" id="{F497E028-2991-4CA9-A31C-A9E328238DFD}"/>
              </a:ext>
            </a:extLst>
          </p:cNvPr>
          <p:cNvSpPr>
            <a:spLocks noGrp="1"/>
          </p:cNvSpPr>
          <p:nvPr>
            <p:ph type="subTitle" idx="1"/>
          </p:nvPr>
        </p:nvSpPr>
        <p:spPr>
          <a:xfrm>
            <a:off x="836282" y="4621789"/>
            <a:ext cx="10363200" cy="1199704"/>
          </a:xfrm>
        </p:spPr>
        <p:txBody>
          <a:bodyPr>
            <a:normAutofit/>
          </a:bodyPr>
          <a:lstStyle/>
          <a:p>
            <a:r>
              <a:rPr lang="uk-UA" altLang="ru-RU" dirty="0"/>
              <a:t>Литвинчук Ірина Вікторівна, </a:t>
            </a:r>
            <a:r>
              <a:rPr lang="en-US" altLang="ru-RU" dirty="0"/>
              <a:t> </a:t>
            </a:r>
            <a:r>
              <a:rPr lang="uk-UA" altLang="ru-RU" dirty="0" err="1"/>
              <a:t>к.е.н</a:t>
            </a:r>
            <a:r>
              <a:rPr lang="uk-UA" altLang="ru-RU" dirty="0"/>
              <a:t>., доцент</a:t>
            </a:r>
            <a:endParaRPr lang="uk-UA" altLang="ru-RU" b="1" i="1" dirty="0">
              <a:latin typeface="Arial Black" panose="020B0A04020102020204" pitchFamily="34" charset="0"/>
            </a:endParaRPr>
          </a:p>
          <a:p>
            <a:endParaRPr lang="uk-UA" altLang="ru-RU" sz="2000" b="1" i="1" dirty="0">
              <a:latin typeface="Arial Black" panose="020B0A04020102020204" pitchFamily="34" charset="0"/>
            </a:endParaRPr>
          </a:p>
          <a:p>
            <a:r>
              <a:rPr lang="uk-UA" altLang="ru-RU" sz="1600" dirty="0"/>
              <a:t>Житомир – 2025</a:t>
            </a:r>
          </a:p>
        </p:txBody>
      </p:sp>
      <p:sp>
        <p:nvSpPr>
          <p:cNvPr id="4" name="Прямоугольник 3"/>
          <p:cNvSpPr/>
          <p:nvPr/>
        </p:nvSpPr>
        <p:spPr>
          <a:xfrm>
            <a:off x="5382125" y="821619"/>
            <a:ext cx="6096000" cy="984885"/>
          </a:xfrm>
          <a:prstGeom prst="rect">
            <a:avLst/>
          </a:prstGeom>
        </p:spPr>
        <p:txBody>
          <a:bodyPr>
            <a:spAutoFit/>
          </a:bodyPr>
          <a:lstStyle/>
          <a:p>
            <a:r>
              <a:rPr lang="uk-UA" altLang="ru-RU" sz="4000" dirty="0">
                <a:solidFill>
                  <a:schemeClr val="tx2"/>
                </a:solidFill>
                <a:effectLst>
                  <a:outerShdw blurRad="38100" dist="38100" dir="2700000" algn="tl">
                    <a:srgbClr val="000000"/>
                  </a:outerShdw>
                </a:effectLst>
                <a:latin typeface="Tahoma" pitchFamily="34" charset="0"/>
              </a:rPr>
              <a:t>ТЕМА-3</a:t>
            </a:r>
            <a:br>
              <a:rPr lang="uk-UA" altLang="ru-RU" dirty="0">
                <a:solidFill>
                  <a:schemeClr val="tx2"/>
                </a:solidFill>
                <a:effectLst>
                  <a:outerShdw blurRad="38100" dist="38100" dir="2700000" algn="tl">
                    <a:srgbClr val="000000"/>
                  </a:outerShdw>
                </a:effectLst>
                <a:latin typeface="Tahoma" pitchFamily="34" charset="0"/>
              </a:rPr>
            </a:br>
            <a:endParaRPr lang="ru-RU" dirty="0"/>
          </a:p>
        </p:txBody>
      </p:sp>
    </p:spTree>
    <p:extLst>
      <p:ext uri="{BB962C8B-B14F-4D97-AF65-F5344CB8AC3E}">
        <p14:creationId xmlns:p14="http://schemas.microsoft.com/office/powerpoint/2010/main" val="337521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FEB04A-904B-4BC4-BCEC-B0B58950609C}"/>
              </a:ext>
            </a:extLst>
          </p:cNvPr>
          <p:cNvSpPr>
            <a:spLocks noGrp="1"/>
          </p:cNvSpPr>
          <p:nvPr>
            <p:ph type="title"/>
          </p:nvPr>
        </p:nvSpPr>
        <p:spPr>
          <a:xfrm>
            <a:off x="2438400" y="133350"/>
            <a:ext cx="8915400" cy="1038225"/>
          </a:xfrm>
        </p:spPr>
        <p:txBody>
          <a:bodyPr>
            <a:noAutofit/>
          </a:bodyPr>
          <a:lstStyle/>
          <a:p>
            <a:pPr marL="0" indent="360000" algn="ctr">
              <a:lnSpc>
                <a:spcPct val="100000"/>
              </a:lnSpc>
              <a:spcBef>
                <a:spcPts val="0"/>
              </a:spcBef>
            </a:pPr>
            <a:r>
              <a:rPr lang="uk-UA" sz="2800" b="1" dirty="0">
                <a:latin typeface="Times New Roman" panose="02020603050405020304" pitchFamily="18" charset="0"/>
                <a:cs typeface="Times New Roman" panose="02020603050405020304" pitchFamily="18" charset="0"/>
              </a:rPr>
              <a:t>3.2. </a:t>
            </a:r>
            <a:r>
              <a:rPr lang="ru-RU" sz="2800" b="1" dirty="0" err="1">
                <a:latin typeface="Times New Roman" panose="02020603050405020304" pitchFamily="18" charset="0"/>
                <a:cs typeface="Times New Roman" panose="02020603050405020304" pitchFamily="18" charset="0"/>
              </a:rPr>
              <a:t>Принципи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організації</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місцевої</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фінансової</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політики</a:t>
            </a:r>
            <a:endParaRPr lang="uk-UA" sz="2800" b="1" dirty="0">
              <a:latin typeface="Times New Roman" panose="02020603050405020304" pitchFamily="18" charset="0"/>
              <a:cs typeface="Times New Roman" panose="02020603050405020304" pitchFamily="18" charset="0"/>
            </a:endParaRPr>
          </a:p>
        </p:txBody>
      </p:sp>
      <p:sp>
        <p:nvSpPr>
          <p:cNvPr id="4" name="Місце для вмісту 3">
            <a:extLst>
              <a:ext uri="{FF2B5EF4-FFF2-40B4-BE49-F238E27FC236}">
                <a16:creationId xmlns:a16="http://schemas.microsoft.com/office/drawing/2014/main" id="{35D13933-AA26-4A57-8540-3046B29DC912}"/>
              </a:ext>
            </a:extLst>
          </p:cNvPr>
          <p:cNvSpPr>
            <a:spLocks noGrp="1"/>
          </p:cNvSpPr>
          <p:nvPr>
            <p:ph idx="1"/>
          </p:nvPr>
        </p:nvSpPr>
        <p:spPr>
          <a:xfrm>
            <a:off x="809625" y="1171575"/>
            <a:ext cx="10515600" cy="4776788"/>
          </a:xfrm>
        </p:spPr>
        <p:txBody>
          <a:bodyPr/>
          <a:lstStyle/>
          <a:p>
            <a:pPr marL="0" indent="360000" algn="just">
              <a:spcBef>
                <a:spcPts val="0"/>
              </a:spcBef>
            </a:pPr>
            <a:r>
              <a:rPr lang="uk-UA" dirty="0">
                <a:latin typeface="Times New Roman" panose="02020603050405020304" pitchFamily="18" charset="0"/>
                <a:cs typeface="Times New Roman" panose="02020603050405020304" pitchFamily="18" charset="0"/>
              </a:rPr>
              <a:t>На сучасному етапі державотворення на перший план виходять питання вироблення принципів місцевої фінансової політики. Вони є тими основоположними засадами, на яких здійснюється організація фінансових відносин на місцевому рівні. До них відносяться принципи законності, децентралізації державного управління, </a:t>
            </a:r>
            <a:r>
              <a:rPr lang="uk-UA" dirty="0" err="1">
                <a:latin typeface="Times New Roman" panose="02020603050405020304" pitchFamily="18" charset="0"/>
                <a:cs typeface="Times New Roman" panose="02020603050405020304" pitchFamily="18" charset="0"/>
              </a:rPr>
              <a:t>деконцентрації</a:t>
            </a:r>
            <a:r>
              <a:rPr lang="uk-UA" dirty="0">
                <a:latin typeface="Times New Roman" panose="02020603050405020304" pitchFamily="18" charset="0"/>
                <a:cs typeface="Times New Roman" panose="02020603050405020304" pitchFamily="18" charset="0"/>
              </a:rPr>
              <a:t> владних повноважень, партнерства, матеріальної та фінансової незалежності, публічності та гласності. Їх виконання місцевими органами виконавчої влади й органами місцевого самоврядування має поєднуватися з пріоритетними напрямками загальнодержавної фінансової політики і бути невіддільною складовою частиною економічного та соціального розвитку територій.</a:t>
            </a:r>
          </a:p>
          <a:p>
            <a:pPr marL="0" indent="360000" algn="just">
              <a:spcBef>
                <a:spcPts val="0"/>
              </a:spcBef>
            </a:pPr>
            <a:endParaRPr lang="uk-UA"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A31B6157-9DDA-4462-84C8-B1A10215318C}"/>
              </a:ext>
            </a:extLst>
          </p:cNvPr>
          <p:cNvPicPr>
            <a:picLocks noChangeAspect="1"/>
          </p:cNvPicPr>
          <p:nvPr/>
        </p:nvPicPr>
        <p:blipFill>
          <a:blip r:embed="rId2"/>
          <a:stretch>
            <a:fillRect/>
          </a:stretch>
        </p:blipFill>
        <p:spPr>
          <a:xfrm>
            <a:off x="2309268" y="3905097"/>
            <a:ext cx="7802064" cy="2191056"/>
          </a:xfrm>
          <a:prstGeom prst="rect">
            <a:avLst/>
          </a:prstGeom>
        </p:spPr>
      </p:pic>
    </p:spTree>
    <p:extLst>
      <p:ext uri="{BB962C8B-B14F-4D97-AF65-F5344CB8AC3E}">
        <p14:creationId xmlns:p14="http://schemas.microsoft.com/office/powerpoint/2010/main" val="3298776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CCDA290-783B-4538-9533-61A16487EE8D}"/>
              </a:ext>
            </a:extLst>
          </p:cNvPr>
          <p:cNvSpPr>
            <a:spLocks noGrp="1"/>
          </p:cNvSpPr>
          <p:nvPr>
            <p:ph idx="1"/>
          </p:nvPr>
        </p:nvSpPr>
        <p:spPr>
          <a:xfrm>
            <a:off x="1581150" y="752475"/>
            <a:ext cx="10248900" cy="5424488"/>
          </a:xfrm>
        </p:spPr>
        <p:txBody>
          <a:bodyPr>
            <a:normAutofit/>
          </a:bodyPr>
          <a:lstStyle/>
          <a:p>
            <a:pPr marL="0" indent="360000" algn="just">
              <a:spcBef>
                <a:spcPts val="0"/>
              </a:spcBef>
            </a:pPr>
            <a:r>
              <a:rPr lang="uk-UA" i="1" dirty="0">
                <a:latin typeface="Times New Roman" panose="02020603050405020304" pitchFamily="18" charset="0"/>
                <a:cs typeface="Times New Roman" panose="02020603050405020304" pitchFamily="18" charset="0"/>
              </a:rPr>
              <a:t>Принцип законності </a:t>
            </a:r>
            <a:r>
              <a:rPr lang="uk-UA" dirty="0">
                <a:latin typeface="Times New Roman" panose="02020603050405020304" pitchFamily="18" charset="0"/>
                <a:cs typeface="Times New Roman" panose="02020603050405020304" pitchFamily="18" charset="0"/>
              </a:rPr>
              <a:t>означає, що місцева фінансова політика реалізується відповідно до положень нормативно-правового поля, яке регламентує фінансові відносини на місцевому рівні. Місцеві органи виконавчої влади й органи місцевого самоврядування, здійснюючи свою діяльність, розробляючи і приймаючи рішення, мають спиратися на вимоги даного принципу. З одного боку, при реалізації прийнятих рішень вони не повинні виходити за межі власної компетенції, а з іншого – при здійсненні контролю та нагляду за законністю дій учасників фінансових відносин додержуватися правових процедур й використовувати правові засоби.</a:t>
            </a:r>
          </a:p>
          <a:p>
            <a:pPr marL="0" indent="360000" algn="just">
              <a:spcBef>
                <a:spcPts val="0"/>
              </a:spcBef>
            </a:pPr>
            <a:endParaRPr lang="uk-UA" dirty="0">
              <a:latin typeface="Times New Roman" panose="02020603050405020304" pitchFamily="18" charset="0"/>
              <a:cs typeface="Times New Roman" panose="02020603050405020304" pitchFamily="18" charset="0"/>
            </a:endParaRPr>
          </a:p>
          <a:p>
            <a:pPr marL="0" indent="360000" algn="just">
              <a:spcBef>
                <a:spcPts val="0"/>
              </a:spcBef>
            </a:pPr>
            <a:r>
              <a:rPr lang="uk-UA" dirty="0">
                <a:latin typeface="Times New Roman" panose="02020603050405020304" pitchFamily="18" charset="0"/>
                <a:cs typeface="Times New Roman" panose="02020603050405020304" pitchFamily="18" charset="0"/>
              </a:rPr>
              <a:t>Зміст </a:t>
            </a:r>
            <a:r>
              <a:rPr lang="uk-UA" i="1" dirty="0">
                <a:latin typeface="Times New Roman" panose="02020603050405020304" pitchFamily="18" charset="0"/>
                <a:cs typeface="Times New Roman" panose="02020603050405020304" pitchFamily="18" charset="0"/>
              </a:rPr>
              <a:t>принципу децентралізації управління </a:t>
            </a:r>
            <a:r>
              <a:rPr lang="uk-UA" dirty="0">
                <a:latin typeface="Times New Roman" panose="02020603050405020304" pitchFamily="18" charset="0"/>
                <a:cs typeface="Times New Roman" panose="02020603050405020304" pitchFamily="18" charset="0"/>
              </a:rPr>
              <a:t>полягає в тому, що місцева фінансова політика має проводитися у контексті поєднання контролю і незалежності місцевих органів виконавчої влади й органів місцевого самоврядування, наділення нижчих структур повноваженнями при збереженні підзвітності та підпорядкованості. Цей принцип базується на створенні управлінської вертикалі, що пронизує адміністративно-територіальні рівні й забезпечує їх субординацію. Його впровадження обумовлено неспроможністю центральних органів виконавчої влади вирішувати актуальні питання місцевого значення, в тому числі у фінансовій сфері.</a:t>
            </a:r>
          </a:p>
        </p:txBody>
      </p:sp>
    </p:spTree>
    <p:extLst>
      <p:ext uri="{BB962C8B-B14F-4D97-AF65-F5344CB8AC3E}">
        <p14:creationId xmlns:p14="http://schemas.microsoft.com/office/powerpoint/2010/main" val="2257889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4A981EE-2504-4D89-A2BC-D1563D868A9B}"/>
              </a:ext>
            </a:extLst>
          </p:cNvPr>
          <p:cNvSpPr>
            <a:spLocks noGrp="1"/>
          </p:cNvSpPr>
          <p:nvPr>
            <p:ph idx="1"/>
          </p:nvPr>
        </p:nvSpPr>
        <p:spPr>
          <a:xfrm>
            <a:off x="1781175" y="123825"/>
            <a:ext cx="10001249" cy="6053138"/>
          </a:xfrm>
        </p:spPr>
        <p:txBody>
          <a:bodyPr>
            <a:normAutofit fontScale="85000" lnSpcReduction="10000"/>
          </a:bodyPr>
          <a:lstStyle/>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На відміну від принципу децентралізації управління, </a:t>
            </a:r>
            <a:r>
              <a:rPr lang="uk-UA" i="1" dirty="0" err="1">
                <a:latin typeface="Times New Roman" panose="02020603050405020304" pitchFamily="18" charset="0"/>
                <a:cs typeface="Times New Roman" panose="02020603050405020304" pitchFamily="18" charset="0"/>
              </a:rPr>
              <a:t>деконцентрація</a:t>
            </a:r>
            <a:r>
              <a:rPr lang="uk-UA" i="1" dirty="0">
                <a:latin typeface="Times New Roman" panose="02020603050405020304" pitchFamily="18" charset="0"/>
                <a:cs typeface="Times New Roman" panose="02020603050405020304" pitchFamily="18" charset="0"/>
              </a:rPr>
              <a:t> владних повноважень </a:t>
            </a:r>
            <a:r>
              <a:rPr lang="uk-UA" dirty="0">
                <a:latin typeface="Times New Roman" panose="02020603050405020304" pitchFamily="18" charset="0"/>
                <a:cs typeface="Times New Roman" panose="02020603050405020304" pitchFamily="18" charset="0"/>
              </a:rPr>
              <a:t>характеризується тим, що цей сегмент політики має проводитися на засадах чіткого розподілу повноважень і відповідальності між місцевими органами виконавчої влади й органами місцевого самоврядування. З прагматичної точки зору, вона наділена двома перевагами. Перша перевага дозволяє, так би мовити, «розчистити» вищі рівні управління і скоротити терміни прийняття рішень. Друга перевага дозволяє наблизити державне управління до громадян, особливо тоді, коли рішення приймаються локально, а місцеві чинники зобов’язують їх уточнити.</a:t>
            </a:r>
          </a:p>
          <a:p>
            <a:pPr marL="0" indent="360000" algn="just">
              <a:lnSpc>
                <a:spcPct val="110000"/>
              </a:lnSpc>
              <a:spcBef>
                <a:spcPts val="0"/>
              </a:spcBef>
            </a:pPr>
            <a:r>
              <a:rPr lang="uk-UA" i="1" dirty="0">
                <a:latin typeface="Times New Roman" panose="02020603050405020304" pitchFamily="18" charset="0"/>
                <a:cs typeface="Times New Roman" panose="02020603050405020304" pitchFamily="18" charset="0"/>
              </a:rPr>
              <a:t>Принцип партнерства </a:t>
            </a:r>
            <a:r>
              <a:rPr lang="uk-UA" dirty="0">
                <a:latin typeface="Times New Roman" panose="02020603050405020304" pitchFamily="18" charset="0"/>
                <a:cs typeface="Times New Roman" panose="02020603050405020304" pitchFamily="18" charset="0"/>
              </a:rPr>
              <a:t>гласить, що місцева фінансова політика має проводитися в умовах співпраці між центральними та місцевими органами виконавчої влади, органами місцевого самоврядування, недержавними організаціями, суб’єктами господарювання і населенням у процесі реалізації, моніторингу й оцінки виконання завдань даного сегмента політики. На практиці підтримка здійснення державно-приватного партнерства може надаватися за рахунок державних гарантій, гарантій Автономної Республіки Крим і місцевого самоврядування, виділення асигнувань з державного і місцевих бюджетів тощо.</a:t>
            </a:r>
          </a:p>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В умовах демократизації суспільного життя особливої ваги набувають </a:t>
            </a:r>
            <a:r>
              <a:rPr lang="uk-UA" i="1" dirty="0">
                <a:latin typeface="Times New Roman" panose="02020603050405020304" pitchFamily="18" charset="0"/>
                <a:cs typeface="Times New Roman" panose="02020603050405020304" pitchFamily="18" charset="0"/>
              </a:rPr>
              <a:t>принципи публічності та гласності</a:t>
            </a:r>
            <a:r>
              <a:rPr lang="uk-UA" dirty="0">
                <a:latin typeface="Times New Roman" panose="02020603050405020304" pitchFamily="18" charset="0"/>
                <a:cs typeface="Times New Roman" panose="02020603050405020304" pitchFamily="18" charset="0"/>
              </a:rPr>
              <a:t>, відповідно до яких результати місцевої фінансової політики повинні оприлюднюватися через засоби масової інформації. Ці принципи мають забезпечити залучення громадян до прийняття політичних рішень у фінансовій сфері за рахунок гарантування високого рівня обізнаності в змістовній та процедурній стороні діяльності місцевих органів виконавчої влади й органів місцевого самоврядування. Вони повинні не тільки надавати необмежений доступ громадянам до офіційної інформації з фінансових питань, а й впливати на них.</a:t>
            </a:r>
          </a:p>
        </p:txBody>
      </p:sp>
    </p:spTree>
    <p:extLst>
      <p:ext uri="{BB962C8B-B14F-4D97-AF65-F5344CB8AC3E}">
        <p14:creationId xmlns:p14="http://schemas.microsoft.com/office/powerpoint/2010/main" val="1878089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FEB04A-904B-4BC4-BCEC-B0B58950609C}"/>
              </a:ext>
            </a:extLst>
          </p:cNvPr>
          <p:cNvSpPr>
            <a:spLocks noGrp="1"/>
          </p:cNvSpPr>
          <p:nvPr>
            <p:ph type="title"/>
          </p:nvPr>
        </p:nvSpPr>
        <p:spPr>
          <a:xfrm>
            <a:off x="2438400" y="133350"/>
            <a:ext cx="8915400" cy="1323975"/>
          </a:xfrm>
        </p:spPr>
        <p:txBody>
          <a:bodyPr>
            <a:noAutofit/>
          </a:bodyPr>
          <a:lstStyle/>
          <a:p>
            <a:pPr algn="ctr">
              <a:lnSpc>
                <a:spcPct val="100000"/>
              </a:lnSpc>
            </a:pPr>
            <a:br>
              <a:rPr lang="ru-RU" sz="2800" b="1" dirty="0">
                <a:latin typeface="Times New Roman" panose="02020603050405020304" pitchFamily="18" charset="0"/>
                <a:cs typeface="Times New Roman" panose="02020603050405020304" pitchFamily="18" charset="0"/>
              </a:rPr>
            </a:br>
            <a:r>
              <a:rPr lang="uk-UA" sz="2800" b="1" dirty="0">
                <a:latin typeface="Times New Roman" panose="02020603050405020304" pitchFamily="18" charset="0"/>
                <a:cs typeface="Times New Roman" panose="02020603050405020304" pitchFamily="18" charset="0"/>
              </a:rPr>
              <a:t>3.3. </a:t>
            </a:r>
            <a:r>
              <a:rPr lang="ru-RU" sz="2800" b="1" dirty="0">
                <a:latin typeface="Times New Roman" panose="02020603050405020304" pitchFamily="18" charset="0"/>
                <a:cs typeface="Times New Roman" panose="02020603050405020304" pitchFamily="18" charset="0"/>
              </a:rPr>
              <a:t>Право </a:t>
            </a:r>
            <a:r>
              <a:rPr lang="ru-RU" sz="2800" b="1" dirty="0" err="1">
                <a:latin typeface="Times New Roman" panose="02020603050405020304" pitchFamily="18" charset="0"/>
                <a:cs typeface="Times New Roman" panose="02020603050405020304" pitchFamily="18" charset="0"/>
              </a:rPr>
              <a:t>податкової</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ініціативи</a:t>
            </a:r>
            <a:br>
              <a:rPr lang="ru-RU" sz="2800" b="1" dirty="0">
                <a:latin typeface="Times New Roman" panose="02020603050405020304" pitchFamily="18" charset="0"/>
                <a:cs typeface="Times New Roman" panose="02020603050405020304" pitchFamily="18" charset="0"/>
              </a:rPr>
            </a:br>
            <a:endParaRPr lang="uk-UA" sz="2800" b="1" dirty="0"/>
          </a:p>
        </p:txBody>
      </p:sp>
      <p:sp>
        <p:nvSpPr>
          <p:cNvPr id="3" name="Місце для вмісту 2">
            <a:extLst>
              <a:ext uri="{FF2B5EF4-FFF2-40B4-BE49-F238E27FC236}">
                <a16:creationId xmlns:a16="http://schemas.microsoft.com/office/drawing/2014/main" id="{0F07D6AF-DED2-4B2F-B26F-CCDF2F17DFED}"/>
              </a:ext>
            </a:extLst>
          </p:cNvPr>
          <p:cNvSpPr>
            <a:spLocks noGrp="1"/>
          </p:cNvSpPr>
          <p:nvPr>
            <p:ph idx="1"/>
          </p:nvPr>
        </p:nvSpPr>
        <p:spPr>
          <a:xfrm>
            <a:off x="2124074" y="1209675"/>
            <a:ext cx="9867901" cy="5410200"/>
          </a:xfrm>
        </p:spPr>
        <p:txBody>
          <a:bodyPr>
            <a:normAutofit/>
          </a:bodyPr>
          <a:lstStyle/>
          <a:p>
            <a:pPr marL="0" indent="360000" algn="just">
              <a:lnSpc>
                <a:spcPct val="100000"/>
              </a:lnSpc>
              <a:spcBef>
                <a:spcPts val="0"/>
              </a:spcBef>
            </a:pPr>
            <a:r>
              <a:rPr lang="uk-UA" sz="1800" dirty="0">
                <a:latin typeface="Times New Roman" panose="02020603050405020304" pitchFamily="18" charset="0"/>
                <a:cs typeface="Times New Roman" panose="02020603050405020304" pitchFamily="18" charset="0"/>
              </a:rPr>
              <a:t>Одним із елементів податкової політики на місцевому рівні є право податкової ініціативи. Користуючись ним, місцеві органи влади можуть впроваджувати місцеві податки і збори, встановлювати їх ставки в межах граничних розмірів, надавати податкові пільги або звільняти від оподаткування (</a:t>
            </a:r>
            <a:r>
              <a:rPr lang="ru-RU" sz="1800" dirty="0" err="1">
                <a:latin typeface="Times New Roman" panose="02020603050405020304" pitchFamily="18" charset="0"/>
                <a:cs typeface="Times New Roman" panose="02020603050405020304" pitchFamily="18" charset="0"/>
              </a:rPr>
              <a:t>критерії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вибору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місцевих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податків</a:t>
            </a:r>
            <a:r>
              <a:rPr lang="ru-RU" sz="1800" dirty="0">
                <a:latin typeface="Times New Roman" panose="02020603050405020304" pitchFamily="18" charset="0"/>
                <a:cs typeface="Times New Roman" panose="02020603050405020304" pitchFamily="18" charset="0"/>
              </a:rPr>
              <a:t> і </a:t>
            </a:r>
            <a:r>
              <a:rPr lang="ru-RU" sz="1800" dirty="0" err="1">
                <a:latin typeface="Times New Roman" panose="02020603050405020304" pitchFamily="18" charset="0"/>
                <a:cs typeface="Times New Roman" panose="02020603050405020304" pitchFamily="18" charset="0"/>
              </a:rPr>
              <a:t>зборів</a:t>
            </a:r>
            <a:r>
              <a:rPr lang="ru-RU" sz="1800" dirty="0">
                <a:latin typeface="Times New Roman" panose="02020603050405020304" pitchFamily="18" charset="0"/>
                <a:cs typeface="Times New Roman" panose="02020603050405020304" pitchFamily="18" charset="0"/>
              </a:rPr>
              <a:t>).</a:t>
            </a:r>
            <a:endParaRPr lang="uk-UA" sz="18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37DDCF17-0C0E-437A-821D-C5CB772C0667}"/>
              </a:ext>
            </a:extLst>
          </p:cNvPr>
          <p:cNvPicPr>
            <a:picLocks noChangeAspect="1"/>
          </p:cNvPicPr>
          <p:nvPr/>
        </p:nvPicPr>
        <p:blipFill>
          <a:blip r:embed="rId2"/>
          <a:stretch>
            <a:fillRect/>
          </a:stretch>
        </p:blipFill>
        <p:spPr>
          <a:xfrm>
            <a:off x="2552149" y="2390185"/>
            <a:ext cx="7887801" cy="4229690"/>
          </a:xfrm>
          <a:prstGeom prst="rect">
            <a:avLst/>
          </a:prstGeom>
        </p:spPr>
      </p:pic>
    </p:spTree>
    <p:extLst>
      <p:ext uri="{BB962C8B-B14F-4D97-AF65-F5344CB8AC3E}">
        <p14:creationId xmlns:p14="http://schemas.microsoft.com/office/powerpoint/2010/main" val="983619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877208-BA97-40C2-9810-35BB7EC92AEA}"/>
              </a:ext>
            </a:extLst>
          </p:cNvPr>
          <p:cNvSpPr>
            <a:spLocks noGrp="1"/>
          </p:cNvSpPr>
          <p:nvPr>
            <p:ph type="title"/>
          </p:nvPr>
        </p:nvSpPr>
        <p:spPr>
          <a:xfrm>
            <a:off x="838200" y="104776"/>
            <a:ext cx="10515600" cy="895349"/>
          </a:xfrm>
        </p:spPr>
        <p:txBody>
          <a:bodyPr>
            <a:normAutofit/>
          </a:bodyPr>
          <a:lstStyle/>
          <a:p>
            <a:pPr algn="ctr"/>
            <a:r>
              <a:rPr lang="ru-RU" sz="2800" b="1" dirty="0">
                <a:latin typeface="Times New Roman" panose="02020603050405020304" pitchFamily="18" charset="0"/>
                <a:cs typeface="Times New Roman" panose="02020603050405020304" pitchFamily="18" charset="0"/>
              </a:rPr>
              <a:t>3.4. </a:t>
            </a:r>
            <a:r>
              <a:rPr lang="ru-RU" sz="2800" b="1" dirty="0" err="1">
                <a:latin typeface="Times New Roman" panose="02020603050405020304" pitchFamily="18" charset="0"/>
                <a:cs typeface="Times New Roman" panose="02020603050405020304" pitchFamily="18" charset="0"/>
              </a:rPr>
              <a:t>Політика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органів</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місцевого</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самоврядування</a:t>
            </a:r>
            <a:r>
              <a:rPr lang="ru-RU" sz="2800" b="1" dirty="0">
                <a:latin typeface="Times New Roman" panose="02020603050405020304" pitchFamily="18" charset="0"/>
                <a:cs typeface="Times New Roman" panose="02020603050405020304" pitchFamily="18" charset="0"/>
              </a:rPr>
              <a:t> у </a:t>
            </a:r>
            <a:r>
              <a:rPr lang="ru-RU" sz="2800" b="1" dirty="0" err="1">
                <a:latin typeface="Times New Roman" panose="02020603050405020304" pitchFamily="18" charset="0"/>
                <a:cs typeface="Times New Roman" panose="02020603050405020304" pitchFamily="18" charset="0"/>
              </a:rPr>
              <a:t>сфері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місцевих</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запозичень</a:t>
            </a:r>
            <a:endParaRPr lang="uk-UA" sz="2800" b="1" dirty="0"/>
          </a:p>
        </p:txBody>
      </p:sp>
      <p:sp>
        <p:nvSpPr>
          <p:cNvPr id="3" name="Місце для вмісту 2">
            <a:extLst>
              <a:ext uri="{FF2B5EF4-FFF2-40B4-BE49-F238E27FC236}">
                <a16:creationId xmlns:a16="http://schemas.microsoft.com/office/drawing/2014/main" id="{62B7DAE8-49F2-4015-AC5A-A0B17762134A}"/>
              </a:ext>
            </a:extLst>
          </p:cNvPr>
          <p:cNvSpPr>
            <a:spLocks noGrp="1"/>
          </p:cNvSpPr>
          <p:nvPr>
            <p:ph idx="1"/>
          </p:nvPr>
        </p:nvSpPr>
        <p:spPr>
          <a:xfrm>
            <a:off x="1619250" y="1066800"/>
            <a:ext cx="10306050" cy="5110163"/>
          </a:xfrm>
        </p:spPr>
        <p:txBody>
          <a:bodyPr>
            <a:normAutofit/>
          </a:bodyPr>
          <a:lstStyle/>
          <a:p>
            <a:pPr marL="0" indent="360000" algn="just">
              <a:spcBef>
                <a:spcPts val="0"/>
              </a:spcBef>
            </a:pPr>
            <a:r>
              <a:rPr lang="uk-UA" dirty="0">
                <a:latin typeface="Times New Roman" panose="02020603050405020304" pitchFamily="18" charset="0"/>
                <a:cs typeface="Times New Roman" panose="02020603050405020304" pitchFamily="18" charset="0"/>
              </a:rPr>
              <a:t>Важливою складовою бюджетної політики органів місцевого самоврядування є боргова політика, яка представляє сукупність заходів щодо здійснення і обслуговування місцевих запозичень, управління місцевим боргом з метою вирішення проблем територіальних громад.</a:t>
            </a:r>
          </a:p>
          <a:p>
            <a:pPr marL="0" indent="360000" algn="just">
              <a:spcBef>
                <a:spcPts val="0"/>
              </a:spcBef>
            </a:pPr>
            <a:r>
              <a:rPr lang="uk-UA" dirty="0">
                <a:latin typeface="Times New Roman" panose="02020603050405020304" pitchFamily="18" charset="0"/>
                <a:cs typeface="Times New Roman" panose="02020603050405020304" pitchFamily="18" charset="0"/>
              </a:rPr>
              <a:t>Основним рушійним мотивом виходу на фінансовий ринок органів місцевого самоврядування для здійснення запозичень є:</a:t>
            </a:r>
          </a:p>
          <a:p>
            <a:pPr marL="0" indent="360000" algn="just">
              <a:spcBef>
                <a:spcPts val="0"/>
              </a:spcBef>
            </a:pPr>
            <a:r>
              <a:rPr lang="uk-UA" dirty="0">
                <a:latin typeface="Times New Roman" panose="02020603050405020304" pitchFamily="18" charset="0"/>
                <a:cs typeface="Times New Roman" panose="02020603050405020304" pitchFamily="18" charset="0"/>
              </a:rPr>
              <a:t>-  хронічна нестача фінансових ресурсів, необхідних їм для вирішення місцевих потреб;</a:t>
            </a:r>
          </a:p>
          <a:p>
            <a:pPr marL="0" indent="360000" algn="just">
              <a:spcBef>
                <a:spcPts val="0"/>
              </a:spcBef>
            </a:pPr>
            <a:r>
              <a:rPr lang="uk-UA" dirty="0">
                <a:latin typeface="Times New Roman" panose="02020603050405020304" pitchFamily="18" charset="0"/>
                <a:cs typeface="Times New Roman" panose="02020603050405020304" pitchFamily="18" charset="0"/>
              </a:rPr>
              <a:t>-  значна фінансова залежність органів місцевого самоврядування від центральної влади;</a:t>
            </a:r>
          </a:p>
          <a:p>
            <a:pPr marL="0" indent="360000" algn="just">
              <a:spcBef>
                <a:spcPts val="0"/>
              </a:spcBef>
            </a:pPr>
            <a:r>
              <a:rPr lang="uk-UA" dirty="0">
                <a:latin typeface="Times New Roman" panose="02020603050405020304" pitchFamily="18" charset="0"/>
                <a:cs typeface="Times New Roman" panose="02020603050405020304" pitchFamily="18" charset="0"/>
              </a:rPr>
              <a:t>-  незадовільний, а в багатьох випадках навіть небезпечний стан об’єктів комунальної власності, що потребує вкладання достатньо значних коштів. </a:t>
            </a:r>
          </a:p>
          <a:p>
            <a:pPr marL="0" indent="360000" algn="just">
              <a:spcBef>
                <a:spcPts val="0"/>
              </a:spcBef>
            </a:pPr>
            <a:r>
              <a:rPr lang="uk-UA" dirty="0">
                <a:latin typeface="Times New Roman" panose="02020603050405020304" pitchFamily="18" charset="0"/>
                <a:cs typeface="Times New Roman" panose="02020603050405020304" pitchFamily="18" charset="0"/>
              </a:rPr>
              <a:t>У ринковій економіці територіальні громади змушені покладатися, перш за все, на власні можливості та ресурси у вирішенні своїх проблем, що також спричинює активний пошук ними альтернативних джерел і способів акумуляції коштів.</a:t>
            </a:r>
          </a:p>
          <a:p>
            <a:pPr marL="0" indent="360000" algn="just">
              <a:spcBef>
                <a:spcPts val="0"/>
              </a:spcBef>
            </a:pPr>
            <a:r>
              <a:rPr lang="ru-RU" dirty="0" err="1">
                <a:latin typeface="Times New Roman" panose="02020603050405020304" pitchFamily="18" charset="0"/>
                <a:cs typeface="Times New Roman" panose="02020603050405020304" pitchFamily="18" charset="0"/>
              </a:rPr>
              <a:t>Стаття</a:t>
            </a:r>
            <a:r>
              <a:rPr lang="ru-RU" dirty="0">
                <a:latin typeface="Times New Roman" panose="02020603050405020304" pitchFamily="18" charset="0"/>
                <a:cs typeface="Times New Roman" panose="02020603050405020304" pitchFamily="18" charset="0"/>
              </a:rPr>
              <a:t> 73 БКУ. </a:t>
            </a:r>
            <a:r>
              <a:rPr lang="ru-RU" dirty="0" err="1">
                <a:latin typeface="Times New Roman" panose="02020603050405020304" pitchFamily="18" charset="0"/>
                <a:cs typeface="Times New Roman" panose="02020603050405020304" pitchFamily="18" charset="0"/>
              </a:rPr>
              <a:t>Позики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місцевим</a:t>
            </a:r>
            <a:r>
              <a:rPr lang="ru-RU" dirty="0">
                <a:latin typeface="Times New Roman" panose="02020603050405020304" pitchFamily="18" charset="0"/>
                <a:cs typeface="Times New Roman" panose="02020603050405020304" pitchFamily="18" charset="0"/>
              </a:rPr>
              <a:t> бюджетам (</a:t>
            </a:r>
            <a:r>
              <a:rPr lang="en-US" dirty="0">
                <a:latin typeface="Times New Roman" panose="02020603050405020304" pitchFamily="18" charset="0"/>
                <a:cs typeface="Times New Roman" panose="02020603050405020304" pitchFamily="18" charset="0"/>
                <a:hlinkClick r:id="rId2"/>
              </a:rPr>
              <a:t>https://zakon.rada.gov.ua/laws/show/2456-17/conv#n1209</a:t>
            </a:r>
            <a:r>
              <a:rPr lang="uk-UA"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35324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3E1E407-98A7-4F54-ABCF-D30543ADBD28}"/>
              </a:ext>
            </a:extLst>
          </p:cNvPr>
          <p:cNvSpPr>
            <a:spLocks noGrp="1"/>
          </p:cNvSpPr>
          <p:nvPr>
            <p:ph idx="1"/>
          </p:nvPr>
        </p:nvSpPr>
        <p:spPr>
          <a:xfrm>
            <a:off x="1571624" y="304799"/>
            <a:ext cx="10153651" cy="5872163"/>
          </a:xfrm>
        </p:spPr>
        <p:txBody>
          <a:bodyPr>
            <a:normAutofit fontScale="92500" lnSpcReduction="20000"/>
          </a:bodyPr>
          <a:lstStyle/>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Як підтверджує практика, функціонування місцевих запозичень має беззаперечні </a:t>
            </a:r>
            <a:r>
              <a:rPr lang="uk-UA" i="1" dirty="0">
                <a:latin typeface="Times New Roman" panose="02020603050405020304" pitchFamily="18" charset="0"/>
                <a:cs typeface="Times New Roman" panose="02020603050405020304" pitchFamily="18" charset="0"/>
              </a:rPr>
              <a:t>позитивні наслідки </a:t>
            </a:r>
            <a:r>
              <a:rPr lang="uk-UA" dirty="0">
                <a:latin typeface="Times New Roman" panose="02020603050405020304" pitchFamily="18" charset="0"/>
                <a:cs typeface="Times New Roman" panose="02020603050405020304" pitchFamily="18" charset="0"/>
              </a:rPr>
              <a:t>для місцевого самоврядування, зокрема:</a:t>
            </a:r>
          </a:p>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 місцеві позики виступають додатковим джерелом фінансових ресурсів органів місцевого самоврядування;</a:t>
            </a:r>
          </a:p>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 за допомогою місцевих запозичень досягається відповідність в часі у сплаті коштів та отриманні суспільних послуг;</a:t>
            </a:r>
          </a:p>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 місцеві запозичення сприяють підвищенню рівня споживання суспільних послуг населенням;</a:t>
            </a:r>
          </a:p>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 місцеві позики сприяють ощадливішому ставленню органів місцевого самоврядування до коштів бюджету;</a:t>
            </a:r>
          </a:p>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 місцеві позики забезпечують загальне покращення менеджменту місцевих бюджетів;</a:t>
            </a:r>
          </a:p>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 місцеві позики сприяють формуванню груп осіб з кредиторів, які будуть найбільше зацікавлені в ефективності господарювання органів місцевого самоврядування.</a:t>
            </a:r>
          </a:p>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Поряд із цим, не можна нехтувати і тими </a:t>
            </a:r>
            <a:r>
              <a:rPr lang="uk-UA" i="1" dirty="0">
                <a:latin typeface="Times New Roman" panose="02020603050405020304" pitchFamily="18" charset="0"/>
                <a:cs typeface="Times New Roman" panose="02020603050405020304" pitchFamily="18" charset="0"/>
              </a:rPr>
              <a:t>ризиками</a:t>
            </a:r>
            <a:r>
              <a:rPr lang="uk-UA" dirty="0">
                <a:latin typeface="Times New Roman" panose="02020603050405020304" pitchFamily="18" charset="0"/>
                <a:cs typeface="Times New Roman" panose="02020603050405020304" pitchFamily="18" charset="0"/>
              </a:rPr>
              <a:t>, які супроводжують процес здійснення місцевих запозичень, вони полягають у тому, що:</a:t>
            </a:r>
          </a:p>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 в бюджеті виникають додаткові зобов’язання щодо обслуговування боргу;</a:t>
            </a:r>
          </a:p>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 існують ризики, пов’язані з фіскальною, бюджетною, монетарною, валютною політикою держави;</a:t>
            </a:r>
          </a:p>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 залучення коштів до бюджету за допомогою запозичень не сприяє відшукуванню інших резервів розширення дохідної частини місцевих бюджетів.</a:t>
            </a:r>
          </a:p>
        </p:txBody>
      </p:sp>
    </p:spTree>
    <p:extLst>
      <p:ext uri="{BB962C8B-B14F-4D97-AF65-F5344CB8AC3E}">
        <p14:creationId xmlns:p14="http://schemas.microsoft.com/office/powerpoint/2010/main" val="1969482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30280A0-EE29-42F1-A043-915EBD6CEAFE}"/>
              </a:ext>
            </a:extLst>
          </p:cNvPr>
          <p:cNvSpPr>
            <a:spLocks noGrp="1"/>
          </p:cNvSpPr>
          <p:nvPr>
            <p:ph idx="1"/>
          </p:nvPr>
        </p:nvSpPr>
        <p:spPr>
          <a:xfrm>
            <a:off x="647298" y="360947"/>
            <a:ext cx="10881360" cy="4561893"/>
          </a:xfrm>
        </p:spPr>
        <p:txBody>
          <a:bodyPr>
            <a:noAutofit/>
          </a:bodyPr>
          <a:lstStyle/>
          <a:p>
            <a:pPr marL="0" indent="0" algn="just">
              <a:lnSpc>
                <a:spcPct val="100000"/>
              </a:lnSpc>
              <a:spcBef>
                <a:spcPts val="0"/>
              </a:spcBef>
              <a:buNone/>
            </a:pPr>
            <a:endParaRPr lang="uk-UA" sz="5000" b="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uk-UA" sz="5000" b="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uk-UA" sz="5000" b="1" dirty="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uk-UA" sz="6600" b="1" dirty="0">
                <a:solidFill>
                  <a:srgbClr val="7030A0"/>
                </a:solidFill>
                <a:latin typeface="Times New Roman" panose="02020603050405020304" pitchFamily="18" charset="0"/>
                <a:cs typeface="Times New Roman" panose="02020603050405020304" pitchFamily="18" charset="0"/>
              </a:rPr>
              <a:t>Дякую за увагу!</a:t>
            </a:r>
            <a:endParaRPr lang="uk-UA" sz="66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437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B0C042-19AD-475F-B928-28E35D618E18}"/>
              </a:ext>
            </a:extLst>
          </p:cNvPr>
          <p:cNvSpPr>
            <a:spLocks noGrp="1"/>
          </p:cNvSpPr>
          <p:nvPr>
            <p:ph type="title"/>
          </p:nvPr>
        </p:nvSpPr>
        <p:spPr/>
        <p:txBody>
          <a:bodyPr>
            <a:normAutofit/>
          </a:bodyPr>
          <a:lstStyle/>
          <a:p>
            <a:pPr algn="ctr"/>
            <a:r>
              <a:rPr lang="uk-UA" sz="4000" b="1" dirty="0"/>
              <a:t>ПЛАН</a:t>
            </a:r>
          </a:p>
        </p:txBody>
      </p:sp>
      <p:sp>
        <p:nvSpPr>
          <p:cNvPr id="5" name="Місце для вмісту 4">
            <a:extLst>
              <a:ext uri="{FF2B5EF4-FFF2-40B4-BE49-F238E27FC236}">
                <a16:creationId xmlns:a16="http://schemas.microsoft.com/office/drawing/2014/main" id="{81398169-D49D-4D22-9D16-337A81C40B76}"/>
              </a:ext>
            </a:extLst>
          </p:cNvPr>
          <p:cNvSpPr>
            <a:spLocks noGrp="1"/>
          </p:cNvSpPr>
          <p:nvPr>
            <p:ph idx="1"/>
          </p:nvPr>
        </p:nvSpPr>
        <p:spPr>
          <a:xfrm>
            <a:off x="1685924" y="1825625"/>
            <a:ext cx="10258425" cy="4351338"/>
          </a:xfrm>
        </p:spPr>
        <p:txBody>
          <a:bodyPr>
            <a:normAutofit fontScale="92500" lnSpcReduction="20000"/>
          </a:bodyPr>
          <a:lstStyle/>
          <a:p>
            <a:pPr marL="0" indent="360000" algn="just">
              <a:lnSpc>
                <a:spcPct val="150000"/>
              </a:lnSpc>
              <a:spcBef>
                <a:spcPts val="0"/>
              </a:spcBef>
            </a:pPr>
            <a:r>
              <a:rPr lang="ru-RU" sz="3200" dirty="0">
                <a:latin typeface="Times New Roman" panose="02020603050405020304" pitchFamily="18" charset="0"/>
                <a:cs typeface="Times New Roman" panose="02020603050405020304" pitchFamily="18" charset="0"/>
              </a:rPr>
              <a:t>3.1. </a:t>
            </a:r>
            <a:r>
              <a:rPr lang="ru-RU" sz="3200" dirty="0" err="1">
                <a:latin typeface="Times New Roman" panose="02020603050405020304" pitchFamily="18" charset="0"/>
                <a:cs typeface="Times New Roman" panose="02020603050405020304" pitchFamily="18" charset="0"/>
              </a:rPr>
              <a:t>Зміст</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місцевої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фінансової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політики</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її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сегменти</a:t>
            </a:r>
            <a:r>
              <a:rPr lang="ru-RU" sz="3200" dirty="0">
                <a:latin typeface="Times New Roman" panose="02020603050405020304" pitchFamily="18" charset="0"/>
                <a:cs typeface="Times New Roman" panose="02020603050405020304" pitchFamily="18" charset="0"/>
              </a:rPr>
              <a:t>.</a:t>
            </a:r>
          </a:p>
          <a:p>
            <a:pPr marL="0" indent="360000" algn="just">
              <a:lnSpc>
                <a:spcPct val="150000"/>
              </a:lnSpc>
              <a:spcBef>
                <a:spcPts val="0"/>
              </a:spcBef>
            </a:pPr>
            <a:r>
              <a:rPr lang="uk-UA" sz="3200" dirty="0">
                <a:latin typeface="Times New Roman" panose="02020603050405020304" pitchFamily="18" charset="0"/>
                <a:cs typeface="Times New Roman" panose="02020603050405020304" pitchFamily="18" charset="0"/>
              </a:rPr>
              <a:t>3.2. </a:t>
            </a:r>
            <a:r>
              <a:rPr lang="ru-RU" sz="3200" dirty="0" err="1">
                <a:latin typeface="Times New Roman" panose="02020603050405020304" pitchFamily="18" charset="0"/>
                <a:cs typeface="Times New Roman" panose="02020603050405020304" pitchFamily="18" charset="0"/>
              </a:rPr>
              <a:t>Принципи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організації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місцевої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фінансової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політики</a:t>
            </a:r>
            <a:r>
              <a:rPr lang="uk-UA" sz="3200" dirty="0">
                <a:latin typeface="Times New Roman" panose="02020603050405020304" pitchFamily="18" charset="0"/>
                <a:cs typeface="Times New Roman" panose="02020603050405020304" pitchFamily="18" charset="0"/>
              </a:rPr>
              <a:t>.</a:t>
            </a:r>
          </a:p>
          <a:p>
            <a:pPr marL="0" indent="360000" algn="just">
              <a:lnSpc>
                <a:spcPct val="150000"/>
              </a:lnSpc>
              <a:spcBef>
                <a:spcPts val="0"/>
              </a:spcBef>
            </a:pPr>
            <a:r>
              <a:rPr lang="uk-UA" sz="3200" dirty="0">
                <a:latin typeface="Times New Roman" panose="02020603050405020304" pitchFamily="18" charset="0"/>
                <a:cs typeface="Times New Roman" panose="02020603050405020304" pitchFamily="18" charset="0"/>
              </a:rPr>
              <a:t>3.3. </a:t>
            </a:r>
            <a:r>
              <a:rPr lang="ru-RU" sz="3200" dirty="0">
                <a:latin typeface="Times New Roman" panose="02020603050405020304" pitchFamily="18" charset="0"/>
                <a:cs typeface="Times New Roman" panose="02020603050405020304" pitchFamily="18" charset="0"/>
              </a:rPr>
              <a:t>Право </a:t>
            </a:r>
            <a:r>
              <a:rPr lang="ru-RU" sz="3200" dirty="0" err="1">
                <a:latin typeface="Times New Roman" panose="02020603050405020304" pitchFamily="18" charset="0"/>
                <a:cs typeface="Times New Roman" panose="02020603050405020304" pitchFamily="18" charset="0"/>
              </a:rPr>
              <a:t>податкової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ініціативи</a:t>
            </a:r>
            <a:r>
              <a:rPr lang="ru-RU" sz="3200" dirty="0">
                <a:latin typeface="Times New Roman" panose="02020603050405020304" pitchFamily="18" charset="0"/>
                <a:cs typeface="Times New Roman" panose="02020603050405020304" pitchFamily="18" charset="0"/>
              </a:rPr>
              <a:t>.</a:t>
            </a:r>
          </a:p>
          <a:p>
            <a:pPr marL="0" indent="360000" algn="just">
              <a:lnSpc>
                <a:spcPct val="150000"/>
              </a:lnSpc>
              <a:spcBef>
                <a:spcPts val="0"/>
              </a:spcBef>
            </a:pPr>
            <a:r>
              <a:rPr lang="ru-RU" sz="3200" dirty="0">
                <a:latin typeface="Times New Roman" panose="02020603050405020304" pitchFamily="18" charset="0"/>
                <a:cs typeface="Times New Roman" panose="02020603050405020304" pitchFamily="18" charset="0"/>
              </a:rPr>
              <a:t>3.4. </a:t>
            </a:r>
            <a:r>
              <a:rPr lang="ru-RU" sz="3200" dirty="0" err="1">
                <a:latin typeface="Times New Roman" panose="02020603050405020304" pitchFamily="18" charset="0"/>
                <a:cs typeface="Times New Roman" panose="02020603050405020304" pitchFamily="18" charset="0"/>
              </a:rPr>
              <a:t>Політика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місцевого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самоврядування</a:t>
            </a:r>
            <a:r>
              <a:rPr lang="ru-RU" sz="3200" dirty="0">
                <a:latin typeface="Times New Roman" panose="02020603050405020304" pitchFamily="18" charset="0"/>
                <a:cs typeface="Times New Roman" panose="02020603050405020304" pitchFamily="18" charset="0"/>
              </a:rPr>
              <a:t> у </a:t>
            </a:r>
            <a:r>
              <a:rPr lang="ru-RU" sz="3200" dirty="0" err="1">
                <a:latin typeface="Times New Roman" panose="02020603050405020304" pitchFamily="18" charset="0"/>
                <a:cs typeface="Times New Roman" panose="02020603050405020304" pitchFamily="18" charset="0"/>
              </a:rPr>
              <a:t>сфері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місцевих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запозичень</a:t>
            </a:r>
            <a:r>
              <a:rPr lang="ru-RU" sz="3200" dirty="0">
                <a:latin typeface="Times New Roman" panose="02020603050405020304" pitchFamily="18" charset="0"/>
                <a:cs typeface="Times New Roman" panose="02020603050405020304" pitchFamily="18" charset="0"/>
              </a:rPr>
              <a:t>.</a:t>
            </a:r>
          </a:p>
          <a:p>
            <a:pPr marL="0" indent="360000" algn="just">
              <a:lnSpc>
                <a:spcPct val="150000"/>
              </a:lnSpc>
              <a:spcBef>
                <a:spcPts val="0"/>
              </a:spcBef>
            </a:pPr>
            <a:r>
              <a:rPr lang="ru-RU" sz="3200" dirty="0">
                <a:latin typeface="Times New Roman" panose="02020603050405020304" pitchFamily="18" charset="0"/>
                <a:cs typeface="Times New Roman" panose="02020603050405020304" pitchFamily="18" charset="0"/>
              </a:rPr>
              <a:t>3.5. </a:t>
            </a:r>
            <a:r>
              <a:rPr lang="ru-RU" sz="3200" dirty="0" err="1">
                <a:latin typeface="Times New Roman" panose="02020603050405020304" pitchFamily="18" charset="0"/>
                <a:cs typeface="Times New Roman" panose="02020603050405020304" pitchFamily="18" charset="0"/>
              </a:rPr>
              <a:t>Проблеми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розвитку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місцевої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фінансової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політики</a:t>
            </a:r>
            <a:r>
              <a:rPr lang="ru-RU" sz="3200" dirty="0">
                <a:latin typeface="Times New Roman" panose="02020603050405020304" pitchFamily="18" charset="0"/>
                <a:cs typeface="Times New Roman" panose="02020603050405020304" pitchFamily="18" charset="0"/>
              </a:rPr>
              <a:t> в Україні та </a:t>
            </a:r>
            <a:r>
              <a:rPr lang="uk-UA" sz="3200" dirty="0">
                <a:latin typeface="Times New Roman" panose="02020603050405020304" pitchFamily="18" charset="0"/>
                <a:cs typeface="Times New Roman" panose="02020603050405020304" pitchFamily="18" charset="0"/>
              </a:rPr>
              <a:t>напрями </a:t>
            </a:r>
            <a:r>
              <a:rPr lang="uk-UA" sz="3200">
                <a:latin typeface="Times New Roman" panose="02020603050405020304" pitchFamily="18" charset="0"/>
                <a:cs typeface="Times New Roman" panose="02020603050405020304" pitchFamily="18" charset="0"/>
              </a:rPr>
              <a:t>її удосконалення (ДОПОВІДЬ)</a:t>
            </a:r>
            <a:r>
              <a:rPr lang="ru-RU" sz="320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1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FEB04A-904B-4BC4-BCEC-B0B58950609C}"/>
              </a:ext>
            </a:extLst>
          </p:cNvPr>
          <p:cNvSpPr>
            <a:spLocks noGrp="1"/>
          </p:cNvSpPr>
          <p:nvPr>
            <p:ph type="title"/>
          </p:nvPr>
        </p:nvSpPr>
        <p:spPr>
          <a:xfrm>
            <a:off x="2438400" y="133350"/>
            <a:ext cx="8915400" cy="1038225"/>
          </a:xfrm>
        </p:spPr>
        <p:txBody>
          <a:bodyPr>
            <a:noAutofit/>
          </a:bodyPr>
          <a:lstStyle/>
          <a:p>
            <a:pPr algn="ctr">
              <a:lnSpc>
                <a:spcPct val="150000"/>
              </a:lnSpc>
            </a:pPr>
            <a:r>
              <a:rPr lang="ru-RU" sz="2800" b="1" dirty="0">
                <a:latin typeface="Times New Roman" panose="02020603050405020304" pitchFamily="18" charset="0"/>
                <a:cs typeface="Times New Roman" panose="02020603050405020304" pitchFamily="18" charset="0"/>
              </a:rPr>
              <a:t>3.1. </a:t>
            </a:r>
            <a:r>
              <a:rPr lang="ru-RU" sz="2800" b="1" dirty="0" err="1">
                <a:latin typeface="Times New Roman" panose="02020603050405020304" pitchFamily="18" charset="0"/>
                <a:cs typeface="Times New Roman" panose="02020603050405020304" pitchFamily="18" charset="0"/>
              </a:rPr>
              <a:t>Зміст</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місцевої</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фінансової</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політики</a:t>
            </a:r>
            <a:r>
              <a:rPr lang="ru-RU" sz="2800" b="1" dirty="0">
                <a:latin typeface="Times New Roman" panose="02020603050405020304" pitchFamily="18" charset="0"/>
                <a:cs typeface="Times New Roman" panose="02020603050405020304" pitchFamily="18" charset="0"/>
              </a:rPr>
              <a:t> та </a:t>
            </a:r>
            <a:r>
              <a:rPr lang="ru-RU" sz="2800" b="1" dirty="0" err="1">
                <a:latin typeface="Times New Roman" panose="02020603050405020304" pitchFamily="18" charset="0"/>
                <a:cs typeface="Times New Roman" panose="02020603050405020304" pitchFamily="18" charset="0"/>
              </a:rPr>
              <a:t>її</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сегменти</a:t>
            </a:r>
            <a:br>
              <a:rPr lang="ru-RU" sz="2800" dirty="0">
                <a:latin typeface="Times New Roman" panose="02020603050405020304" pitchFamily="18" charset="0"/>
                <a:cs typeface="Times New Roman" panose="02020603050405020304" pitchFamily="18" charset="0"/>
              </a:rPr>
            </a:br>
            <a:endParaRPr lang="uk-UA" sz="2800" b="1" dirty="0"/>
          </a:p>
        </p:txBody>
      </p:sp>
      <p:pic>
        <p:nvPicPr>
          <p:cNvPr id="5" name="Місце для вмісту 4">
            <a:extLst>
              <a:ext uri="{FF2B5EF4-FFF2-40B4-BE49-F238E27FC236}">
                <a16:creationId xmlns:a16="http://schemas.microsoft.com/office/drawing/2014/main" id="{0CBA1760-5469-4C5A-9C77-D5EA5A1EE222}"/>
              </a:ext>
            </a:extLst>
          </p:cNvPr>
          <p:cNvPicPr>
            <a:picLocks noGrp="1" noChangeAspect="1"/>
          </p:cNvPicPr>
          <p:nvPr>
            <p:ph idx="1"/>
          </p:nvPr>
        </p:nvPicPr>
        <p:blipFill>
          <a:blip r:embed="rId2"/>
          <a:stretch>
            <a:fillRect/>
          </a:stretch>
        </p:blipFill>
        <p:spPr>
          <a:xfrm>
            <a:off x="2438400" y="847725"/>
            <a:ext cx="7315200" cy="5170033"/>
          </a:xfrm>
          <a:prstGeom prst="rect">
            <a:avLst/>
          </a:prstGeom>
        </p:spPr>
      </p:pic>
    </p:spTree>
    <p:extLst>
      <p:ext uri="{BB962C8B-B14F-4D97-AF65-F5344CB8AC3E}">
        <p14:creationId xmlns:p14="http://schemas.microsoft.com/office/powerpoint/2010/main" val="2650029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1E356B42-D2E1-4344-A135-219D86C42F38}"/>
              </a:ext>
            </a:extLst>
          </p:cNvPr>
          <p:cNvPicPr>
            <a:picLocks noGrp="1" noChangeAspect="1"/>
          </p:cNvPicPr>
          <p:nvPr>
            <p:ph idx="1"/>
          </p:nvPr>
        </p:nvPicPr>
        <p:blipFill>
          <a:blip r:embed="rId2"/>
          <a:stretch>
            <a:fillRect/>
          </a:stretch>
        </p:blipFill>
        <p:spPr>
          <a:xfrm>
            <a:off x="2209800" y="771525"/>
            <a:ext cx="7953375" cy="5054061"/>
          </a:xfrm>
          <a:prstGeom prst="rect">
            <a:avLst/>
          </a:prstGeom>
        </p:spPr>
      </p:pic>
    </p:spTree>
    <p:extLst>
      <p:ext uri="{BB962C8B-B14F-4D97-AF65-F5344CB8AC3E}">
        <p14:creationId xmlns:p14="http://schemas.microsoft.com/office/powerpoint/2010/main" val="168144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655D976-768D-4CC6-A719-182866A7FBB6}"/>
              </a:ext>
            </a:extLst>
          </p:cNvPr>
          <p:cNvSpPr>
            <a:spLocks noGrp="1"/>
          </p:cNvSpPr>
          <p:nvPr>
            <p:ph idx="1"/>
          </p:nvPr>
        </p:nvSpPr>
        <p:spPr>
          <a:xfrm>
            <a:off x="838200" y="190500"/>
            <a:ext cx="10515600" cy="5986463"/>
          </a:xfrm>
        </p:spPr>
        <p:txBody>
          <a:bodyPr/>
          <a:lstStyle/>
          <a:p>
            <a:pPr marL="0" indent="360000" algn="just">
              <a:spcBef>
                <a:spcPts val="0"/>
              </a:spcBef>
            </a:pPr>
            <a:r>
              <a:rPr lang="uk-UA" dirty="0">
                <a:latin typeface="Times New Roman" panose="02020603050405020304" pitchFamily="18" charset="0"/>
                <a:cs typeface="Times New Roman" panose="02020603050405020304" pitchFamily="18" charset="0"/>
              </a:rPr>
              <a:t>Формування та реалізація місцевої фінансової політики – не статичний, а динамічний процес. Залежно від тривалості періоду, на який розрахований цей сегмент політики, характеру завдань, що вирішуються на конкретному етапі державотворення, вона включає фінансову стратегію та фінансову тактику. При цьому фінансова стратегія визначає сутність і напрямки реалізації тактичних дій місцевих органів виконавчої влади й органів місцевого самоврядування у довгостроковий період, а фінансова тактика в певній мірі розширює вибір параметрів стратегії. За їх допомогою органи влади можуть оптимально перерозподіляти фінансові </a:t>
            </a:r>
            <a:r>
              <a:rPr lang="ru-RU" dirty="0" err="1">
                <a:latin typeface="Times New Roman" panose="02020603050405020304" pitchFamily="18" charset="0"/>
                <a:cs typeface="Times New Roman" panose="02020603050405020304" pitchFamily="18" charset="0"/>
              </a:rPr>
              <a:t>ресурси</a:t>
            </a:r>
            <a:r>
              <a:rPr lang="ru-RU" dirty="0">
                <a:latin typeface="Times New Roman" panose="02020603050405020304" pitchFamily="18" charset="0"/>
                <a:cs typeface="Times New Roman" panose="02020603050405020304" pitchFamily="18" charset="0"/>
              </a:rPr>
              <a:t> через систему </a:t>
            </a:r>
            <a:r>
              <a:rPr lang="ru-RU" dirty="0" err="1">
                <a:latin typeface="Times New Roman" panose="02020603050405020304" pitchFamily="18" charset="0"/>
                <a:cs typeface="Times New Roman" panose="02020603050405020304" pitchFamily="18" charset="0"/>
              </a:rPr>
              <a:t>місцевих</a:t>
            </a:r>
            <a:r>
              <a:rPr lang="ru-RU" dirty="0">
                <a:latin typeface="Times New Roman" panose="02020603050405020304" pitchFamily="18" charset="0"/>
                <a:cs typeface="Times New Roman" panose="02020603050405020304" pitchFamily="18" charset="0"/>
              </a:rPr>
              <a:t> фінансів, </a:t>
            </a:r>
            <a:r>
              <a:rPr lang="ru-RU" dirty="0" err="1">
                <a:latin typeface="Times New Roman" panose="02020603050405020304" pitchFamily="18" charset="0"/>
                <a:cs typeface="Times New Roman" panose="02020603050405020304" pitchFamily="18" charset="0"/>
              </a:rPr>
              <a:t>концентруючись</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найнеобхідніших</a:t>
            </a:r>
            <a:r>
              <a:rPr lang="ru-RU" dirty="0">
                <a:latin typeface="Times New Roman" panose="02020603050405020304" pitchFamily="18" charset="0"/>
                <a:cs typeface="Times New Roman" panose="02020603050405020304" pitchFamily="18" charset="0"/>
              </a:rPr>
              <a:t> потребах.</a:t>
            </a:r>
            <a:endParaRPr lang="uk-UA"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75DEF2E3-4072-40DA-A66E-051F79E042CB}"/>
              </a:ext>
            </a:extLst>
          </p:cNvPr>
          <p:cNvPicPr>
            <a:picLocks noChangeAspect="1"/>
          </p:cNvPicPr>
          <p:nvPr/>
        </p:nvPicPr>
        <p:blipFill>
          <a:blip r:embed="rId2"/>
          <a:stretch>
            <a:fillRect/>
          </a:stretch>
        </p:blipFill>
        <p:spPr>
          <a:xfrm>
            <a:off x="2056884" y="2847749"/>
            <a:ext cx="7392432" cy="3238952"/>
          </a:xfrm>
          <a:prstGeom prst="rect">
            <a:avLst/>
          </a:prstGeom>
        </p:spPr>
      </p:pic>
    </p:spTree>
    <p:extLst>
      <p:ext uri="{BB962C8B-B14F-4D97-AF65-F5344CB8AC3E}">
        <p14:creationId xmlns:p14="http://schemas.microsoft.com/office/powerpoint/2010/main" val="2085028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F6BFF38-D26A-4F63-8E1A-3029E0278C10}"/>
              </a:ext>
            </a:extLst>
          </p:cNvPr>
          <p:cNvSpPr>
            <a:spLocks noGrp="1"/>
          </p:cNvSpPr>
          <p:nvPr>
            <p:ph idx="1"/>
          </p:nvPr>
        </p:nvSpPr>
        <p:spPr>
          <a:xfrm>
            <a:off x="838200" y="333375"/>
            <a:ext cx="10515600" cy="5843588"/>
          </a:xfrm>
        </p:spPr>
        <p:txBody>
          <a:bodyPr/>
          <a:lstStyle/>
          <a:p>
            <a:pPr marL="0" indent="360000" algn="just">
              <a:spcBef>
                <a:spcPts val="0"/>
              </a:spcBef>
            </a:pPr>
            <a:r>
              <a:rPr lang="uk-UA" dirty="0">
                <a:latin typeface="Times New Roman" panose="02020603050405020304" pitchFamily="18" charset="0"/>
                <a:cs typeface="Times New Roman" panose="02020603050405020304" pitchFamily="18" charset="0"/>
              </a:rPr>
              <a:t>Механізм забезпечення фінансової політики місцевих органів виконавчої влади й органів місцевого самоврядування включає фінансово-економічну, політико-правову та інформаційну компоненти.</a:t>
            </a:r>
          </a:p>
          <a:p>
            <a:pPr marL="0" indent="360000" algn="just">
              <a:spcBef>
                <a:spcPts val="0"/>
              </a:spcBef>
            </a:pPr>
            <a:endParaRPr lang="uk-UA"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A805E11C-990E-4FCD-845A-D5E71EA6646B}"/>
              </a:ext>
            </a:extLst>
          </p:cNvPr>
          <p:cNvPicPr>
            <a:picLocks noChangeAspect="1"/>
          </p:cNvPicPr>
          <p:nvPr/>
        </p:nvPicPr>
        <p:blipFill>
          <a:blip r:embed="rId2"/>
          <a:stretch>
            <a:fillRect/>
          </a:stretch>
        </p:blipFill>
        <p:spPr>
          <a:xfrm>
            <a:off x="2180678" y="1719024"/>
            <a:ext cx="7830643" cy="3419952"/>
          </a:xfrm>
          <a:prstGeom prst="rect">
            <a:avLst/>
          </a:prstGeom>
        </p:spPr>
      </p:pic>
    </p:spTree>
    <p:extLst>
      <p:ext uri="{BB962C8B-B14F-4D97-AF65-F5344CB8AC3E}">
        <p14:creationId xmlns:p14="http://schemas.microsoft.com/office/powerpoint/2010/main" val="2944795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A1E0402-A582-4440-9E5A-35F5A1DE6577}"/>
              </a:ext>
            </a:extLst>
          </p:cNvPr>
          <p:cNvSpPr>
            <a:spLocks noGrp="1"/>
          </p:cNvSpPr>
          <p:nvPr>
            <p:ph idx="1"/>
          </p:nvPr>
        </p:nvSpPr>
        <p:spPr>
          <a:xfrm>
            <a:off x="838200" y="447675"/>
            <a:ext cx="10515600" cy="5729288"/>
          </a:xfrm>
        </p:spPr>
        <p:txBody>
          <a:bodyPr/>
          <a:lstStyle/>
          <a:p>
            <a:pPr marL="0" indent="360000" algn="just">
              <a:spcBef>
                <a:spcPts val="0"/>
              </a:spcBef>
            </a:pPr>
            <a:r>
              <a:rPr lang="ru-RU" dirty="0" err="1">
                <a:latin typeface="Times New Roman" panose="02020603050405020304" pitchFamily="18" charset="0"/>
                <a:cs typeface="Times New Roman" panose="02020603050405020304" pitchFamily="18" charset="0"/>
              </a:rPr>
              <a:t>Основними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складовими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місцевої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фінансової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політики</a:t>
            </a:r>
            <a:r>
              <a:rPr lang="ru-RU" dirty="0">
                <a:latin typeface="Times New Roman" panose="02020603050405020304" pitchFamily="18" charset="0"/>
                <a:cs typeface="Times New Roman" panose="02020603050405020304" pitchFamily="18" charset="0"/>
              </a:rPr>
              <a:t> є </a:t>
            </a:r>
            <a:r>
              <a:rPr lang="ru-RU" dirty="0" err="1">
                <a:latin typeface="Times New Roman" panose="02020603050405020304" pitchFamily="18" charset="0"/>
                <a:cs typeface="Times New Roman" panose="02020603050405020304" pitchFamily="18" charset="0"/>
              </a:rPr>
              <a:t>бюджетна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податкова</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інвестиційна</a:t>
            </a:r>
            <a:r>
              <a:rPr lang="ru-RU"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05BE95AC-3A3B-4427-ADC9-954C1B5A8B10}"/>
              </a:ext>
            </a:extLst>
          </p:cNvPr>
          <p:cNvPicPr>
            <a:picLocks noChangeAspect="1"/>
          </p:cNvPicPr>
          <p:nvPr/>
        </p:nvPicPr>
        <p:blipFill>
          <a:blip r:embed="rId2"/>
          <a:stretch>
            <a:fillRect/>
          </a:stretch>
        </p:blipFill>
        <p:spPr>
          <a:xfrm>
            <a:off x="2171152" y="1542787"/>
            <a:ext cx="7849695" cy="3772426"/>
          </a:xfrm>
          <a:prstGeom prst="rect">
            <a:avLst/>
          </a:prstGeom>
        </p:spPr>
      </p:pic>
    </p:spTree>
    <p:extLst>
      <p:ext uri="{BB962C8B-B14F-4D97-AF65-F5344CB8AC3E}">
        <p14:creationId xmlns:p14="http://schemas.microsoft.com/office/powerpoint/2010/main" val="87742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3011FCFD-DCA1-4790-8B5D-F9BA5AD5241E}"/>
              </a:ext>
            </a:extLst>
          </p:cNvPr>
          <p:cNvPicPr>
            <a:picLocks noGrp="1" noChangeAspect="1"/>
          </p:cNvPicPr>
          <p:nvPr>
            <p:ph idx="1"/>
          </p:nvPr>
        </p:nvPicPr>
        <p:blipFill>
          <a:blip r:embed="rId2"/>
          <a:stretch>
            <a:fillRect/>
          </a:stretch>
        </p:blipFill>
        <p:spPr>
          <a:xfrm>
            <a:off x="2495551" y="333376"/>
            <a:ext cx="6962774" cy="5843588"/>
          </a:xfrm>
          <a:prstGeom prst="rect">
            <a:avLst/>
          </a:prstGeom>
        </p:spPr>
      </p:pic>
    </p:spTree>
    <p:extLst>
      <p:ext uri="{BB962C8B-B14F-4D97-AF65-F5344CB8AC3E}">
        <p14:creationId xmlns:p14="http://schemas.microsoft.com/office/powerpoint/2010/main" val="2678734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A7547A27-A44C-45A0-9A95-3E1F784F8848}"/>
              </a:ext>
            </a:extLst>
          </p:cNvPr>
          <p:cNvPicPr>
            <a:picLocks noGrp="1" noChangeAspect="1"/>
          </p:cNvPicPr>
          <p:nvPr>
            <p:ph idx="1"/>
          </p:nvPr>
        </p:nvPicPr>
        <p:blipFill>
          <a:blip r:embed="rId2"/>
          <a:stretch>
            <a:fillRect/>
          </a:stretch>
        </p:blipFill>
        <p:spPr>
          <a:xfrm>
            <a:off x="2505075" y="876301"/>
            <a:ext cx="7591425" cy="4858786"/>
          </a:xfrm>
          <a:prstGeom prst="rect">
            <a:avLst/>
          </a:prstGeom>
        </p:spPr>
      </p:pic>
    </p:spTree>
    <p:extLst>
      <p:ext uri="{BB962C8B-B14F-4D97-AF65-F5344CB8AC3E}">
        <p14:creationId xmlns:p14="http://schemas.microsoft.com/office/powerpoint/2010/main" val="59006130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93">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581</Template>
  <TotalTime>700</TotalTime>
  <Words>1115</Words>
  <Application>Microsoft Office PowerPoint</Application>
  <PresentationFormat>Широкий екран</PresentationFormat>
  <Paragraphs>48</Paragraphs>
  <Slides>16</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3</vt:i4>
      </vt:variant>
      <vt:variant>
        <vt:lpstr>Заголовки слайдів</vt:lpstr>
      </vt:variant>
      <vt:variant>
        <vt:i4>16</vt:i4>
      </vt:variant>
    </vt:vector>
  </HeadingPairs>
  <TitlesOfParts>
    <vt:vector size="26" baseType="lpstr">
      <vt:lpstr>맑은 고딕</vt:lpstr>
      <vt:lpstr>Arial</vt:lpstr>
      <vt:lpstr>Arial Black</vt:lpstr>
      <vt:lpstr>Calibri</vt:lpstr>
      <vt:lpstr>Calibri Light</vt:lpstr>
      <vt:lpstr>Tahoma</vt:lpstr>
      <vt:lpstr>Times New Roman</vt:lpstr>
      <vt:lpstr>Тема Office</vt:lpstr>
      <vt:lpstr>Custom Design</vt:lpstr>
      <vt:lpstr>493</vt:lpstr>
      <vt:lpstr>ФІНАНСОВА ПОЛІТИКА МІСЦЕВИХ ОРГАНІВ ВЛАДИ</vt:lpstr>
      <vt:lpstr>ПЛАН</vt:lpstr>
      <vt:lpstr>3.1. Зміст місцевої фінансової політики та її сегменти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3.2. Принципи організації місцевої фінансової політики</vt:lpstr>
      <vt:lpstr>Презентація PowerPoint</vt:lpstr>
      <vt:lpstr>Презентація PowerPoint</vt:lpstr>
      <vt:lpstr> 3.3. Право податкової ініціативи </vt:lpstr>
      <vt:lpstr>3.4. Політика органів місцевого самоврядування у сфері місцевих запозичень</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Розвиток банківського сектору у забезпеченні економічного зростання</dc:title>
  <dc:creator>Zhytomir Andrey</dc:creator>
  <cp:lastModifiedBy>ASUS</cp:lastModifiedBy>
  <cp:revision>93</cp:revision>
  <dcterms:created xsi:type="dcterms:W3CDTF">2020-11-16T08:41:00Z</dcterms:created>
  <dcterms:modified xsi:type="dcterms:W3CDTF">2025-09-17T17:48:20Z</dcterms:modified>
</cp:coreProperties>
</file>