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  <p:sldMasterId id="2147483779" r:id="rId2"/>
    <p:sldMasterId id="2147483791" r:id="rId3"/>
  </p:sldMasterIdLst>
  <p:sldIdLst>
    <p:sldId id="256" r:id="rId4"/>
    <p:sldId id="294" r:id="rId5"/>
    <p:sldId id="295" r:id="rId6"/>
    <p:sldId id="298" r:id="rId7"/>
    <p:sldId id="296" r:id="rId8"/>
    <p:sldId id="300" r:id="rId9"/>
    <p:sldId id="301" r:id="rId10"/>
    <p:sldId id="303" r:id="rId11"/>
    <p:sldId id="304" r:id="rId12"/>
    <p:sldId id="305" r:id="rId13"/>
    <p:sldId id="297" r:id="rId14"/>
    <p:sldId id="302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4660"/>
  </p:normalViewPr>
  <p:slideViewPr>
    <p:cSldViewPr snapToGrid="0">
      <p:cViewPr varScale="1">
        <p:scale>
          <a:sx n="80" d="100"/>
          <a:sy n="80" d="100"/>
        </p:scale>
        <p:origin x="70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022FF0-9036-4B8B-A30D-9F179D837511}" type="datetimeFigureOut">
              <a:rPr lang="uk-UA" smtClean="0"/>
              <a:pPr/>
              <a:t>17.09.2025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9CF55-EC64-4789-B950-4DC77E0247DF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582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022FF0-9036-4B8B-A30D-9F179D837511}" type="datetimeFigureOut">
              <a:rPr lang="uk-UA" smtClean="0"/>
              <a:pPr/>
              <a:t>17.09.2025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9CF55-EC64-4789-B950-4DC77E0247DF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3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64"/>
          <a:stretch/>
        </p:blipFill>
        <p:spPr>
          <a:xfrm flipH="1">
            <a:off x="1" y="0"/>
            <a:ext cx="7862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9A4B5-570B-4916-A158-B02CFF6D4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313" y="1806504"/>
            <a:ext cx="9577137" cy="23926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МІСЦЕВІ БЮДЖЕТИ ЯК ОСНОВА ФІНАНСОВОЇ БАЗИ МІСЦЕВИХ</a:t>
            </a:r>
            <a:b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ОРГАНІВ ВЛАДИ</a:t>
            </a:r>
            <a:endParaRPr lang="uk-UA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97E028-2991-4CA9-A31C-A9E328238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282" y="4621789"/>
            <a:ext cx="10363200" cy="1199704"/>
          </a:xfrm>
        </p:spPr>
        <p:txBody>
          <a:bodyPr>
            <a:normAutofit/>
          </a:bodyPr>
          <a:lstStyle/>
          <a:p>
            <a:r>
              <a:rPr lang="uk-UA" altLang="ru-RU" dirty="0"/>
              <a:t>Литвинчук Ірина Вікторівна, </a:t>
            </a:r>
            <a:r>
              <a:rPr lang="en-US" altLang="ru-RU" dirty="0"/>
              <a:t> </a:t>
            </a:r>
            <a:r>
              <a:rPr lang="uk-UA" altLang="ru-RU" dirty="0" err="1"/>
              <a:t>к.е.н</a:t>
            </a:r>
            <a:r>
              <a:rPr lang="uk-UA" altLang="ru-RU" dirty="0"/>
              <a:t>., доцент</a:t>
            </a:r>
            <a:endParaRPr lang="uk-UA" altLang="ru-RU" b="1" i="1" dirty="0">
              <a:latin typeface="Arial Black" panose="020B0A04020102020204" pitchFamily="34" charset="0"/>
            </a:endParaRPr>
          </a:p>
          <a:p>
            <a:endParaRPr lang="uk-UA" altLang="ru-RU" sz="2000" b="1" i="1" dirty="0">
              <a:latin typeface="Arial Black" panose="020B0A04020102020204" pitchFamily="34" charset="0"/>
            </a:endParaRPr>
          </a:p>
          <a:p>
            <a:r>
              <a:rPr lang="uk-UA" altLang="ru-RU" sz="1600" dirty="0"/>
              <a:t>Житомир – 2025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82125" y="821619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alt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ТЕМА-2</a:t>
            </a:r>
            <a:br>
              <a:rPr lang="uk-UA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21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D184D964-F673-402B-A060-789F4794D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3258" y="428625"/>
            <a:ext cx="8715817" cy="552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71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EB04A-904B-4BC4-BCEC-B0B589506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33350"/>
            <a:ext cx="8915400" cy="132397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Роль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соціальному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економічному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07D6AF-DED2-4B2F-B26F-CCDF2F17D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074" y="1457325"/>
            <a:ext cx="9867901" cy="5162550"/>
          </a:xfrm>
        </p:spPr>
        <p:txBody>
          <a:bodyPr>
            <a:normAutofit fontScale="92500" lnSpcReduction="10000"/>
          </a:bodyPr>
          <a:lstStyle/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Місцеві бюджети займають не лише важливе місце у бюджетній системі, але й одне з центральних місць в економічній системі кожної держави, їх роль і значення безпосередньо зумовлені типом економічної системи, обраними цілями та пріоритетами суспільного розвитку.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складовими багатопланової ролі місцевих бюджетів є те, що вони виступають: вагомим чинником економічного розвитку і фінансової стабільності, інструментом макроекономічного регулювання; важелем здійснення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перерозподільчих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процесів; фінансовою базою місцевого самоврядування; інструментом реалізації державної регіональної політики; планами формування і використання фінансових ресурсів територіальних утворень; основним важелем проведення фінансового вирівнювання; головним джерелом фінансових ресурсів для утримання і розвитку місцевого господарства, вирішення місцевих проблем; з їх допомогою проходить реалізація перспективних цілей національного розвитку і загальнодержавних програм, проводиться фінансування державних видатків; місцевим бюджетам належить важлива роль у забезпеченні конституційних гарантій, вирішенні соціальних проблем, піднесенні добробуту населення.</a:t>
            </a:r>
          </a:p>
        </p:txBody>
      </p:sp>
    </p:spTree>
    <p:extLst>
      <p:ext uri="{BB962C8B-B14F-4D97-AF65-F5344CB8AC3E}">
        <p14:creationId xmlns:p14="http://schemas.microsoft.com/office/powerpoint/2010/main" val="983619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D484808A-119F-44A0-9923-DDFA079B3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3726" y="224730"/>
            <a:ext cx="6648450" cy="4937820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FC611B72-CC70-42D3-83CB-50C91BC9C650}"/>
              </a:ext>
            </a:extLst>
          </p:cNvPr>
          <p:cNvSpPr/>
          <p:nvPr/>
        </p:nvSpPr>
        <p:spPr>
          <a:xfrm>
            <a:off x="2324099" y="5362959"/>
            <a:ext cx="96869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місцевих бюджетів проходить реалізація загальнодержавних програм, пов’язаних з розвитком галузей народного господарства, здійснюється підтримка вітчизняних виробників, фінансуються заходи із підвищення життєвого рівня населення, створення нових робочих місць, реабілітації та працевлаштування інвалідів, виплачуються допомоги незаконно депортованим особам, біженцям, реабілітованим. З коштів місцевих бюджетів проводяться превентивні, оздоровчі, спортивні та культурні заходи.</a:t>
            </a:r>
          </a:p>
        </p:txBody>
      </p:sp>
    </p:spTree>
    <p:extLst>
      <p:ext uri="{BB962C8B-B14F-4D97-AF65-F5344CB8AC3E}">
        <p14:creationId xmlns:p14="http://schemas.microsoft.com/office/powerpoint/2010/main" val="2450677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30280A0-EE29-42F1-A043-915EBD6CE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98" y="360947"/>
            <a:ext cx="10881360" cy="456189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6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6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7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0C042-19AD-475F-B928-28E35D618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/>
              <a:t>ПЛАН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81398169-D49D-4D22-9D16-337A81C40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924" y="1400175"/>
            <a:ext cx="10258425" cy="4776788"/>
          </a:xfrm>
        </p:spPr>
        <p:txBody>
          <a:bodyPr>
            <a:normAutofit/>
          </a:bodyPr>
          <a:lstStyle/>
          <a:p>
            <a:pPr marL="0" indent="360000" algn="just">
              <a:lnSpc>
                <a:spcPct val="150000"/>
              </a:lnSpc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Економічна сутність і специфічні риси місцевих бюджетів України.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EB04A-904B-4BC4-BCEC-B0B589506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33350"/>
            <a:ext cx="8915400" cy="1038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07D6AF-DED2-4B2F-B26F-CCDF2F17D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5186363"/>
          </a:xfrm>
        </p:spPr>
        <p:txBody>
          <a:bodyPr/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 перших місцевих бюджетів у сучасному розумінні цього поняття тісно пов’язано з появою і функціонуванням 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Україні земств, тобто місцевого самоврядування, яке діяло під керівництвом дворянства і остаточно сформувалось наприкінці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у процесі проведення кріпосної реформи. У процесі розвитку місцевих бюджетів України від другої половини ХІХ ст. до початку ХХІ ст. можна виділити такі етапи.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9761BF-5DB4-4CA2-893F-AF500CF05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99" y="3190875"/>
            <a:ext cx="84105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2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D7B5B2E8-61DF-4F3E-B58F-2B8AC2886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752476"/>
            <a:ext cx="96393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50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EB04A-904B-4BC4-BCEC-B0B589506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33350"/>
            <a:ext cx="8915400" cy="1038225"/>
          </a:xfrm>
        </p:spPr>
        <p:txBody>
          <a:bodyPr>
            <a:noAutofit/>
          </a:bodyPr>
          <a:lstStyle/>
          <a:p>
            <a:pPr marL="0" indent="360000" algn="ctr">
              <a:lnSpc>
                <a:spcPct val="100000"/>
              </a:lnSpc>
              <a:spcBef>
                <a:spcPts val="0"/>
              </a:spcBef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Економічна сутність і специфічні риси місцевих бюджетів України.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33CDF5DC-7D87-4D06-8065-EA2B54276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600"/>
          <a:stretch/>
        </p:blipFill>
        <p:spPr>
          <a:xfrm>
            <a:off x="1952625" y="1304925"/>
            <a:ext cx="9296399" cy="487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76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EC2EBD1B-04BA-4F99-B546-B0B972AAF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6495" y="1247775"/>
            <a:ext cx="8968280" cy="46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20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46AA00-B871-422C-9BA4-9D0849461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299" y="590549"/>
            <a:ext cx="951547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55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E45BE2DF-ED05-4831-99E3-FF931F222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9425" y="533400"/>
            <a:ext cx="8429625" cy="516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19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D877E124-44F4-4A07-BD1C-4480EC705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7425" y="657225"/>
            <a:ext cx="927735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61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9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581</Template>
  <TotalTime>640</TotalTime>
  <Words>377</Words>
  <Application>Microsoft Office PowerPoint</Application>
  <PresentationFormat>Широкий екран</PresentationFormat>
  <Paragraphs>20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13</vt:i4>
      </vt:variant>
    </vt:vector>
  </HeadingPairs>
  <TitlesOfParts>
    <vt:vector size="23" baseType="lpstr">
      <vt:lpstr>맑은 고딕</vt:lpstr>
      <vt:lpstr>Arial</vt:lpstr>
      <vt:lpstr>Arial Black</vt:lpstr>
      <vt:lpstr>Calibri</vt:lpstr>
      <vt:lpstr>Calibri Light</vt:lpstr>
      <vt:lpstr>Tahoma</vt:lpstr>
      <vt:lpstr>Times New Roman</vt:lpstr>
      <vt:lpstr>Тема Office</vt:lpstr>
      <vt:lpstr>Custom Design</vt:lpstr>
      <vt:lpstr>493</vt:lpstr>
      <vt:lpstr>МІСЦЕВІ БЮДЖЕТИ ЯК ОСНОВА ФІНАНСОВОЇ БАЗИ МІСЦЕВИХ ОРГАНІВ ВЛАДИ</vt:lpstr>
      <vt:lpstr>ПЛАН</vt:lpstr>
      <vt:lpstr>2.1. Етапи розвитку місцевих бюджетів України. </vt:lpstr>
      <vt:lpstr>Презентація PowerPoint</vt:lpstr>
      <vt:lpstr>2.2. Економічна сутність і специфічні риси місцевих бюджетів України.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2.3. Роль місцевих бюджетів у соціальному та економічному розвитку регіонів і територіальних громад. 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банківського сектору у забезпеченні економічного зростання</dc:title>
  <dc:creator>Zhytomir Andrey</dc:creator>
  <cp:lastModifiedBy>ASUS</cp:lastModifiedBy>
  <cp:revision>76</cp:revision>
  <dcterms:created xsi:type="dcterms:W3CDTF">2020-11-16T08:41:00Z</dcterms:created>
  <dcterms:modified xsi:type="dcterms:W3CDTF">2025-09-17T17:53:38Z</dcterms:modified>
</cp:coreProperties>
</file>