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79" r:id="rId2"/>
    <p:sldMasterId id="2147483791" r:id="rId3"/>
  </p:sldMasterIdLst>
  <p:sldIdLst>
    <p:sldId id="256" r:id="rId4"/>
    <p:sldId id="294" r:id="rId5"/>
    <p:sldId id="309" r:id="rId6"/>
    <p:sldId id="295" r:id="rId7"/>
    <p:sldId id="296" r:id="rId8"/>
    <p:sldId id="297" r:id="rId9"/>
    <p:sldId id="298" r:id="rId10"/>
    <p:sldId id="299" r:id="rId11"/>
    <p:sldId id="302" r:id="rId12"/>
    <p:sldId id="305" r:id="rId13"/>
    <p:sldId id="306" r:id="rId14"/>
    <p:sldId id="310" r:id="rId15"/>
    <p:sldId id="300" r:id="rId16"/>
    <p:sldId id="301" r:id="rId17"/>
    <p:sldId id="303" r:id="rId18"/>
    <p:sldId id="304" r:id="rId19"/>
    <p:sldId id="307" r:id="rId20"/>
    <p:sldId id="308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09.09.2025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1" y="0"/>
            <a:ext cx="786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9A4B5-570B-4916-A158-B02CFF6D4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3" y="1982569"/>
            <a:ext cx="9577137" cy="1534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СУТНІСТЬ, СКЛАДОВІ ТА ЗАСАДИ</a:t>
            </a:r>
            <a:b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ОРГАНІЗАЦІЇ МІСЦЕВИХ ФІНАНСІВ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E028-2991-4CA9-A31C-A9E328238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82" y="4621789"/>
            <a:ext cx="10363200" cy="1199704"/>
          </a:xfrm>
        </p:spPr>
        <p:txBody>
          <a:bodyPr>
            <a:normAutofit/>
          </a:bodyPr>
          <a:lstStyle/>
          <a:p>
            <a:r>
              <a:rPr lang="uk-UA" altLang="ru-RU" dirty="0"/>
              <a:t>Литвинчук Ірина Вікторівна, </a:t>
            </a:r>
            <a:r>
              <a:rPr lang="en-US" altLang="ru-RU" dirty="0"/>
              <a:t> </a:t>
            </a:r>
            <a:r>
              <a:rPr lang="uk-UA" altLang="ru-RU" dirty="0" err="1"/>
              <a:t>к.е.н</a:t>
            </a:r>
            <a:r>
              <a:rPr lang="uk-UA" altLang="ru-RU" dirty="0"/>
              <a:t>., доцент</a:t>
            </a:r>
            <a:endParaRPr lang="uk-UA" altLang="ru-RU" b="1" i="1" dirty="0">
              <a:latin typeface="Arial Black" panose="020B0A04020102020204" pitchFamily="34" charset="0"/>
            </a:endParaRPr>
          </a:p>
          <a:p>
            <a:endParaRPr lang="uk-UA" altLang="ru-RU" sz="2000" b="1" i="1" dirty="0">
              <a:latin typeface="Arial Black" panose="020B0A04020102020204" pitchFamily="34" charset="0"/>
            </a:endParaRPr>
          </a:p>
          <a:p>
            <a:r>
              <a:rPr lang="uk-UA" altLang="ru-RU" sz="1600" dirty="0"/>
              <a:t>Житомир – 2025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2125" y="821619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ТЕМА-1</a:t>
            </a:r>
            <a:b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2187C7-D4E2-4159-9AF6-0F762DC7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057275"/>
            <a:ext cx="9344024" cy="5119688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Розподільча функція місцевих фінансів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 свій прояв у порядку формування доходів і видатків місцевих бюджетів, формуванні цільових фондів органів місцевого самоврядування, за допомогою яких проходить складний процес забезпечення їх фінансовими ресурсами, необхідних для виконання покладених на органи місцевого самоврядування функцій і завдань.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Кошти, які акумулюються у місцевих бюджетах і цільових фондах, розподіляються і використовуються для задоволення різноманітних місцевих потреб. Крім того, через систему міжбюджетних відносин фінансові ресурси, акумульовані на обласному і районному рівні, перерозподіляються між окремими адміністративно-територіальними одиницями з метою проведення фінансового вирівнювання.</a:t>
            </a:r>
          </a:p>
        </p:txBody>
      </p:sp>
    </p:spTree>
    <p:extLst>
      <p:ext uri="{BB962C8B-B14F-4D97-AF65-F5344CB8AC3E}">
        <p14:creationId xmlns:p14="http://schemas.microsoft.com/office/powerpoint/2010/main" val="391052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44B53F-9B7C-4416-B19B-7B8277D8C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933449"/>
            <a:ext cx="9144000" cy="5243513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 функція місцевих фінансів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реалізується, зокрема, в діяльності органів місцевого самоврядування при складанні проектів місцевих бюджетів, їх розгляді та затвердженні, а також при виконанні й складанні звіту про виконання місцевих бюджетів, у процесі здійснення контролю за формуванням та використанням бюджетних коштів. Сфера дії контрольної функції не обмежується місцевими бюджетами, а включає інші фонди грошових коштів та загалом усі фінансові ресурси, які знаходяться в розпорядженні місцевого самоврядування.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 функція місцевих фінансів спрямована на забезпечення передбачених пропорцій розподілу і перерозподілу фінансових ресурсів, їх цільове й економне використання.</a:t>
            </a:r>
          </a:p>
        </p:txBody>
      </p:sp>
    </p:spTree>
    <p:extLst>
      <p:ext uri="{BB962C8B-B14F-4D97-AF65-F5344CB8AC3E}">
        <p14:creationId xmlns:p14="http://schemas.microsoft.com/office/powerpoint/2010/main" val="418481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FC640C-AB96-42AA-A201-91E0D6D25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0" y="1047750"/>
            <a:ext cx="9048750" cy="4695825"/>
          </a:xfrm>
        </p:spPr>
        <p:txBody>
          <a:bodyPr/>
          <a:lstStyle/>
          <a:p>
            <a:pPr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Стимулююча функція місцевих фінансів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створенні таких умов, за яких органи місцевого самоврядування стають безпосередньо зацікавленими у збільшенні обсягів доходів бюджетів, додатковому залученні надходжень як загальнодержавних, так і місцевих податків і зборів, пошуку альтернативних джерел доходів, ефективному використанні фінансових ресурсів, які надходять в їх розпорядження.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 втіленням стимулюючої функції є діючий порядок формування власних доходів місцевих бюджетів, заохочення перевиконання запланованих показників надходжень загальнодержавних податків і зборів, самостійність у використанні додатково залучених коштів та ін.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42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BB41CBA-794E-4189-820E-C545AE01C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550" y="714375"/>
            <a:ext cx="82581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0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59F7EA8-D3DC-4BFF-A0B4-627562355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126" y="466724"/>
            <a:ext cx="6638924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9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F7B4FF4-F4AD-4E68-B760-0FC39130E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929197"/>
            <a:ext cx="8162925" cy="46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B85A2FE-FFCE-4E58-945D-792F54111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76" y="638175"/>
            <a:ext cx="8239124" cy="53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1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AAF2F78-5B69-4F5D-9A00-06D3DDDF0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0" y="666750"/>
            <a:ext cx="79152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5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A869C5A-9570-47C0-949F-02AEB993F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428626"/>
            <a:ext cx="7772400" cy="54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31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80A0-EE29-42F1-A043-915EBD6C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8" y="360947"/>
            <a:ext cx="10881360" cy="45618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042-19AD-475F-B928-28E35D61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ПЛАН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26F439C-FE00-4657-84A2-430661937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924051"/>
            <a:ext cx="10582274" cy="30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208D3-4D35-438D-AA37-E4D56F47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err="1"/>
              <a:t>Етапи</a:t>
            </a:r>
            <a:r>
              <a:rPr lang="ru-RU" b="1" u="sng" dirty="0"/>
              <a:t> </a:t>
            </a:r>
            <a:r>
              <a:rPr lang="ru-RU" b="1" u="sng" dirty="0" err="1"/>
              <a:t>розвитку</a:t>
            </a:r>
            <a:r>
              <a:rPr lang="ru-RU" b="1" u="sng" dirty="0"/>
              <a:t> науки про </a:t>
            </a:r>
            <a:r>
              <a:rPr lang="ru-RU" b="1" u="sng" dirty="0" err="1"/>
              <a:t>місцеві</a:t>
            </a:r>
            <a:r>
              <a:rPr lang="ru-RU" b="1" u="sng" dirty="0"/>
              <a:t> </a:t>
            </a:r>
            <a:r>
              <a:rPr lang="ru-RU" b="1" u="sng" dirty="0" err="1"/>
              <a:t>фінанси</a:t>
            </a:r>
            <a:endParaRPr lang="uk-UA" b="1" u="sng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F9EA821-F7C0-402B-8418-6F5221640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50" y="1790700"/>
            <a:ext cx="9324975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9A693F0-8CAD-411C-9F91-823E42AA3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975" y="657225"/>
            <a:ext cx="8448675" cy="50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7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8FF1D5C-88BE-476E-95F5-0384CD245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542926"/>
            <a:ext cx="8496299" cy="56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1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723EE61-87E6-407A-BBBC-E13B64747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551" y="435679"/>
            <a:ext cx="7506748" cy="12860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B52AB-7C2B-4DDF-959A-DADF01926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4" y="1795158"/>
            <a:ext cx="6962775" cy="46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32A067B-C3AD-4B9C-9380-688352EC5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133350"/>
            <a:ext cx="84581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AD34864-3AE3-4092-8F73-065C8295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0" y="428625"/>
            <a:ext cx="7581899" cy="57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712E24A-4A90-4F79-AF1E-C28211488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/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місцеві фінанси не можна розглядати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фінансів загалом, а місцеві фінанси виступають як складова фінансової системи країни, то функції фінансів і місцевих фінансів тісно пов’язані між собою, а призначення останніх зумовлено сутністю, функціями і роллю фінансів як однієї з найважливіших економічних категорій ринкового господарства.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Місцевим фінансам притаманні такі функції: розподільча, контрольна та стимулююча.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6354E2-FDC3-4EDD-ADA2-A26AE81E0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91" y="2581275"/>
            <a:ext cx="8858809" cy="3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2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</Template>
  <TotalTime>586</TotalTime>
  <Words>374</Words>
  <Application>Microsoft Office PowerPoint</Application>
  <PresentationFormat>Широкий екран</PresentationFormat>
  <Paragraphs>19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19</vt:i4>
      </vt:variant>
    </vt:vector>
  </HeadingPairs>
  <TitlesOfParts>
    <vt:vector size="29" baseType="lpstr">
      <vt:lpstr>맑은 고딕</vt:lpstr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Custom Design</vt:lpstr>
      <vt:lpstr>493</vt:lpstr>
      <vt:lpstr>СУТНІСТЬ, СКЛАДОВІ ТА ЗАСАДИ ОРГАНІЗАЦІЇ МІСЦЕВИХ ФІНАНСІВ</vt:lpstr>
      <vt:lpstr>ПЛАН</vt:lpstr>
      <vt:lpstr>Етапи розвитку науки про місцеві фінанси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банківського сектору у забезпеченні економічного зростання</dc:title>
  <dc:creator>Zhytomir Andrey</dc:creator>
  <cp:lastModifiedBy>ASUS</cp:lastModifiedBy>
  <cp:revision>68</cp:revision>
  <dcterms:created xsi:type="dcterms:W3CDTF">2020-11-16T08:41:00Z</dcterms:created>
  <dcterms:modified xsi:type="dcterms:W3CDTF">2025-09-09T09:18:26Z</dcterms:modified>
</cp:coreProperties>
</file>