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sldIdLst>
    <p:sldId id="398" r:id="rId2"/>
    <p:sldId id="405" r:id="rId3"/>
    <p:sldId id="406" r:id="rId4"/>
    <p:sldId id="407" r:id="rId5"/>
    <p:sldId id="422" r:id="rId6"/>
    <p:sldId id="403" r:id="rId7"/>
    <p:sldId id="399" r:id="rId8"/>
    <p:sldId id="400" r:id="rId9"/>
    <p:sldId id="401" r:id="rId10"/>
    <p:sldId id="402" r:id="rId11"/>
    <p:sldId id="404" r:id="rId12"/>
    <p:sldId id="408" r:id="rId13"/>
    <p:sldId id="409" r:id="rId14"/>
    <p:sldId id="410" r:id="rId15"/>
    <p:sldId id="412" r:id="rId16"/>
    <p:sldId id="413" r:id="rId17"/>
    <p:sldId id="415" r:id="rId18"/>
    <p:sldId id="416" r:id="rId19"/>
    <p:sldId id="424" r:id="rId20"/>
    <p:sldId id="423" r:id="rId21"/>
    <p:sldId id="418" r:id="rId22"/>
    <p:sldId id="421" r:id="rId23"/>
    <p:sldId id="425" r:id="rId24"/>
  </p:sldIdLst>
  <p:sldSz cx="12192000" cy="6858000"/>
  <p:notesSz cx="6858000" cy="9144000"/>
  <p:defaultTextStyle>
    <a:defPPr>
      <a:defRPr lang="uk-U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0000"/>
    <a:srgbClr val="760A0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522" autoAdjust="0"/>
    <p:restoredTop sz="98148" autoAdjust="0"/>
  </p:normalViewPr>
  <p:slideViewPr>
    <p:cSldViewPr snapToGrid="0">
      <p:cViewPr>
        <p:scale>
          <a:sx n="75" d="100"/>
          <a:sy n="75" d="100"/>
        </p:scale>
        <p:origin x="-1056" y="-7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grpSp>
        <p:nvGrpSpPr>
          <p:cNvPr id="4" name="Group 6"/>
          <p:cNvGrpSpPr>
            <a:grpSpLocks/>
          </p:cNvGrpSpPr>
          <p:nvPr/>
        </p:nvGrpSpPr>
        <p:grpSpPr bwMode="auto">
          <a:xfrm>
            <a:off x="0" y="-7938"/>
            <a:ext cx="12192000" cy="6865938"/>
            <a:chOff x="0" y="-8467"/>
            <a:chExt cx="12192000" cy="6866467"/>
          </a:xfrm>
        </p:grpSpPr>
        <p:cxnSp>
          <p:nvCxnSpPr>
            <p:cNvPr id="5" name="Straight Connector 31"/>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20"/>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Isosceles Triangle 26"/>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30"/>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8"/>
            <p:cNvSpPr/>
            <p:nvPr/>
          </p:nvSpPr>
          <p:spPr>
            <a:xfrm rot="10800000">
              <a:off x="0" y="-528"/>
              <a:ext cx="842963" cy="566622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5" name="Date Placeholder 3"/>
          <p:cNvSpPr>
            <a:spLocks noGrp="1"/>
          </p:cNvSpPr>
          <p:nvPr>
            <p:ph type="dt" sz="half" idx="10"/>
          </p:nvPr>
        </p:nvSpPr>
        <p:spPr/>
        <p:txBody>
          <a:bodyPr/>
          <a:lstStyle>
            <a:lvl1pPr>
              <a:defRPr/>
            </a:lvl1pPr>
          </a:lstStyle>
          <a:p>
            <a:pPr>
              <a:defRPr/>
            </a:pPr>
            <a:fld id="{8CC081A3-8330-4A2B-8235-4F45974A4969}" type="datetimeFigureOut">
              <a:rPr lang="uk-UA"/>
              <a:pPr>
                <a:defRPr/>
              </a:pPr>
              <a:t>04.03.2026</a:t>
            </a:fld>
            <a:endParaRPr lang="uk-UA"/>
          </a:p>
        </p:txBody>
      </p:sp>
      <p:sp>
        <p:nvSpPr>
          <p:cNvPr id="16" name="Footer Placeholder 4"/>
          <p:cNvSpPr>
            <a:spLocks noGrp="1"/>
          </p:cNvSpPr>
          <p:nvPr>
            <p:ph type="ftr" sz="quarter" idx="11"/>
          </p:nvPr>
        </p:nvSpPr>
        <p:spPr/>
        <p:txBody>
          <a:bodyPr/>
          <a:lstStyle>
            <a:lvl1pPr>
              <a:defRPr/>
            </a:lvl1pPr>
          </a:lstStyle>
          <a:p>
            <a:pPr>
              <a:defRPr/>
            </a:pPr>
            <a:endParaRPr lang="uk-UA"/>
          </a:p>
        </p:txBody>
      </p:sp>
      <p:sp>
        <p:nvSpPr>
          <p:cNvPr id="17" name="Slide Number Placeholder 5"/>
          <p:cNvSpPr>
            <a:spLocks noGrp="1"/>
          </p:cNvSpPr>
          <p:nvPr>
            <p:ph type="sldNum" sz="quarter" idx="12"/>
          </p:nvPr>
        </p:nvSpPr>
        <p:spPr/>
        <p:txBody>
          <a:bodyPr/>
          <a:lstStyle>
            <a:lvl1pPr>
              <a:defRPr/>
            </a:lvl1pPr>
          </a:lstStyle>
          <a:p>
            <a:pPr>
              <a:defRPr/>
            </a:pPr>
            <a:fld id="{CB2FC6CA-857F-4E35-8599-9B047F75854B}" type="slidenum">
              <a:rPr lang="uk-UA"/>
              <a:pPr>
                <a:defRPr/>
              </a:pPr>
              <a:t>‹#›</a:t>
            </a:fld>
            <a:endParaRPr lang="uk-UA"/>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grpSp>
        <p:nvGrpSpPr>
          <p:cNvPr id="5" name="Group 6"/>
          <p:cNvGrpSpPr>
            <a:grpSpLocks/>
          </p:cNvGrpSpPr>
          <p:nvPr/>
        </p:nvGrpSpPr>
        <p:grpSpPr bwMode="auto">
          <a:xfrm>
            <a:off x="0" y="-7938"/>
            <a:ext cx="12192000" cy="6865938"/>
            <a:chOff x="0" y="-8467"/>
            <a:chExt cx="12192000" cy="6866467"/>
          </a:xfrm>
        </p:grpSpPr>
        <p:cxnSp>
          <p:nvCxnSpPr>
            <p:cNvPr id="6" name="Straight Connector 19"/>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 name="Straight Connector 20"/>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Isosceles Triangle 23"/>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27"/>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28"/>
            <p:cNvSpPr/>
            <p:nvPr/>
          </p:nvSpPr>
          <p:spPr>
            <a:xfrm>
              <a:off x="0" y="4012981"/>
              <a:ext cx="449263" cy="2845019"/>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6" name="TextBox 19"/>
          <p:cNvSpPr txBox="1"/>
          <p:nvPr/>
        </p:nvSpPr>
        <p:spPr>
          <a:xfrm>
            <a:off x="541338" y="790575"/>
            <a:ext cx="609600" cy="584200"/>
          </a:xfrm>
          <a:prstGeom prst="rect">
            <a:avLst/>
          </a:prstGeom>
        </p:spPr>
        <p:txBody>
          <a:bodyPr anchor="ctr"/>
          <a:lstStyle/>
          <a:p>
            <a:pPr fontAlgn="auto">
              <a:spcBef>
                <a:spcPts val="0"/>
              </a:spcBef>
              <a:spcAft>
                <a:spcPts val="0"/>
              </a:spcAft>
              <a:defRPr/>
            </a:pPr>
            <a:r>
              <a:rPr lang="en-US" sz="8000" dirty="0">
                <a:ln w="3175" cmpd="sng">
                  <a:noFill/>
                </a:ln>
                <a:solidFill>
                  <a:schemeClr val="accent1">
                    <a:lumMod val="60000"/>
                    <a:lumOff val="40000"/>
                  </a:schemeClr>
                </a:solidFill>
                <a:latin typeface="Arial"/>
                <a:cs typeface="+mn-cs"/>
              </a:rPr>
              <a:t>“</a:t>
            </a:r>
          </a:p>
        </p:txBody>
      </p:sp>
      <p:sp>
        <p:nvSpPr>
          <p:cNvPr id="17" name="TextBox 21"/>
          <p:cNvSpPr txBox="1"/>
          <p:nvPr/>
        </p:nvSpPr>
        <p:spPr>
          <a:xfrm>
            <a:off x="8893175" y="2886075"/>
            <a:ext cx="609600" cy="585788"/>
          </a:xfrm>
          <a:prstGeom prst="rect">
            <a:avLst/>
          </a:prstGeom>
        </p:spPr>
        <p:txBody>
          <a:bodyPr anchor="ctr"/>
          <a:lstStyle/>
          <a:p>
            <a:pPr fontAlgn="auto">
              <a:spcBef>
                <a:spcPts val="0"/>
              </a:spcBef>
              <a:spcAft>
                <a:spcPts val="0"/>
              </a:spcAft>
              <a:defRPr/>
            </a:pPr>
            <a:r>
              <a:rPr lang="en-US" sz="8000" dirty="0">
                <a:ln w="3175" cmpd="sng">
                  <a:noFill/>
                </a:ln>
                <a:solidFill>
                  <a:schemeClr val="accent1">
                    <a:lumMod val="60000"/>
                    <a:lumOff val="40000"/>
                  </a:schemeClr>
                </a:solidFill>
                <a:latin typeface="Arial"/>
                <a:cs typeface="+mn-cs"/>
              </a:rPr>
              <a:t>”</a:t>
            </a:r>
            <a:endParaRPr lang="en-US" dirty="0">
              <a:solidFill>
                <a:schemeClr val="accent1">
                  <a:lumMod val="60000"/>
                  <a:lumOff val="40000"/>
                </a:schemeClr>
              </a:solidFill>
              <a:latin typeface="Arial"/>
              <a:cs typeface="+mn-cs"/>
            </a:endParaRP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8" name="Date Placeholder 3"/>
          <p:cNvSpPr>
            <a:spLocks noGrp="1"/>
          </p:cNvSpPr>
          <p:nvPr>
            <p:ph type="dt" sz="half" idx="14"/>
          </p:nvPr>
        </p:nvSpPr>
        <p:spPr/>
        <p:txBody>
          <a:bodyPr/>
          <a:lstStyle>
            <a:lvl1pPr>
              <a:defRPr/>
            </a:lvl1pPr>
          </a:lstStyle>
          <a:p>
            <a:pPr>
              <a:defRPr/>
            </a:pPr>
            <a:fld id="{F503FE50-455B-4083-BF78-7B34D6B7699C}" type="datetimeFigureOut">
              <a:rPr lang="uk-UA"/>
              <a:pPr>
                <a:defRPr/>
              </a:pPr>
              <a:t>04.03.2026</a:t>
            </a:fld>
            <a:endParaRPr lang="uk-UA"/>
          </a:p>
        </p:txBody>
      </p:sp>
      <p:sp>
        <p:nvSpPr>
          <p:cNvPr id="19" name="Footer Placeholder 4"/>
          <p:cNvSpPr>
            <a:spLocks noGrp="1"/>
          </p:cNvSpPr>
          <p:nvPr>
            <p:ph type="ftr" sz="quarter" idx="15"/>
          </p:nvPr>
        </p:nvSpPr>
        <p:spPr/>
        <p:txBody>
          <a:bodyPr/>
          <a:lstStyle>
            <a:lvl1pPr>
              <a:defRPr/>
            </a:lvl1pPr>
          </a:lstStyle>
          <a:p>
            <a:pPr>
              <a:defRPr/>
            </a:pPr>
            <a:endParaRPr lang="uk-UA"/>
          </a:p>
        </p:txBody>
      </p:sp>
      <p:sp>
        <p:nvSpPr>
          <p:cNvPr id="20" name="Slide Number Placeholder 5"/>
          <p:cNvSpPr>
            <a:spLocks noGrp="1"/>
          </p:cNvSpPr>
          <p:nvPr>
            <p:ph type="sldNum" sz="quarter" idx="16"/>
          </p:nvPr>
        </p:nvSpPr>
        <p:spPr/>
        <p:txBody>
          <a:bodyPr/>
          <a:lstStyle>
            <a:lvl1pPr>
              <a:defRPr/>
            </a:lvl1pPr>
          </a:lstStyle>
          <a:p>
            <a:pPr>
              <a:defRPr/>
            </a:pPr>
            <a:fld id="{232333B0-C739-4053-9788-EE178CFEA73B}" type="slidenum">
              <a:rPr lang="uk-UA"/>
              <a:pPr>
                <a:defRPr/>
              </a:pPr>
              <a:t>‹#›</a:t>
            </a:fld>
            <a:endParaRPr lang="uk-UA"/>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grpSp>
        <p:nvGrpSpPr>
          <p:cNvPr id="5" name="Group 6"/>
          <p:cNvGrpSpPr>
            <a:grpSpLocks/>
          </p:cNvGrpSpPr>
          <p:nvPr/>
        </p:nvGrpSpPr>
        <p:grpSpPr bwMode="auto">
          <a:xfrm>
            <a:off x="0" y="-7938"/>
            <a:ext cx="12192000" cy="6865938"/>
            <a:chOff x="0" y="-8467"/>
            <a:chExt cx="12192000" cy="6866467"/>
          </a:xfrm>
        </p:grpSpPr>
        <p:cxnSp>
          <p:nvCxnSpPr>
            <p:cNvPr id="6" name="Straight Connector 19"/>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 name="Straight Connector 20"/>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Isosceles Triangle 23"/>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27"/>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28"/>
            <p:cNvSpPr/>
            <p:nvPr/>
          </p:nvSpPr>
          <p:spPr>
            <a:xfrm>
              <a:off x="0" y="4012981"/>
              <a:ext cx="449263" cy="2845019"/>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6" name="TextBox 23"/>
          <p:cNvSpPr txBox="1"/>
          <p:nvPr/>
        </p:nvSpPr>
        <p:spPr>
          <a:xfrm>
            <a:off x="541338" y="790575"/>
            <a:ext cx="609600" cy="584200"/>
          </a:xfrm>
          <a:prstGeom prst="rect">
            <a:avLst/>
          </a:prstGeom>
        </p:spPr>
        <p:txBody>
          <a:bodyPr anchor="ctr"/>
          <a:lstStyle/>
          <a:p>
            <a:pPr fontAlgn="auto">
              <a:spcBef>
                <a:spcPts val="0"/>
              </a:spcBef>
              <a:spcAft>
                <a:spcPts val="0"/>
              </a:spcAft>
              <a:defRPr/>
            </a:pPr>
            <a:r>
              <a:rPr lang="en-US" sz="8000" dirty="0">
                <a:ln w="3175" cmpd="sng">
                  <a:noFill/>
                </a:ln>
                <a:solidFill>
                  <a:schemeClr val="accent1">
                    <a:lumMod val="60000"/>
                    <a:lumOff val="40000"/>
                  </a:schemeClr>
                </a:solidFill>
                <a:latin typeface="Arial"/>
                <a:cs typeface="+mn-cs"/>
              </a:rPr>
              <a:t>“</a:t>
            </a:r>
          </a:p>
        </p:txBody>
      </p:sp>
      <p:sp>
        <p:nvSpPr>
          <p:cNvPr id="17" name="TextBox 24"/>
          <p:cNvSpPr txBox="1"/>
          <p:nvPr/>
        </p:nvSpPr>
        <p:spPr>
          <a:xfrm>
            <a:off x="8893175" y="2886075"/>
            <a:ext cx="609600" cy="585788"/>
          </a:xfrm>
          <a:prstGeom prst="rect">
            <a:avLst/>
          </a:prstGeom>
        </p:spPr>
        <p:txBody>
          <a:bodyPr anchor="ctr"/>
          <a:lstStyle/>
          <a:p>
            <a:pPr fontAlgn="auto">
              <a:spcBef>
                <a:spcPts val="0"/>
              </a:spcBef>
              <a:spcAft>
                <a:spcPts val="0"/>
              </a:spcAft>
              <a:defRPr/>
            </a:pPr>
            <a:r>
              <a:rPr lang="en-US" sz="8000" dirty="0">
                <a:ln w="3175" cmpd="sng">
                  <a:noFill/>
                </a:ln>
                <a:solidFill>
                  <a:schemeClr val="accent1">
                    <a:lumMod val="60000"/>
                    <a:lumOff val="40000"/>
                  </a:schemeClr>
                </a:solidFill>
                <a:latin typeface="Arial"/>
                <a:cs typeface="+mn-cs"/>
              </a:rPr>
              <a:t>”</a:t>
            </a: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8" name="Date Placeholder 3"/>
          <p:cNvSpPr>
            <a:spLocks noGrp="1"/>
          </p:cNvSpPr>
          <p:nvPr>
            <p:ph type="dt" sz="half" idx="14"/>
          </p:nvPr>
        </p:nvSpPr>
        <p:spPr/>
        <p:txBody>
          <a:bodyPr/>
          <a:lstStyle>
            <a:lvl1pPr>
              <a:defRPr/>
            </a:lvl1pPr>
          </a:lstStyle>
          <a:p>
            <a:pPr>
              <a:defRPr/>
            </a:pPr>
            <a:fld id="{E7D6470E-49EB-4A58-827B-4D80EE8B8288}" type="datetimeFigureOut">
              <a:rPr lang="uk-UA"/>
              <a:pPr>
                <a:defRPr/>
              </a:pPr>
              <a:t>04.03.2026</a:t>
            </a:fld>
            <a:endParaRPr lang="uk-UA"/>
          </a:p>
        </p:txBody>
      </p:sp>
      <p:sp>
        <p:nvSpPr>
          <p:cNvPr id="19" name="Footer Placeholder 4"/>
          <p:cNvSpPr>
            <a:spLocks noGrp="1"/>
          </p:cNvSpPr>
          <p:nvPr>
            <p:ph type="ftr" sz="quarter" idx="15"/>
          </p:nvPr>
        </p:nvSpPr>
        <p:spPr/>
        <p:txBody>
          <a:bodyPr/>
          <a:lstStyle>
            <a:lvl1pPr>
              <a:defRPr/>
            </a:lvl1pPr>
          </a:lstStyle>
          <a:p>
            <a:pPr>
              <a:defRPr/>
            </a:pPr>
            <a:endParaRPr lang="uk-UA"/>
          </a:p>
        </p:txBody>
      </p:sp>
      <p:sp>
        <p:nvSpPr>
          <p:cNvPr id="20" name="Slide Number Placeholder 5"/>
          <p:cNvSpPr>
            <a:spLocks noGrp="1"/>
          </p:cNvSpPr>
          <p:nvPr>
            <p:ph type="sldNum" sz="quarter" idx="16"/>
          </p:nvPr>
        </p:nvSpPr>
        <p:spPr/>
        <p:txBody>
          <a:bodyPr/>
          <a:lstStyle>
            <a:lvl1pPr>
              <a:defRPr/>
            </a:lvl1pPr>
          </a:lstStyle>
          <a:p>
            <a:pPr>
              <a:defRPr/>
            </a:pPr>
            <a:fld id="{206F275E-8621-4AEB-BB02-544FFEF75EDF}" type="slidenum">
              <a:rPr lang="uk-UA"/>
              <a:pPr>
                <a:defRPr/>
              </a:pPr>
              <a:t>‹#›</a:t>
            </a:fld>
            <a:endParaRPr lang="uk-UA"/>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77863" y="609600"/>
            <a:ext cx="8596312" cy="1320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заголовка</a:t>
            </a:r>
            <a:endParaRPr lang="en-US" smtClean="0"/>
          </a:p>
        </p:txBody>
      </p:sp>
      <p:sp>
        <p:nvSpPr>
          <p:cNvPr id="1027" name="Text Placeholder 2"/>
          <p:cNvSpPr>
            <a:spLocks noGrp="1"/>
          </p:cNvSpPr>
          <p:nvPr>
            <p:ph type="body" idx="1"/>
          </p:nvPr>
        </p:nvSpPr>
        <p:spPr bwMode="auto">
          <a:xfrm>
            <a:off x="677863" y="2160588"/>
            <a:ext cx="8596312" cy="3881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30" name="Date Placeholder 3"/>
          <p:cNvSpPr>
            <a:spLocks noGrp="1"/>
          </p:cNvSpPr>
          <p:nvPr>
            <p:ph type="dt" sz="half" idx="2"/>
          </p:nvPr>
        </p:nvSpPr>
        <p:spPr>
          <a:xfrm>
            <a:off x="7205663" y="6042025"/>
            <a:ext cx="911225" cy="365125"/>
          </a:xfrm>
          <a:prstGeom prst="rect">
            <a:avLst/>
          </a:prstGeom>
        </p:spPr>
        <p:txBody>
          <a:bodyPr vert="horz" lIns="91440" tIns="45720" rIns="91440" bIns="45720" rtlCol="0" anchor="ctr"/>
          <a:lstStyle>
            <a:lvl1pPr algn="r" fontAlgn="auto">
              <a:spcBef>
                <a:spcPts val="0"/>
              </a:spcBef>
              <a:spcAft>
                <a:spcPts val="0"/>
              </a:spcAft>
              <a:defRPr sz="900">
                <a:solidFill>
                  <a:schemeClr val="tx1">
                    <a:tint val="75000"/>
                  </a:schemeClr>
                </a:solidFill>
                <a:latin typeface="+mn-lt"/>
                <a:cs typeface="+mn-cs"/>
              </a:defRPr>
            </a:lvl1pPr>
          </a:lstStyle>
          <a:p>
            <a:pPr>
              <a:defRPr/>
            </a:pPr>
            <a:fld id="{EC075993-D6F1-43CA-A191-9B6F72A50A13}" type="datetimeFigureOut">
              <a:rPr lang="uk-UA"/>
              <a:pPr>
                <a:defRPr/>
              </a:pPr>
              <a:t>04.03.2026</a:t>
            </a:fld>
            <a:endParaRPr lang="uk-UA"/>
          </a:p>
        </p:txBody>
      </p:sp>
      <p:sp>
        <p:nvSpPr>
          <p:cNvPr id="31" name="Footer Placeholder 4"/>
          <p:cNvSpPr>
            <a:spLocks noGrp="1"/>
          </p:cNvSpPr>
          <p:nvPr>
            <p:ph type="ftr" sz="quarter" idx="3"/>
          </p:nvPr>
        </p:nvSpPr>
        <p:spPr>
          <a:xfrm>
            <a:off x="677863" y="6042025"/>
            <a:ext cx="6297612" cy="365125"/>
          </a:xfrm>
          <a:prstGeom prst="rect">
            <a:avLst/>
          </a:prstGeom>
        </p:spPr>
        <p:txBody>
          <a:bodyPr vert="horz" lIns="91440" tIns="45720" rIns="91440" bIns="45720" rtlCol="0" anchor="ctr"/>
          <a:lstStyle>
            <a:lvl1pPr fontAlgn="auto">
              <a:spcBef>
                <a:spcPts val="0"/>
              </a:spcBef>
              <a:spcAft>
                <a:spcPts val="0"/>
              </a:spcAft>
              <a:defRPr sz="900">
                <a:solidFill>
                  <a:schemeClr val="tx1">
                    <a:tint val="75000"/>
                  </a:schemeClr>
                </a:solidFill>
                <a:latin typeface="+mn-lt"/>
                <a:cs typeface="+mn-cs"/>
              </a:defRPr>
            </a:lvl1pPr>
          </a:lstStyle>
          <a:p>
            <a:pPr>
              <a:defRPr/>
            </a:pPr>
            <a:endParaRPr lang="uk-UA"/>
          </a:p>
        </p:txBody>
      </p:sp>
      <p:sp>
        <p:nvSpPr>
          <p:cNvPr id="32" name="Slide Number Placeholder 5"/>
          <p:cNvSpPr>
            <a:spLocks noGrp="1"/>
          </p:cNvSpPr>
          <p:nvPr>
            <p:ph type="sldNum" sz="quarter" idx="4"/>
          </p:nvPr>
        </p:nvSpPr>
        <p:spPr>
          <a:xfrm>
            <a:off x="8589963" y="6042025"/>
            <a:ext cx="684212" cy="365125"/>
          </a:xfrm>
          <a:prstGeom prst="rect">
            <a:avLst/>
          </a:prstGeom>
        </p:spPr>
        <p:txBody>
          <a:bodyPr vert="horz" lIns="91440" tIns="45720" rIns="91440" bIns="45720" rtlCol="0" anchor="ctr"/>
          <a:lstStyle>
            <a:lvl1pPr algn="r" fontAlgn="auto">
              <a:spcBef>
                <a:spcPts val="0"/>
              </a:spcBef>
              <a:spcAft>
                <a:spcPts val="0"/>
              </a:spcAft>
              <a:defRPr sz="900">
                <a:solidFill>
                  <a:schemeClr val="accent1"/>
                </a:solidFill>
                <a:latin typeface="+mn-lt"/>
                <a:cs typeface="+mn-cs"/>
              </a:defRPr>
            </a:lvl1pPr>
          </a:lstStyle>
          <a:p>
            <a:pPr>
              <a:defRPr/>
            </a:pPr>
            <a:fld id="{E29D02AD-F7C7-4EA9-A26B-6E261CC0EE54}" type="slidenum">
              <a:rPr lang="uk-UA"/>
              <a:pPr>
                <a:defRPr/>
              </a:pPr>
              <a:t>‹#›</a:t>
            </a:fld>
            <a:endParaRPr lang="uk-UA"/>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Lst>
  <p:transition spd="med">
    <p:fade/>
  </p:transition>
  <p:txStyles>
    <p:titleStyle>
      <a:lvl1pPr algn="l" defTabSz="457200" rtl="0" eaLnBrk="0" fontAlgn="base" hangingPunct="0">
        <a:spcBef>
          <a:spcPct val="0"/>
        </a:spcBef>
        <a:spcAft>
          <a:spcPct val="0"/>
        </a:spcAft>
        <a:defRPr sz="3600" kern="1200">
          <a:solidFill>
            <a:schemeClr val="accent1"/>
          </a:solidFill>
          <a:latin typeface="Arial" charset="0"/>
          <a:ea typeface="+mj-ea"/>
          <a:cs typeface="+mj-cs"/>
        </a:defRPr>
      </a:lvl1pPr>
      <a:lvl2pPr algn="l" defTabSz="457200" rtl="0" eaLnBrk="0" fontAlgn="base" hangingPunct="0">
        <a:spcBef>
          <a:spcPct val="0"/>
        </a:spcBef>
        <a:spcAft>
          <a:spcPct val="0"/>
        </a:spcAft>
        <a:defRPr sz="3600">
          <a:solidFill>
            <a:schemeClr val="accent1"/>
          </a:solidFill>
          <a:latin typeface="Arial" charset="0"/>
        </a:defRPr>
      </a:lvl2pPr>
      <a:lvl3pPr algn="l" defTabSz="457200" rtl="0" eaLnBrk="0" fontAlgn="base" hangingPunct="0">
        <a:spcBef>
          <a:spcPct val="0"/>
        </a:spcBef>
        <a:spcAft>
          <a:spcPct val="0"/>
        </a:spcAft>
        <a:defRPr sz="3600">
          <a:solidFill>
            <a:schemeClr val="accent1"/>
          </a:solidFill>
          <a:latin typeface="Arial" charset="0"/>
        </a:defRPr>
      </a:lvl3pPr>
      <a:lvl4pPr algn="l" defTabSz="457200" rtl="0" eaLnBrk="0" fontAlgn="base" hangingPunct="0">
        <a:spcBef>
          <a:spcPct val="0"/>
        </a:spcBef>
        <a:spcAft>
          <a:spcPct val="0"/>
        </a:spcAft>
        <a:defRPr sz="3600">
          <a:solidFill>
            <a:schemeClr val="accent1"/>
          </a:solidFill>
          <a:latin typeface="Arial" charset="0"/>
        </a:defRPr>
      </a:lvl4pPr>
      <a:lvl5pPr algn="l" defTabSz="457200" rtl="0" eaLnBrk="0" fontAlgn="base" hangingPunct="0">
        <a:spcBef>
          <a:spcPct val="0"/>
        </a:spcBef>
        <a:spcAft>
          <a:spcPct val="0"/>
        </a:spcAft>
        <a:defRPr sz="3600">
          <a:solidFill>
            <a:schemeClr val="accent1"/>
          </a:solidFill>
          <a:latin typeface="Arial"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itchFamily="18" charset="2"/>
        <a:buChar char=""/>
        <a:defRPr kern="1200">
          <a:solidFill>
            <a:srgbClr val="404040"/>
          </a:solidFill>
          <a:latin typeface="Arial" charset="0"/>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itchFamily="18" charset="2"/>
        <a:buChar char=""/>
        <a:defRPr sz="1600" kern="1200">
          <a:solidFill>
            <a:srgbClr val="404040"/>
          </a:solidFill>
          <a:latin typeface="Arial" charset="0"/>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itchFamily="18" charset="2"/>
        <a:buChar char=""/>
        <a:defRPr sz="1400" kern="1200">
          <a:solidFill>
            <a:srgbClr val="404040"/>
          </a:solidFill>
          <a:latin typeface="Arial" charset="0"/>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Arial" charset="0"/>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Arial" charset="0"/>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s://zakon.rada.gov.ua/laws/show/2109-14"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zakon.rada.gov.ua/laws/show/337-2019-%D0%BF#Text"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hyperlink" Target="https://www.mogol-alfa.com.ua/ua/buhgalterski-novini/priklad-rozrahunku-dopomogi-po-bezrobittyu/"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Заголовок 1"/>
          <p:cNvSpPr>
            <a:spLocks noGrp="1"/>
          </p:cNvSpPr>
          <p:nvPr>
            <p:ph type="ctrTitle" idx="4294967295"/>
          </p:nvPr>
        </p:nvSpPr>
        <p:spPr>
          <a:xfrm>
            <a:off x="611188" y="3981450"/>
            <a:ext cx="9561512" cy="2212975"/>
          </a:xfrm>
        </p:spPr>
        <p:txBody>
          <a:bodyPr anchor="b"/>
          <a:lstStyle/>
          <a:p>
            <a:pPr algn="ctr" eaLnBrk="1" hangingPunct="1"/>
            <a:r>
              <a:rPr lang="uk-UA" sz="5400" b="1" i="1" smtClean="0">
                <a:latin typeface="Trebuchet MS" pitchFamily="34" charset="0"/>
              </a:rPr>
              <a:t> </a:t>
            </a:r>
            <a:r>
              <a:rPr lang="uk-UA" sz="4800" b="1" i="1" smtClean="0">
                <a:solidFill>
                  <a:schemeClr val="tx1"/>
                </a:solidFill>
                <a:latin typeface="Trebuchet MS" pitchFamily="34" charset="0"/>
              </a:rPr>
              <a:t>Тема </a:t>
            </a:r>
            <a:r>
              <a:rPr lang="uk-UA" sz="4800" b="1" i="1" smtClean="0">
                <a:solidFill>
                  <a:schemeClr val="tx1"/>
                </a:solidFill>
              </a:rPr>
              <a:t>3</a:t>
            </a:r>
            <a:r>
              <a:rPr lang="uk-UA" sz="4800" b="1" i="1" smtClean="0">
                <a:solidFill>
                  <a:schemeClr val="tx1"/>
                </a:solidFill>
                <a:latin typeface="Trebuchet MS" pitchFamily="34" charset="0"/>
              </a:rPr>
              <a:t> </a:t>
            </a:r>
            <a:r>
              <a:rPr lang="uk-UA" sz="4800" b="1" i="1" smtClean="0">
                <a:solidFill>
                  <a:schemeClr val="tx1"/>
                </a:solidFill>
              </a:rPr>
              <a:t/>
            </a:r>
            <a:br>
              <a:rPr lang="uk-UA" sz="4800" b="1" i="1" smtClean="0">
                <a:solidFill>
                  <a:schemeClr val="tx1"/>
                </a:solidFill>
              </a:rPr>
            </a:br>
            <a:r>
              <a:rPr lang="ru-RU" sz="4800" b="1" i="1" smtClean="0">
                <a:solidFill>
                  <a:schemeClr val="tx1"/>
                </a:solidFill>
                <a:latin typeface="Trebuchet MS" pitchFamily="34" charset="0"/>
              </a:rPr>
              <a:t>ЗДСС </a:t>
            </a:r>
            <a:r>
              <a:rPr lang="uk-UA" sz="4800" b="1" i="1" smtClean="0">
                <a:solidFill>
                  <a:schemeClr val="tx1"/>
                </a:solidFill>
                <a:latin typeface="Trebuchet MS" pitchFamily="34" charset="0"/>
              </a:rPr>
              <a:t>ВІД НЕЩАСНОГО ВИПАДКУ НА ВИРОБНИЦТВІ ТА ПРОФЕСІЙНОГО ЗАХВОРЮВАННЯ, ЯКІ СПРИЧИНИЛИ ВТРАТУ ПРАЦЕЗДАТНОСТІ</a:t>
            </a:r>
            <a:r>
              <a:rPr lang="uk-UA" smtClean="0"/>
              <a:t> </a:t>
            </a: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p:cNvSpPr>
          <p:nvPr>
            <p:ph type="title" idx="4294967295"/>
          </p:nvPr>
        </p:nvSpPr>
        <p:spPr>
          <a:xfrm>
            <a:off x="868363" y="190500"/>
            <a:ext cx="8596312" cy="774700"/>
          </a:xfrm>
        </p:spPr>
        <p:txBody>
          <a:bodyPr/>
          <a:lstStyle/>
          <a:p>
            <a:pPr algn="just"/>
            <a:r>
              <a:rPr lang="uk-UA" smtClean="0"/>
              <a:t>Непрацездатні особи, що мають право на одержання щомісячних виплат</a:t>
            </a:r>
          </a:p>
        </p:txBody>
      </p:sp>
      <p:sp>
        <p:nvSpPr>
          <p:cNvPr id="14338" name="Rectangle 4"/>
          <p:cNvSpPr>
            <a:spLocks noChangeArrowheads="1"/>
          </p:cNvSpPr>
          <p:nvPr/>
        </p:nvSpPr>
        <p:spPr bwMode="auto">
          <a:xfrm>
            <a:off x="725488" y="1516063"/>
            <a:ext cx="8621712" cy="5045075"/>
          </a:xfrm>
          <a:prstGeom prst="rect">
            <a:avLst/>
          </a:prstGeom>
          <a:solidFill>
            <a:srgbClr val="FFFFFF"/>
          </a:solidFill>
          <a:ln w="9525">
            <a:noFill/>
            <a:miter lim="800000"/>
            <a:headEnd/>
            <a:tailEnd/>
          </a:ln>
        </p:spPr>
        <p:txBody>
          <a:bodyPr anchor="ctr">
            <a:spAutoFit/>
          </a:bodyPr>
          <a:lstStyle/>
          <a:p>
            <a:pPr indent="268288" algn="just" eaLnBrk="0" hangingPunct="0">
              <a:spcBef>
                <a:spcPts val="1000"/>
              </a:spcBef>
              <a:buClr>
                <a:schemeClr val="accent1"/>
              </a:buClr>
              <a:buSzPct val="80000"/>
              <a:buFont typeface="Wingdings 3" pitchFamily="18" charset="2"/>
              <a:buChar char=""/>
            </a:pPr>
            <a:r>
              <a:rPr lang="uk-UA" sz="2000">
                <a:latin typeface="Times New Roman" pitchFamily="18" charset="0"/>
              </a:rPr>
              <a:t>діти, які не досягли 18 років;</a:t>
            </a:r>
          </a:p>
          <a:p>
            <a:pPr indent="268288" algn="just" eaLnBrk="0" hangingPunct="0">
              <a:spcBef>
                <a:spcPts val="1000"/>
              </a:spcBef>
              <a:buClr>
                <a:schemeClr val="accent1"/>
              </a:buClr>
              <a:buSzPct val="80000"/>
              <a:buFont typeface="Wingdings 3" pitchFamily="18" charset="2"/>
              <a:buChar char=""/>
            </a:pPr>
            <a:r>
              <a:rPr lang="uk-UA" sz="2000">
                <a:latin typeface="Times New Roman" pitchFamily="18" charset="0"/>
              </a:rPr>
              <a:t>повнолітні діти, які є здобувачами освіти за денною формою навчання (у тому числі у період між завершенням навчання в одному закладі освіти та вступом до іншого закладу освіти або у період між завершенням навчання за одним освітньо-кваліфікаційним рівнем та продовженням навчання за іншим освітньо-кваліфікаційним рівнем, за умови що такий період не перевищує чотири місяці), - до закінчення ними навчання, але не довше ніж до досягнення 23 років, або визнані особами з інвалідністю з дитинства;</a:t>
            </a:r>
          </a:p>
          <a:p>
            <a:pPr indent="268288" algn="just" eaLnBrk="0" hangingPunct="0">
              <a:spcBef>
                <a:spcPts val="1000"/>
              </a:spcBef>
              <a:buClr>
                <a:schemeClr val="accent1"/>
              </a:buClr>
              <a:buSzPct val="80000"/>
              <a:buFont typeface="Wingdings 3" pitchFamily="18" charset="2"/>
              <a:buChar char=""/>
            </a:pPr>
            <a:r>
              <a:rPr lang="uk-UA" sz="2000">
                <a:latin typeface="Times New Roman" pitchFamily="18" charset="0"/>
              </a:rPr>
              <a:t>особи, які досягли пенсійного віку, якщо вони не працюють;</a:t>
            </a:r>
          </a:p>
          <a:p>
            <a:pPr indent="268288" algn="just" eaLnBrk="0" hangingPunct="0">
              <a:spcBef>
                <a:spcPts val="1000"/>
              </a:spcBef>
              <a:buClr>
                <a:schemeClr val="accent1"/>
              </a:buClr>
              <a:buSzPct val="80000"/>
              <a:buFont typeface="Wingdings 3" pitchFamily="18" charset="2"/>
              <a:buChar char=""/>
            </a:pPr>
            <a:r>
              <a:rPr lang="uk-UA" sz="2000">
                <a:latin typeface="Times New Roman" pitchFamily="18" charset="0"/>
              </a:rPr>
              <a:t>особи з інвалідністю - члени сім’ї потерпілого на час інвалідності.</a:t>
            </a:r>
          </a:p>
          <a:p>
            <a:pPr indent="268288" algn="just"/>
            <a:r>
              <a:rPr lang="uk-UA" sz="2000">
                <a:latin typeface="Times New Roman" pitchFamily="18" charset="0"/>
              </a:rPr>
              <a:t>Право на одержання страхових виплат у разі смерті потерпілого мають також дружина (чоловік) або один із батьків померлого чи інший член сім’ї, якщо він не працює та доглядає дітей, братів, сестер або онуків потерпілого, які не досягли восьмирічного віку.</a:t>
            </a: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Заголовок 1"/>
          <p:cNvSpPr>
            <a:spLocks noGrp="1"/>
          </p:cNvSpPr>
          <p:nvPr>
            <p:ph type="ctrTitle" idx="4294967295"/>
          </p:nvPr>
        </p:nvSpPr>
        <p:spPr>
          <a:xfrm>
            <a:off x="484188" y="1517650"/>
            <a:ext cx="9561512" cy="2212975"/>
          </a:xfrm>
        </p:spPr>
        <p:txBody>
          <a:bodyPr anchor="b"/>
          <a:lstStyle/>
          <a:p>
            <a:pPr algn="ctr" eaLnBrk="1" hangingPunct="1"/>
            <a:r>
              <a:rPr lang="uk-UA" sz="5400" b="1" i="1" smtClean="0">
                <a:latin typeface="Trebuchet MS" pitchFamily="34" charset="0"/>
              </a:rPr>
              <a:t> </a:t>
            </a:r>
            <a:r>
              <a:rPr lang="uk-UA" sz="4800" b="1" i="1" smtClean="0">
                <a:solidFill>
                  <a:schemeClr val="tx1"/>
                </a:solidFill>
                <a:latin typeface="Trebuchet MS" pitchFamily="34" charset="0"/>
              </a:rPr>
              <a:t>Тема </a:t>
            </a:r>
            <a:r>
              <a:rPr lang="en-US" sz="4800" b="1" i="1" smtClean="0">
                <a:solidFill>
                  <a:schemeClr val="tx1"/>
                </a:solidFill>
              </a:rPr>
              <a:t>4</a:t>
            </a:r>
            <a:r>
              <a:rPr lang="uk-UA" sz="4800" b="1" i="1" smtClean="0">
                <a:solidFill>
                  <a:schemeClr val="tx1"/>
                </a:solidFill>
              </a:rPr>
              <a:t/>
            </a:r>
            <a:br>
              <a:rPr lang="uk-UA" sz="4800" b="1" i="1" smtClean="0">
                <a:solidFill>
                  <a:schemeClr val="tx1"/>
                </a:solidFill>
              </a:rPr>
            </a:br>
            <a:r>
              <a:rPr lang="ru-RU" sz="4800" b="1" i="1" smtClean="0">
                <a:solidFill>
                  <a:schemeClr val="tx1"/>
                </a:solidFill>
                <a:latin typeface="Trebuchet MS" pitchFamily="34" charset="0"/>
              </a:rPr>
              <a:t>ЗДСС </a:t>
            </a:r>
            <a:r>
              <a:rPr lang="uk-UA" sz="4800" b="1" i="1" smtClean="0">
                <a:solidFill>
                  <a:schemeClr val="tx1"/>
                </a:solidFill>
                <a:latin typeface="Trebuchet MS" pitchFamily="34" charset="0"/>
              </a:rPr>
              <a:t>на випадок безробіття</a:t>
            </a:r>
            <a:r>
              <a:rPr lang="uk-UA" smtClean="0"/>
              <a:t> </a:t>
            </a: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idx="4294967295"/>
          </p:nvPr>
        </p:nvSpPr>
        <p:spPr>
          <a:xfrm>
            <a:off x="779463" y="203200"/>
            <a:ext cx="8596312" cy="825500"/>
          </a:xfrm>
        </p:spPr>
        <p:txBody>
          <a:bodyPr/>
          <a:lstStyle/>
          <a:p>
            <a:r>
              <a:rPr lang="uk-UA" sz="3200" b="1" smtClean="0"/>
              <a:t>Хто може отримати статус безробітного</a:t>
            </a:r>
            <a:br>
              <a:rPr lang="uk-UA" sz="3200" b="1" smtClean="0"/>
            </a:br>
            <a:endParaRPr lang="uk-UA" sz="3200" b="1" smtClean="0"/>
          </a:p>
        </p:txBody>
      </p:sp>
      <p:sp>
        <p:nvSpPr>
          <p:cNvPr id="16386" name="Rectangle 3"/>
          <p:cNvSpPr>
            <a:spLocks noGrp="1"/>
          </p:cNvSpPr>
          <p:nvPr>
            <p:ph type="body" idx="4294967295"/>
          </p:nvPr>
        </p:nvSpPr>
        <p:spPr>
          <a:xfrm>
            <a:off x="766763" y="1423988"/>
            <a:ext cx="8596312" cy="3881437"/>
          </a:xfrm>
        </p:spPr>
        <p:txBody>
          <a:bodyPr/>
          <a:lstStyle/>
          <a:p>
            <a:pPr marL="0" indent="355600" algn="just">
              <a:buFont typeface="Wingdings 3" pitchFamily="18" charset="2"/>
              <a:buNone/>
            </a:pPr>
            <a:r>
              <a:rPr lang="uk-UA" sz="2200" b="1" i="1" smtClean="0">
                <a:solidFill>
                  <a:schemeClr val="tx1"/>
                </a:solidFill>
                <a:latin typeface="Times New Roman" pitchFamily="18" charset="0"/>
              </a:rPr>
              <a:t>людина віком від 15 до 70 років, яка через відсутність роботи не має доходів для забезпечення існування</a:t>
            </a:r>
            <a:r>
              <a:rPr lang="uk-UA" sz="2200" smtClean="0">
                <a:solidFill>
                  <a:schemeClr val="tx1"/>
                </a:solidFill>
                <a:latin typeface="Times New Roman" pitchFamily="18" charset="0"/>
              </a:rPr>
              <a:t>. Це зокрема:</a:t>
            </a:r>
          </a:p>
          <a:p>
            <a:pPr marL="0" indent="355600" algn="just"/>
            <a:r>
              <a:rPr lang="uk-UA" sz="2200" smtClean="0">
                <a:solidFill>
                  <a:schemeClr val="tx1"/>
                </a:solidFill>
                <a:latin typeface="Times New Roman" pitchFamily="18" charset="0"/>
              </a:rPr>
              <a:t>людина працездатного віку, яка втратила роботу та інші види доходів, яка не отримує пенсію та є працездатною;</a:t>
            </a:r>
          </a:p>
          <a:p>
            <a:pPr marL="0" indent="355600" algn="just"/>
            <a:r>
              <a:rPr lang="uk-UA" sz="2200" smtClean="0">
                <a:solidFill>
                  <a:schemeClr val="tx1"/>
                </a:solidFill>
                <a:latin typeface="Times New Roman" pitchFamily="18" charset="0"/>
              </a:rPr>
              <a:t>особа з інвалідністю, яка не досягла пенсійного віку та отримує соціальну допомогу від держави по інвалідності;</a:t>
            </a:r>
          </a:p>
          <a:p>
            <a:pPr marL="0" indent="355600" algn="just"/>
            <a:r>
              <a:rPr lang="uk-UA" sz="2200" smtClean="0">
                <a:solidFill>
                  <a:schemeClr val="tx1"/>
                </a:solidFill>
                <a:latin typeface="Times New Roman" pitchFamily="18" charset="0"/>
              </a:rPr>
              <a:t>людина, молодша 16-річного віку, яку звільнили з роботи через перепрофілювання підприємства або за результатом скорочення штату;</a:t>
            </a:r>
          </a:p>
          <a:p>
            <a:pPr marL="0" indent="355600" algn="just"/>
            <a:r>
              <a:rPr lang="uk-UA" sz="2200" smtClean="0">
                <a:solidFill>
                  <a:schemeClr val="tx1"/>
                </a:solidFill>
                <a:latin typeface="Times New Roman" pitchFamily="18" charset="0"/>
              </a:rPr>
              <a:t>одинока мати (батько), що доглядає за дитиною з інвалідністю та один з батьків, який відповідно до закону, мають право на призначення надбавки на догляд за дитиною</a:t>
            </a: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idx="4294967295"/>
          </p:nvPr>
        </p:nvSpPr>
        <p:spPr>
          <a:xfrm>
            <a:off x="868363" y="0"/>
            <a:ext cx="8596312" cy="1320800"/>
          </a:xfrm>
        </p:spPr>
        <p:txBody>
          <a:bodyPr/>
          <a:lstStyle/>
          <a:p>
            <a:pPr algn="just"/>
            <a:r>
              <a:rPr lang="uk-UA" sz="3400" smtClean="0"/>
              <a:t>Право на забезпечення та соціальні послуги</a:t>
            </a:r>
            <a:r>
              <a:rPr lang="uk-UA" smtClean="0"/>
              <a:t> </a:t>
            </a:r>
            <a:r>
              <a:rPr lang="uk-UA" sz="3400" smtClean="0"/>
              <a:t>мають</a:t>
            </a:r>
            <a:r>
              <a:rPr lang="uk-UA" smtClean="0"/>
              <a:t> </a:t>
            </a:r>
          </a:p>
        </p:txBody>
      </p:sp>
      <p:sp>
        <p:nvSpPr>
          <p:cNvPr id="17410" name="Rectangle 3"/>
          <p:cNvSpPr>
            <a:spLocks noGrp="1"/>
          </p:cNvSpPr>
          <p:nvPr>
            <p:ph type="body" idx="4294967295"/>
          </p:nvPr>
        </p:nvSpPr>
        <p:spPr>
          <a:xfrm>
            <a:off x="525463" y="1157288"/>
            <a:ext cx="9701212" cy="4922837"/>
          </a:xfrm>
        </p:spPr>
        <p:txBody>
          <a:bodyPr/>
          <a:lstStyle/>
          <a:p>
            <a:pPr algn="just">
              <a:lnSpc>
                <a:spcPct val="90000"/>
              </a:lnSpc>
            </a:pPr>
            <a:r>
              <a:rPr lang="uk-UA" smtClean="0">
                <a:solidFill>
                  <a:schemeClr val="tx1"/>
                </a:solidFill>
                <a:latin typeface="Times New Roman" pitchFamily="18" charset="0"/>
              </a:rPr>
              <a:t>застраховані особи </a:t>
            </a:r>
          </a:p>
          <a:p>
            <a:pPr algn="just">
              <a:lnSpc>
                <a:spcPct val="90000"/>
              </a:lnSpc>
            </a:pPr>
            <a:r>
              <a:rPr lang="uk-UA" smtClean="0">
                <a:solidFill>
                  <a:schemeClr val="tx1"/>
                </a:solidFill>
                <a:latin typeface="Times New Roman" pitchFamily="18" charset="0"/>
              </a:rPr>
              <a:t>молодь, яка закінчила або припинила навчання у закладах загальної середньої, професійної (професійно-технічної), фахової передвищої та вищої освіти, звільнилася із строкової військової або альтернативної (невійськової) служби і яка потребує сприяння у працевлаштуванні на перше робоче місце у разі реєстрації в установленому порядку відповідних осіб як безробітних;</a:t>
            </a:r>
          </a:p>
          <a:p>
            <a:pPr algn="just">
              <a:lnSpc>
                <a:spcPct val="90000"/>
              </a:lnSpc>
            </a:pPr>
            <a:r>
              <a:rPr lang="uk-UA" smtClean="0">
                <a:solidFill>
                  <a:schemeClr val="tx1"/>
                </a:solidFill>
                <a:latin typeface="Times New Roman" pitchFamily="18" charset="0"/>
              </a:rPr>
              <a:t>одинока мати (батько), яка (який) здійснює догляд за дитиною з інвалідністю, та один з батьків, прийомних батьків, батьків-вихователів дитячого будинку сімейного типу, усиновитель, опікун, піклувальник дитини з інвалідністю підгрупи А, які відповідно до </a:t>
            </a:r>
            <a:r>
              <a:rPr lang="uk-UA" u="sng" smtClean="0">
                <a:solidFill>
                  <a:schemeClr val="tx1"/>
                </a:solidFill>
                <a:latin typeface="Times New Roman" pitchFamily="18" charset="0"/>
                <a:hlinkClick r:id="rId2"/>
              </a:rPr>
              <a:t>Закону України</a:t>
            </a:r>
            <a:r>
              <a:rPr lang="uk-UA" smtClean="0">
                <a:solidFill>
                  <a:schemeClr val="tx1"/>
                </a:solidFill>
                <a:latin typeface="Times New Roman" pitchFamily="18" charset="0"/>
              </a:rPr>
              <a:t> "Про державну соціальну допомогу особам з інвалідністю з дитинства та дітям з інвалідністю" мають право на призначення надбавки на догляд за дитиною у разі реєстрації в установленому порядку відповідних осіб як безробітних.</a:t>
            </a:r>
          </a:p>
          <a:p>
            <a:pPr algn="just">
              <a:lnSpc>
                <a:spcPct val="90000"/>
              </a:lnSpc>
            </a:pPr>
            <a:r>
              <a:rPr lang="uk-UA" smtClean="0">
                <a:solidFill>
                  <a:schemeClr val="tx1"/>
                </a:solidFill>
                <a:latin typeface="Times New Roman" pitchFamily="18" charset="0"/>
              </a:rPr>
              <a:t>Члени особистого селянського господарства, якщо вони не є найманими працівниками, громадяни України, які працюють за межами України та не застраховані в системі соціального страхування на випадок безробіття країни, в якій вони перебувають, мають право на забезпечення за цим Законом за умови сплати страхових внесків, якщо інше не передбачено міжнародним договором України, згода на обов’язковість якого надана Верховною Радою України. </a:t>
            </a:r>
          </a:p>
          <a:p>
            <a:pPr algn="just">
              <a:lnSpc>
                <a:spcPct val="90000"/>
              </a:lnSpc>
            </a:pPr>
            <a:r>
              <a:rPr lang="uk-UA" smtClean="0">
                <a:solidFill>
                  <a:schemeClr val="tx1"/>
                </a:solidFill>
                <a:latin typeface="Times New Roman" pitchFamily="18" charset="0"/>
              </a:rPr>
              <a:t>Працюючі пенсіонери мають право на соціальні послуги щодо пошуку підходящої роботи, а також на інформаційні та консультаційні послуги, пов’язані з працевлаштуванням, профілактичні заходи </a:t>
            </a: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3"/>
          <p:cNvSpPr>
            <a:spLocks noGrp="1"/>
          </p:cNvSpPr>
          <p:nvPr>
            <p:ph type="body" idx="4294967295"/>
          </p:nvPr>
        </p:nvSpPr>
        <p:spPr>
          <a:xfrm>
            <a:off x="779463" y="382588"/>
            <a:ext cx="8596312" cy="3881437"/>
          </a:xfrm>
        </p:spPr>
        <p:txBody>
          <a:bodyPr/>
          <a:lstStyle/>
          <a:p>
            <a:pPr algn="just"/>
            <a:r>
              <a:rPr lang="uk-UA" sz="2400" smtClean="0"/>
              <a:t>Право на допомогу по безробіттю залежно від страхового стажу мають застраховані особи, визнані в установленому порядку безробітними, страховий стаж яких протягом 12 місяців, що передували реєстрації особи як безробітної, становить не менше ніж сім місяців за даними Державного реєстру загальнообов’язкового державного соціального страхування.</a:t>
            </a:r>
            <a:endParaRPr lang="uk-UA" sz="2400" i="1" smtClean="0"/>
          </a:p>
          <a:p>
            <a:pPr algn="just"/>
            <a:r>
              <a:rPr lang="uk-UA" sz="2400" smtClean="0"/>
              <a:t>Право на допомогу по безробіттю зберігається у разі настання перерви страхового стажу з поважних причин, якщо особа протягом місяця після закінчення цієї перерви зареєструвалась в установленому порядку в територіальному органі центрального органу виконавчої влади, що реалізує державну політику у сфері зайнятості населення та трудової міграції, як безробітної</a:t>
            </a: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p:cNvSpPr>
          <p:nvPr>
            <p:ph type="title" idx="4294967295"/>
          </p:nvPr>
        </p:nvSpPr>
        <p:spPr>
          <a:xfrm>
            <a:off x="881063" y="228600"/>
            <a:ext cx="8596312" cy="1320800"/>
          </a:xfrm>
        </p:spPr>
        <p:txBody>
          <a:bodyPr/>
          <a:lstStyle/>
          <a:p>
            <a:r>
              <a:rPr lang="uk-UA" smtClean="0"/>
              <a:t>Поважні причини</a:t>
            </a:r>
          </a:p>
        </p:txBody>
      </p:sp>
      <p:sp>
        <p:nvSpPr>
          <p:cNvPr id="19458" name="Rectangle 3"/>
          <p:cNvSpPr>
            <a:spLocks noGrp="1"/>
          </p:cNvSpPr>
          <p:nvPr>
            <p:ph type="body" idx="4294967295"/>
          </p:nvPr>
        </p:nvSpPr>
        <p:spPr>
          <a:xfrm>
            <a:off x="830263" y="903288"/>
            <a:ext cx="8596312" cy="3881437"/>
          </a:xfrm>
        </p:spPr>
        <p:txBody>
          <a:bodyPr/>
          <a:lstStyle/>
          <a:p>
            <a:pPr algn="just">
              <a:lnSpc>
                <a:spcPct val="80000"/>
              </a:lnSpc>
            </a:pPr>
            <a:r>
              <a:rPr lang="uk-UA" sz="2000" smtClean="0">
                <a:solidFill>
                  <a:schemeClr val="tx1"/>
                </a:solidFill>
                <a:latin typeface="Times New Roman" pitchFamily="18" charset="0"/>
              </a:rPr>
              <a:t>навчання у закладах професійної (професійно-технічної), фахової передвищої та вищої освіти, клінічній ординатурі, асистентурі-стажуванні, аспірантурі, докторантурі з денною або дуальною формою здобуття освіти;</a:t>
            </a:r>
            <a:endParaRPr lang="uk-UA" sz="2000" i="1" smtClean="0">
              <a:solidFill>
                <a:schemeClr val="tx1"/>
              </a:solidFill>
              <a:latin typeface="Times New Roman" pitchFamily="18" charset="0"/>
            </a:endParaRPr>
          </a:p>
          <a:p>
            <a:pPr algn="just">
              <a:lnSpc>
                <a:spcPct val="80000"/>
              </a:lnSpc>
            </a:pPr>
            <a:r>
              <a:rPr lang="uk-UA" sz="2000" smtClean="0">
                <a:solidFill>
                  <a:schemeClr val="tx1"/>
                </a:solidFill>
                <a:latin typeface="Times New Roman" pitchFamily="18" charset="0"/>
              </a:rPr>
              <a:t>строкова військова служба;</a:t>
            </a:r>
          </a:p>
          <a:p>
            <a:pPr algn="just">
              <a:lnSpc>
                <a:spcPct val="80000"/>
              </a:lnSpc>
            </a:pPr>
            <a:r>
              <a:rPr lang="uk-UA" sz="2000" smtClean="0">
                <a:solidFill>
                  <a:schemeClr val="tx1"/>
                </a:solidFill>
                <a:latin typeface="Times New Roman" pitchFamily="18" charset="0"/>
              </a:rPr>
              <a:t>здійснення догляду непрацюючою працездатною особою за особою з інвалідністю I групи або дитиною з інвалідністю віком до 18 років, а також за пенсіонером, який за експертним медичним висновком потребує постійного стороннього догляду;</a:t>
            </a:r>
            <a:endParaRPr lang="uk-UA" sz="2000" i="1" smtClean="0">
              <a:solidFill>
                <a:schemeClr val="tx1"/>
              </a:solidFill>
              <a:latin typeface="Times New Roman" pitchFamily="18" charset="0"/>
            </a:endParaRPr>
          </a:p>
          <a:p>
            <a:pPr algn="just">
              <a:lnSpc>
                <a:spcPct val="80000"/>
              </a:lnSpc>
            </a:pPr>
            <a:r>
              <a:rPr lang="uk-UA" sz="2000" smtClean="0">
                <a:solidFill>
                  <a:schemeClr val="tx1"/>
                </a:solidFill>
                <a:latin typeface="Times New Roman" pitchFamily="18" charset="0"/>
              </a:rPr>
              <a:t>періоди зайнятості на тимчасово окупованій території України чи в районах проведення антитерористичної операції та здійснення заходів із забезпечення національної безпеки і оборони, відсічі і стримування збройної агресії Російської Федерації у Донецькій та Луганській областях, що за даними Державного реєстру загальнообов’язкового державного соціального страхування не підтверджуються сплатою єдиного внеску;</a:t>
            </a:r>
            <a:endParaRPr lang="uk-UA" sz="2000" i="1" smtClean="0">
              <a:solidFill>
                <a:schemeClr val="tx1"/>
              </a:solidFill>
              <a:latin typeface="Times New Roman" pitchFamily="18" charset="0"/>
            </a:endParaRPr>
          </a:p>
          <a:p>
            <a:pPr algn="just">
              <a:lnSpc>
                <a:spcPct val="80000"/>
              </a:lnSpc>
            </a:pPr>
            <a:r>
              <a:rPr lang="uk-UA" sz="2000" smtClean="0">
                <a:solidFill>
                  <a:schemeClr val="tx1"/>
                </a:solidFill>
                <a:latin typeface="Times New Roman" pitchFamily="18" charset="0"/>
              </a:rPr>
              <a:t>позбавлення особистої свободи особи, стосовно якої згідно із Законом України "Про соціальний і правовий захист осіб, стосовно яких встановлено факт позбавлення особистої свободи внаслідок збройної агресії проти України, та членів їхніх сімей" встановлено факт позбавлення особистої свободи внаслідок збройної агресії проти України;</a:t>
            </a: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p:cNvSpPr>
          <p:nvPr>
            <p:ph type="title" idx="4294967295"/>
          </p:nvPr>
        </p:nvSpPr>
        <p:spPr>
          <a:xfrm>
            <a:off x="982663" y="190500"/>
            <a:ext cx="8596312" cy="1320800"/>
          </a:xfrm>
        </p:spPr>
        <p:txBody>
          <a:bodyPr/>
          <a:lstStyle/>
          <a:p>
            <a:r>
              <a:rPr lang="uk-UA" smtClean="0"/>
              <a:t>Було</a:t>
            </a:r>
            <a:br>
              <a:rPr lang="uk-UA" smtClean="0"/>
            </a:br>
            <a:endParaRPr lang="uk-UA" smtClean="0"/>
          </a:p>
        </p:txBody>
      </p:sp>
      <p:pic>
        <p:nvPicPr>
          <p:cNvPr id="20482" name="Рисунок 37" descr="Біржа праці України 2021: які виплати та як стати на облік"/>
          <p:cNvPicPr>
            <a:picLocks noChangeAspect="1" noChangeArrowheads="1"/>
          </p:cNvPicPr>
          <p:nvPr/>
        </p:nvPicPr>
        <p:blipFill>
          <a:blip r:embed="rId2"/>
          <a:srcRect/>
          <a:stretch>
            <a:fillRect/>
          </a:stretch>
        </p:blipFill>
        <p:spPr bwMode="auto">
          <a:xfrm>
            <a:off x="2540000" y="139700"/>
            <a:ext cx="7299325" cy="6565900"/>
          </a:xfrm>
          <a:prstGeom prst="rect">
            <a:avLst/>
          </a:prstGeom>
          <a:noFill/>
          <a:ln w="9525">
            <a:noFill/>
            <a:miter lim="800000"/>
            <a:headEnd/>
            <a:tailEnd/>
          </a:ln>
        </p:spPr>
      </p:pic>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Рисунок 34" descr="http://pravokator.club/wp-content/uploads/2022/10/dopomoga-bezrobittya.png"/>
          <p:cNvPicPr>
            <a:picLocks noChangeAspect="1" noChangeArrowheads="1"/>
          </p:cNvPicPr>
          <p:nvPr/>
        </p:nvPicPr>
        <p:blipFill>
          <a:blip r:embed="rId2"/>
          <a:srcRect/>
          <a:stretch>
            <a:fillRect/>
          </a:stretch>
        </p:blipFill>
        <p:spPr bwMode="auto">
          <a:xfrm>
            <a:off x="241300" y="139700"/>
            <a:ext cx="11433175" cy="6680200"/>
          </a:xfrm>
          <a:prstGeom prst="rect">
            <a:avLst/>
          </a:prstGeom>
          <a:noFill/>
          <a:ln w="9525">
            <a:noFill/>
            <a:miter lim="800000"/>
            <a:headEnd/>
            <a:tailEnd/>
          </a:ln>
        </p:spPr>
      </p:pic>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p:cNvSpPr>
          <p:nvPr>
            <p:ph type="title" idx="4294967295"/>
          </p:nvPr>
        </p:nvSpPr>
        <p:spPr>
          <a:xfrm>
            <a:off x="855663" y="190500"/>
            <a:ext cx="8596312" cy="673100"/>
          </a:xfrm>
        </p:spPr>
        <p:txBody>
          <a:bodyPr/>
          <a:lstStyle/>
          <a:p>
            <a:r>
              <a:rPr lang="uk-UA" smtClean="0"/>
              <a:t>Тривалість виплати</a:t>
            </a:r>
          </a:p>
        </p:txBody>
      </p:sp>
      <p:sp>
        <p:nvSpPr>
          <p:cNvPr id="22530" name="Rectangle 3"/>
          <p:cNvSpPr>
            <a:spLocks noGrp="1"/>
          </p:cNvSpPr>
          <p:nvPr>
            <p:ph type="body" idx="4294967295"/>
          </p:nvPr>
        </p:nvSpPr>
        <p:spPr>
          <a:xfrm>
            <a:off x="703263" y="1055688"/>
            <a:ext cx="8596312" cy="3881437"/>
          </a:xfrm>
        </p:spPr>
        <p:txBody>
          <a:bodyPr/>
          <a:lstStyle/>
          <a:p>
            <a:pPr algn="just">
              <a:lnSpc>
                <a:spcPct val="90000"/>
              </a:lnSpc>
            </a:pPr>
            <a:r>
              <a:rPr lang="uk-UA" sz="2200" smtClean="0">
                <a:solidFill>
                  <a:schemeClr val="tx1"/>
                </a:solidFill>
                <a:latin typeface="Times New Roman" pitchFamily="18" charset="0"/>
              </a:rPr>
              <a:t>Право на допомогу по безробіттю залежно від страхового стажу мають застраховані особи, визнані в установленому порядку безробітними, страховий стаж яких протягом 12 місяців, що передували реєстрації особи як безробітної, становить не менше ніж сім місяців за даними Державного реєстру загальнообов’язкового державного соціального страхування. </a:t>
            </a:r>
          </a:p>
          <a:p>
            <a:pPr algn="just">
              <a:lnSpc>
                <a:spcPct val="90000"/>
              </a:lnSpc>
            </a:pPr>
            <a:r>
              <a:rPr lang="uk-UA" sz="2200" smtClean="0">
                <a:solidFill>
                  <a:schemeClr val="tx1"/>
                </a:solidFill>
                <a:latin typeface="Times New Roman" pitchFamily="18" charset="0"/>
              </a:rPr>
              <a:t>Допомога по безробіттю згідно з ЗУ “Про ЗДСС на випадок безробіття” призначається з восьмого дня після реєстрації застрахованої особи в установленому порядку в територіальному органі центрального органу виконавчої влади, що реалізує державну політику у сфері зайнятості населення та трудової міграції (згідно з законом).</a:t>
            </a:r>
          </a:p>
          <a:p>
            <a:pPr algn="just">
              <a:lnSpc>
                <a:spcPct val="90000"/>
              </a:lnSpc>
            </a:pPr>
            <a:r>
              <a:rPr lang="uk-UA" sz="2200" smtClean="0">
                <a:solidFill>
                  <a:schemeClr val="tx1"/>
                </a:solidFill>
                <a:latin typeface="Times New Roman" pitchFamily="18" charset="0"/>
              </a:rPr>
              <a:t>Допомога по безробіттю призначається </a:t>
            </a:r>
            <a:r>
              <a:rPr lang="uk-UA" sz="2200" b="1" smtClean="0">
                <a:solidFill>
                  <a:schemeClr val="tx1"/>
                </a:solidFill>
                <a:latin typeface="Times New Roman" pitchFamily="18" charset="0"/>
              </a:rPr>
              <a:t>з першого дня</a:t>
            </a:r>
            <a:r>
              <a:rPr lang="uk-UA" sz="2200" smtClean="0">
                <a:solidFill>
                  <a:schemeClr val="tx1"/>
                </a:solidFill>
                <a:latin typeface="Times New Roman" pitchFamily="18" charset="0"/>
              </a:rPr>
              <a:t> після надання статусу “безробітний” – в умовах воєнного стану.</a:t>
            </a:r>
          </a:p>
          <a:p>
            <a:pPr algn="just">
              <a:lnSpc>
                <a:spcPct val="90000"/>
              </a:lnSpc>
            </a:pPr>
            <a:r>
              <a:rPr lang="uk-UA" sz="2200" smtClean="0">
                <a:solidFill>
                  <a:schemeClr val="tx1"/>
                </a:solidFill>
                <a:latin typeface="Times New Roman" pitchFamily="18" charset="0"/>
              </a:rPr>
              <a:t> Оскільки в Україні запроваджено воєнний стан, то термін виплат для більшості категорій осіб скорочено - наразі він </a:t>
            </a:r>
            <a:r>
              <a:rPr lang="uk-UA" sz="2200" b="1" smtClean="0">
                <a:solidFill>
                  <a:schemeClr val="tx1"/>
                </a:solidFill>
                <a:latin typeface="Times New Roman" pitchFamily="18" charset="0"/>
              </a:rPr>
              <a:t>не може перевищувати 90 календарних днів</a:t>
            </a: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42"/>
          <p:cNvSpPr>
            <a:spLocks noGrp="1"/>
          </p:cNvSpPr>
          <p:nvPr>
            <p:ph type="title" idx="4294967295"/>
          </p:nvPr>
        </p:nvSpPr>
        <p:spPr>
          <a:xfrm>
            <a:off x="817563" y="190500"/>
            <a:ext cx="8596312" cy="825500"/>
          </a:xfrm>
        </p:spPr>
        <p:txBody>
          <a:bodyPr/>
          <a:lstStyle/>
          <a:p>
            <a:r>
              <a:rPr lang="uk-UA" smtClean="0"/>
              <a:t>Тривалість виплати</a:t>
            </a:r>
          </a:p>
        </p:txBody>
      </p:sp>
      <p:graphicFrame>
        <p:nvGraphicFramePr>
          <p:cNvPr id="311552" name="Group 256"/>
          <p:cNvGraphicFramePr>
            <a:graphicFrameLocks noGrp="1"/>
          </p:cNvGraphicFramePr>
          <p:nvPr>
            <p:ph idx="4294967295"/>
          </p:nvPr>
        </p:nvGraphicFramePr>
        <p:xfrm>
          <a:off x="525463" y="966788"/>
          <a:ext cx="9345612" cy="5578475"/>
        </p:xfrm>
        <a:graphic>
          <a:graphicData uri="http://schemas.openxmlformats.org/drawingml/2006/table">
            <a:tbl>
              <a:tblPr/>
              <a:tblGrid>
                <a:gridCol w="4605337"/>
                <a:gridCol w="2317750"/>
                <a:gridCol w="2422525"/>
              </a:tblGrid>
              <a:tr h="27463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smtClean="0">
                          <a:ln>
                            <a:noFill/>
                          </a:ln>
                          <a:solidFill>
                            <a:schemeClr val="tx1"/>
                          </a:solidFill>
                          <a:effectLst/>
                          <a:latin typeface="Times New Roman" pitchFamily="18" charset="0"/>
                          <a:cs typeface="Times New Roman" pitchFamily="18" charset="0"/>
                        </a:rPr>
                        <a:t>Категорія безробітних</a:t>
                      </a:r>
                      <a:endParaRPr kumimoji="0" lang="uk-UA"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C8CCD1"/>
                      </a:solidFill>
                      <a:prstDash val="solid"/>
                      <a:round/>
                      <a:headEnd type="none" w="med" len="med"/>
                      <a:tailEnd type="none" w="med" len="med"/>
                    </a:lnL>
                    <a:lnR w="12700" cap="flat" cmpd="sng" algn="ctr">
                      <a:solidFill>
                        <a:srgbClr val="C8CCD1"/>
                      </a:solidFill>
                      <a:prstDash val="solid"/>
                      <a:round/>
                      <a:headEnd type="none" w="med" len="med"/>
                      <a:tailEnd type="none" w="med" len="med"/>
                    </a:lnR>
                    <a:lnT w="12700" cap="flat" cmpd="sng" algn="ctr">
                      <a:solidFill>
                        <a:srgbClr val="C8CCD1"/>
                      </a:solidFill>
                      <a:prstDash val="solid"/>
                      <a:round/>
                      <a:headEnd type="none" w="med" len="med"/>
                      <a:tailEnd type="none" w="med" len="med"/>
                    </a:lnT>
                    <a:lnB w="12700" cap="flat" cmpd="sng" algn="ctr">
                      <a:solidFill>
                        <a:srgbClr val="C8CCD1"/>
                      </a:solidFill>
                      <a:prstDash val="solid"/>
                      <a:round/>
                      <a:headEnd type="none" w="med" len="med"/>
                      <a:tailEnd type="none" w="med" len="med"/>
                    </a:lnB>
                    <a:lnTlToBr>
                      <a:noFill/>
                    </a:lnTlToBr>
                    <a:lnBlToTr>
                      <a:noFill/>
                    </a:lnBlToTr>
                    <a:noFill/>
                  </a:tcPr>
                </a:tc>
                <a:tc>
                  <a:txBody>
                    <a:bodyPr/>
                    <a:lstStyle/>
                    <a:p>
                      <a:pPr marL="0" marR="0" lvl="0" indent="12700" algn="ctr" defTabSz="4572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smtClean="0">
                          <a:ln>
                            <a:noFill/>
                          </a:ln>
                          <a:solidFill>
                            <a:schemeClr val="tx1"/>
                          </a:solidFill>
                          <a:effectLst/>
                          <a:latin typeface="Times New Roman" pitchFamily="18" charset="0"/>
                          <a:cs typeface="Times New Roman" pitchFamily="18" charset="0"/>
                        </a:rPr>
                        <a:t>Строк виплати згідно з законом</a:t>
                      </a:r>
                      <a:endParaRPr kumimoji="0" lang="uk-UA"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C8CCD1"/>
                      </a:solidFill>
                      <a:prstDash val="solid"/>
                      <a:round/>
                      <a:headEnd type="none" w="med" len="med"/>
                      <a:tailEnd type="none" w="med" len="med"/>
                    </a:lnL>
                    <a:lnR w="12700" cap="flat" cmpd="sng" algn="ctr">
                      <a:solidFill>
                        <a:srgbClr val="C8CCD1"/>
                      </a:solidFill>
                      <a:prstDash val="solid"/>
                      <a:round/>
                      <a:headEnd type="none" w="med" len="med"/>
                      <a:tailEnd type="none" w="med" len="med"/>
                    </a:lnR>
                    <a:lnT w="12700" cap="flat" cmpd="sng" algn="ctr">
                      <a:solidFill>
                        <a:srgbClr val="C8CCD1"/>
                      </a:solidFill>
                      <a:prstDash val="solid"/>
                      <a:round/>
                      <a:headEnd type="none" w="med" len="med"/>
                      <a:tailEnd type="none" w="med" len="med"/>
                    </a:lnT>
                    <a:lnB w="12700" cap="flat" cmpd="sng" algn="ctr">
                      <a:solidFill>
                        <a:srgbClr val="C8CCD1"/>
                      </a:solidFill>
                      <a:prstDash val="solid"/>
                      <a:round/>
                      <a:headEnd type="none" w="med" len="med"/>
                      <a:tailEnd type="none" w="med" len="med"/>
                    </a:lnB>
                    <a:lnTlToBr>
                      <a:noFill/>
                    </a:lnTlToBr>
                    <a:lnBlToTr>
                      <a:noFill/>
                    </a:lnBlToTr>
                    <a:noFill/>
                  </a:tcPr>
                </a:tc>
                <a:tc>
                  <a:txBody>
                    <a:bodyPr/>
                    <a:lstStyle/>
                    <a:p>
                      <a:pPr marL="0" marR="0" lvl="0" indent="12700" algn="ctr" defTabSz="4572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smtClean="0">
                          <a:ln>
                            <a:noFill/>
                          </a:ln>
                          <a:solidFill>
                            <a:schemeClr val="tx1"/>
                          </a:solidFill>
                          <a:effectLst/>
                          <a:latin typeface="Times New Roman" pitchFamily="18" charset="0"/>
                          <a:cs typeface="Times New Roman" pitchFamily="18" charset="0"/>
                        </a:rPr>
                        <a:t>Строк виплати під час воєнного стану</a:t>
                      </a:r>
                      <a:endParaRPr kumimoji="0" lang="uk-UA"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C8CCD1"/>
                      </a:solidFill>
                      <a:prstDash val="solid"/>
                      <a:round/>
                      <a:headEnd type="none" w="med" len="med"/>
                      <a:tailEnd type="none" w="med" len="med"/>
                    </a:lnL>
                    <a:lnR w="12700" cap="flat" cmpd="sng" algn="ctr">
                      <a:solidFill>
                        <a:srgbClr val="C8CCD1"/>
                      </a:solidFill>
                      <a:prstDash val="solid"/>
                      <a:round/>
                      <a:headEnd type="none" w="med" len="med"/>
                      <a:tailEnd type="none" w="med" len="med"/>
                    </a:lnR>
                    <a:lnT w="12700" cap="flat" cmpd="sng" algn="ctr">
                      <a:solidFill>
                        <a:srgbClr val="C8CCD1"/>
                      </a:solidFill>
                      <a:prstDash val="solid"/>
                      <a:round/>
                      <a:headEnd type="none" w="med" len="med"/>
                      <a:tailEnd type="none" w="med" len="med"/>
                    </a:lnT>
                    <a:lnB w="12700" cap="flat" cmpd="sng" algn="ctr">
                      <a:solidFill>
                        <a:srgbClr val="C8CCD1"/>
                      </a:solidFill>
                      <a:prstDash val="solid"/>
                      <a:round/>
                      <a:headEnd type="none" w="med" len="med"/>
                      <a:tailEnd type="none" w="med" len="med"/>
                    </a:lnB>
                    <a:lnTlToBr>
                      <a:noFill/>
                    </a:lnTlToBr>
                    <a:lnBlToTr>
                      <a:noFill/>
                    </a:lnBlToTr>
                    <a:noFill/>
                  </a:tcPr>
                </a:tc>
              </a:tr>
              <a:tr h="989013">
                <a:tc>
                  <a:txBody>
                    <a:bodyPr/>
                    <a:lstStyle/>
                    <a:p>
                      <a:pPr marL="0" marR="0" lvl="0" indent="12700" algn="just" defTabSz="4572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smtClean="0">
                          <a:ln>
                            <a:noFill/>
                          </a:ln>
                          <a:solidFill>
                            <a:schemeClr val="tx1"/>
                          </a:solidFill>
                          <a:effectLst/>
                          <a:latin typeface="Times New Roman" pitchFamily="18" charset="0"/>
                          <a:cs typeface="Times New Roman" pitchFamily="18" charset="0"/>
                        </a:rPr>
                        <a:t>Молодь, яка закінчила або припинила навчання у закладах загальної середньої, професійної (професійно-технічної), фахової передвищої та вищої освіти, звільнилася із строкової військової або альтернативної (невійськової) служби і яка потребує сприяння у працевлаштуванні на перше робоче місце у разі реєстрації в установленому порядку відповідних осіб як безробітних</a:t>
                      </a:r>
                      <a:endParaRPr kumimoji="0" lang="uk-UA"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C8CCD1"/>
                      </a:solidFill>
                      <a:prstDash val="solid"/>
                      <a:round/>
                      <a:headEnd type="none" w="med" len="med"/>
                      <a:tailEnd type="none" w="med" len="med"/>
                    </a:lnL>
                    <a:lnR w="12700" cap="flat" cmpd="sng" algn="ctr">
                      <a:solidFill>
                        <a:srgbClr val="C8CCD1"/>
                      </a:solidFill>
                      <a:prstDash val="solid"/>
                      <a:round/>
                      <a:headEnd type="none" w="med" len="med"/>
                      <a:tailEnd type="none" w="med" len="med"/>
                    </a:lnR>
                    <a:lnT w="12700" cap="flat" cmpd="sng" algn="ctr">
                      <a:solidFill>
                        <a:srgbClr val="C8CCD1"/>
                      </a:solidFill>
                      <a:prstDash val="solid"/>
                      <a:round/>
                      <a:headEnd type="none" w="med" len="med"/>
                      <a:tailEnd type="none" w="med" len="med"/>
                    </a:lnT>
                    <a:lnB w="12700" cap="flat" cmpd="sng" algn="ctr">
                      <a:solidFill>
                        <a:srgbClr val="C8CCD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smtClean="0">
                          <a:ln>
                            <a:noFill/>
                          </a:ln>
                          <a:solidFill>
                            <a:schemeClr val="tx1"/>
                          </a:solidFill>
                          <a:effectLst/>
                          <a:latin typeface="Times New Roman" pitchFamily="18" charset="0"/>
                          <a:cs typeface="Times New Roman" pitchFamily="18" charset="0"/>
                        </a:rPr>
                        <a:t>не більше 120 календарних днів</a:t>
                      </a:r>
                      <a:endParaRPr kumimoji="0" lang="uk-UA"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C8CCD1"/>
                      </a:solidFill>
                      <a:prstDash val="solid"/>
                      <a:round/>
                      <a:headEnd type="none" w="med" len="med"/>
                      <a:tailEnd type="none" w="med" len="med"/>
                    </a:lnL>
                    <a:lnR w="12700" cap="flat" cmpd="sng" algn="ctr">
                      <a:solidFill>
                        <a:srgbClr val="C8CCD1"/>
                      </a:solidFill>
                      <a:prstDash val="solid"/>
                      <a:round/>
                      <a:headEnd type="none" w="med" len="med"/>
                      <a:tailEnd type="none" w="med" len="med"/>
                    </a:lnR>
                    <a:lnT w="12700" cap="flat" cmpd="sng" algn="ctr">
                      <a:solidFill>
                        <a:srgbClr val="C8CCD1"/>
                      </a:solidFill>
                      <a:prstDash val="solid"/>
                      <a:round/>
                      <a:headEnd type="none" w="med" len="med"/>
                      <a:tailEnd type="none" w="med" len="med"/>
                    </a:lnT>
                    <a:lnB w="12700" cap="flat" cmpd="sng" algn="ctr">
                      <a:solidFill>
                        <a:srgbClr val="C8CCD1"/>
                      </a:solidFill>
                      <a:prstDash val="solid"/>
                      <a:round/>
                      <a:headEnd type="none" w="med" len="med"/>
                      <a:tailEnd type="none" w="med" len="med"/>
                    </a:lnB>
                    <a:lnTlToBr>
                      <a:noFill/>
                    </a:lnTlToBr>
                    <a:lnBlToTr>
                      <a:noFill/>
                    </a:lnBlToTr>
                    <a:noFill/>
                  </a:tcPr>
                </a:tc>
                <a:tc>
                  <a:txBody>
                    <a:bodyPr/>
                    <a:lstStyle/>
                    <a:p>
                      <a:pPr marL="0" marR="0" lvl="0" indent="12700" algn="ctr" defTabSz="4572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smtClean="0">
                          <a:ln>
                            <a:noFill/>
                          </a:ln>
                          <a:solidFill>
                            <a:schemeClr val="tx1"/>
                          </a:solidFill>
                          <a:effectLst/>
                          <a:latin typeface="Times New Roman" pitchFamily="18" charset="0"/>
                          <a:cs typeface="Times New Roman" pitchFamily="18" charset="0"/>
                        </a:rPr>
                        <a:t>не може перевищувати 90 календарних днів</a:t>
                      </a:r>
                      <a:endParaRPr kumimoji="0" lang="uk-UA"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C8CCD1"/>
                      </a:solidFill>
                      <a:prstDash val="solid"/>
                      <a:round/>
                      <a:headEnd type="none" w="med" len="med"/>
                      <a:tailEnd type="none" w="med" len="med"/>
                    </a:lnL>
                    <a:lnR w="12700" cap="flat" cmpd="sng" algn="ctr">
                      <a:solidFill>
                        <a:srgbClr val="C8CCD1"/>
                      </a:solidFill>
                      <a:prstDash val="solid"/>
                      <a:round/>
                      <a:headEnd type="none" w="med" len="med"/>
                      <a:tailEnd type="none" w="med" len="med"/>
                    </a:lnR>
                    <a:lnT w="12700" cap="flat" cmpd="sng" algn="ctr">
                      <a:solidFill>
                        <a:srgbClr val="C8CCD1"/>
                      </a:solidFill>
                      <a:prstDash val="solid"/>
                      <a:round/>
                      <a:headEnd type="none" w="med" len="med"/>
                      <a:tailEnd type="none" w="med" len="med"/>
                    </a:lnT>
                    <a:lnB w="12700" cap="flat" cmpd="sng" algn="ctr">
                      <a:solidFill>
                        <a:srgbClr val="C8CCD1"/>
                      </a:solidFill>
                      <a:prstDash val="solid"/>
                      <a:round/>
                      <a:headEnd type="none" w="med" len="med"/>
                      <a:tailEnd type="none" w="med" len="med"/>
                    </a:lnB>
                    <a:lnTlToBr>
                      <a:noFill/>
                    </a:lnTlToBr>
                    <a:lnBlToTr>
                      <a:noFill/>
                    </a:lnBlToTr>
                    <a:noFill/>
                  </a:tcPr>
                </a:tc>
              </a:tr>
              <a:tr h="274638">
                <a:tc>
                  <a:txBody>
                    <a:bodyPr/>
                    <a:lstStyle/>
                    <a:p>
                      <a:pPr marL="0" marR="0" lvl="0" indent="12700" algn="just" defTabSz="4572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smtClean="0">
                          <a:ln>
                            <a:noFill/>
                          </a:ln>
                          <a:solidFill>
                            <a:schemeClr val="tx1"/>
                          </a:solidFill>
                          <a:effectLst/>
                          <a:latin typeface="Times New Roman" pitchFamily="18" charset="0"/>
                          <a:cs typeface="Times New Roman" pitchFamily="18" charset="0"/>
                        </a:rPr>
                        <a:t>Внутрішньо переміщена особа, яка не має документів, необхідних для надання статусу безробітного</a:t>
                      </a:r>
                      <a:endParaRPr kumimoji="0" lang="uk-UA"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C8CCD1"/>
                      </a:solidFill>
                      <a:prstDash val="solid"/>
                      <a:round/>
                      <a:headEnd type="none" w="med" len="med"/>
                      <a:tailEnd type="none" w="med" len="med"/>
                    </a:lnL>
                    <a:lnR w="12700" cap="flat" cmpd="sng" algn="ctr">
                      <a:solidFill>
                        <a:srgbClr val="C8CCD1"/>
                      </a:solidFill>
                      <a:prstDash val="solid"/>
                      <a:round/>
                      <a:headEnd type="none" w="med" len="med"/>
                      <a:tailEnd type="none" w="med" len="med"/>
                    </a:lnR>
                    <a:lnT w="12700" cap="flat" cmpd="sng" algn="ctr">
                      <a:solidFill>
                        <a:srgbClr val="C8CCD1"/>
                      </a:solidFill>
                      <a:prstDash val="solid"/>
                      <a:round/>
                      <a:headEnd type="none" w="med" len="med"/>
                      <a:tailEnd type="none" w="med" len="med"/>
                    </a:lnT>
                    <a:lnB w="12700" cap="flat" cmpd="sng" algn="ctr">
                      <a:solidFill>
                        <a:srgbClr val="C8CCD1"/>
                      </a:solidFill>
                      <a:prstDash val="solid"/>
                      <a:round/>
                      <a:headEnd type="none" w="med" len="med"/>
                      <a:tailEnd type="none" w="med" len="med"/>
                    </a:lnB>
                    <a:lnTlToBr>
                      <a:noFill/>
                    </a:lnTlToBr>
                    <a:lnBlToTr>
                      <a:noFill/>
                    </a:lnBlToTr>
                    <a:noFill/>
                  </a:tcPr>
                </a:tc>
                <a:tc>
                  <a:txBody>
                    <a:bodyPr/>
                    <a:lstStyle/>
                    <a:p>
                      <a:pPr marL="0" marR="0" lvl="0" indent="12700" algn="ctr" defTabSz="4572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smtClean="0">
                          <a:ln>
                            <a:noFill/>
                          </a:ln>
                          <a:solidFill>
                            <a:schemeClr val="tx1"/>
                          </a:solidFill>
                          <a:effectLst/>
                          <a:latin typeface="Times New Roman" pitchFamily="18" charset="0"/>
                          <a:cs typeface="Times New Roman" pitchFamily="18" charset="0"/>
                        </a:rPr>
                        <a:t>не більше 120 календарних днів</a:t>
                      </a:r>
                      <a:endParaRPr kumimoji="0" lang="uk-UA"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C8CCD1"/>
                      </a:solidFill>
                      <a:prstDash val="solid"/>
                      <a:round/>
                      <a:headEnd type="none" w="med" len="med"/>
                      <a:tailEnd type="none" w="med" len="med"/>
                    </a:lnL>
                    <a:lnR w="12700" cap="flat" cmpd="sng" algn="ctr">
                      <a:solidFill>
                        <a:srgbClr val="C8CCD1"/>
                      </a:solidFill>
                      <a:prstDash val="solid"/>
                      <a:round/>
                      <a:headEnd type="none" w="med" len="med"/>
                      <a:tailEnd type="none" w="med" len="med"/>
                    </a:lnR>
                    <a:lnT w="12700" cap="flat" cmpd="sng" algn="ctr">
                      <a:solidFill>
                        <a:srgbClr val="C8CCD1"/>
                      </a:solidFill>
                      <a:prstDash val="solid"/>
                      <a:round/>
                      <a:headEnd type="none" w="med" len="med"/>
                      <a:tailEnd type="none" w="med" len="med"/>
                    </a:lnT>
                    <a:lnB w="12700" cap="flat" cmpd="sng" algn="ctr">
                      <a:solidFill>
                        <a:srgbClr val="C8CCD1"/>
                      </a:solidFill>
                      <a:prstDash val="solid"/>
                      <a:round/>
                      <a:headEnd type="none" w="med" len="med"/>
                      <a:tailEnd type="none" w="med" len="med"/>
                    </a:lnB>
                    <a:lnTlToBr>
                      <a:noFill/>
                    </a:lnTlToBr>
                    <a:lnBlToTr>
                      <a:noFill/>
                    </a:lnBlToTr>
                    <a:noFill/>
                  </a:tcPr>
                </a:tc>
                <a:tc>
                  <a:txBody>
                    <a:bodyPr/>
                    <a:lstStyle/>
                    <a:p>
                      <a:pPr marL="0" marR="0" lvl="0" indent="12700" algn="ctr" defTabSz="4572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smtClean="0">
                          <a:ln>
                            <a:noFill/>
                          </a:ln>
                          <a:solidFill>
                            <a:schemeClr val="tx1"/>
                          </a:solidFill>
                          <a:effectLst/>
                          <a:latin typeface="Times New Roman" pitchFamily="18" charset="0"/>
                          <a:cs typeface="Times New Roman" pitchFamily="18" charset="0"/>
                        </a:rPr>
                        <a:t>не може перевищувати 90 календарних днів</a:t>
                      </a:r>
                      <a:endParaRPr kumimoji="0" lang="uk-UA"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C8CCD1"/>
                      </a:solidFill>
                      <a:prstDash val="solid"/>
                      <a:round/>
                      <a:headEnd type="none" w="med" len="med"/>
                      <a:tailEnd type="none" w="med" len="med"/>
                    </a:lnL>
                    <a:lnR w="12700" cap="flat" cmpd="sng" algn="ctr">
                      <a:solidFill>
                        <a:srgbClr val="C8CCD1"/>
                      </a:solidFill>
                      <a:prstDash val="solid"/>
                      <a:round/>
                      <a:headEnd type="none" w="med" len="med"/>
                      <a:tailEnd type="none" w="med" len="med"/>
                    </a:lnR>
                    <a:lnT w="12700" cap="flat" cmpd="sng" algn="ctr">
                      <a:solidFill>
                        <a:srgbClr val="C8CCD1"/>
                      </a:solidFill>
                      <a:prstDash val="solid"/>
                      <a:round/>
                      <a:headEnd type="none" w="med" len="med"/>
                      <a:tailEnd type="none" w="med" len="med"/>
                    </a:lnT>
                    <a:lnB w="12700" cap="flat" cmpd="sng" algn="ctr">
                      <a:solidFill>
                        <a:srgbClr val="C8CCD1"/>
                      </a:solidFill>
                      <a:prstDash val="solid"/>
                      <a:round/>
                      <a:headEnd type="none" w="med" len="med"/>
                      <a:tailEnd type="none" w="med" len="med"/>
                    </a:lnB>
                    <a:lnTlToBr>
                      <a:noFill/>
                    </a:lnTlToBr>
                    <a:lnBlToTr>
                      <a:noFill/>
                    </a:lnBlToTr>
                    <a:noFill/>
                  </a:tcPr>
                </a:tc>
              </a:tr>
              <a:tr h="274638">
                <a:tc>
                  <a:txBody>
                    <a:bodyPr/>
                    <a:lstStyle/>
                    <a:p>
                      <a:pPr marL="0" marR="0" lvl="0" indent="12700" algn="just" defTabSz="4572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smtClean="0">
                          <a:ln>
                            <a:noFill/>
                          </a:ln>
                          <a:solidFill>
                            <a:schemeClr val="tx1"/>
                          </a:solidFill>
                          <a:effectLst/>
                          <a:latin typeface="Times New Roman" pitchFamily="18" charset="0"/>
                          <a:cs typeface="Times New Roman" pitchFamily="18" charset="0"/>
                        </a:rPr>
                        <a:t>Для осіб передпенсійного віку (за два роки до досягнення відповідного віку та за наявності необхідного для призначення пенсії за віком страхового стажу)</a:t>
                      </a:r>
                      <a:endParaRPr kumimoji="0" lang="uk-UA"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C8CCD1"/>
                      </a:solidFill>
                      <a:prstDash val="solid"/>
                      <a:round/>
                      <a:headEnd type="none" w="med" len="med"/>
                      <a:tailEnd type="none" w="med" len="med"/>
                    </a:lnL>
                    <a:lnR w="12700" cap="flat" cmpd="sng" algn="ctr">
                      <a:solidFill>
                        <a:srgbClr val="C8CCD1"/>
                      </a:solidFill>
                      <a:prstDash val="solid"/>
                      <a:round/>
                      <a:headEnd type="none" w="med" len="med"/>
                      <a:tailEnd type="none" w="med" len="med"/>
                    </a:lnR>
                    <a:lnT w="12700" cap="flat" cmpd="sng" algn="ctr">
                      <a:solidFill>
                        <a:srgbClr val="C8CCD1"/>
                      </a:solidFill>
                      <a:prstDash val="solid"/>
                      <a:round/>
                      <a:headEnd type="none" w="med" len="med"/>
                      <a:tailEnd type="none" w="med" len="med"/>
                    </a:lnT>
                    <a:lnB w="12700" cap="flat" cmpd="sng" algn="ctr">
                      <a:solidFill>
                        <a:srgbClr val="C8CCD1"/>
                      </a:solidFill>
                      <a:prstDash val="solid"/>
                      <a:round/>
                      <a:headEnd type="none" w="med" len="med"/>
                      <a:tailEnd type="none" w="med" len="med"/>
                    </a:lnB>
                    <a:lnTlToBr>
                      <a:noFill/>
                    </a:lnTlToBr>
                    <a:lnBlToTr>
                      <a:noFill/>
                    </a:lnBlToTr>
                    <a:noFill/>
                  </a:tcPr>
                </a:tc>
                <a:tc>
                  <a:txBody>
                    <a:bodyPr/>
                    <a:lstStyle/>
                    <a:p>
                      <a:pPr marL="0" marR="0" lvl="0" indent="12700" algn="ctr" defTabSz="457200" rtl="0" eaLnBrk="1" fontAlgn="base" latinLnBrk="0" hangingPunct="1">
                        <a:lnSpc>
                          <a:spcPct val="100000"/>
                        </a:lnSpc>
                        <a:spcBef>
                          <a:spcPct val="0"/>
                        </a:spcBef>
                        <a:spcAft>
                          <a:spcPct val="0"/>
                        </a:spcAft>
                        <a:buClrTx/>
                        <a:buSzTx/>
                        <a:buFontTx/>
                        <a:buNone/>
                        <a:tabLst>
                          <a:tab pos="0" algn="l"/>
                        </a:tabLst>
                      </a:pPr>
                      <a:r>
                        <a:rPr kumimoji="0" lang="uk-UA" sz="1800" b="0" i="0" u="none" strike="noStrike" cap="none" normalizeH="0" baseline="0" smtClean="0">
                          <a:ln>
                            <a:noFill/>
                          </a:ln>
                          <a:solidFill>
                            <a:schemeClr val="tx1"/>
                          </a:solidFill>
                          <a:effectLst/>
                          <a:latin typeface="Times New Roman" pitchFamily="18" charset="0"/>
                          <a:cs typeface="Times New Roman" pitchFamily="18" charset="0"/>
                        </a:rPr>
                        <a:t>не більше 720 календарних днів</a:t>
                      </a:r>
                      <a:endParaRPr kumimoji="0" lang="uk-UA"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C8CCD1"/>
                      </a:solidFill>
                      <a:prstDash val="solid"/>
                      <a:round/>
                      <a:headEnd type="none" w="med" len="med"/>
                      <a:tailEnd type="none" w="med" len="med"/>
                    </a:lnL>
                    <a:lnR w="12700" cap="flat" cmpd="sng" algn="ctr">
                      <a:solidFill>
                        <a:srgbClr val="C8CCD1"/>
                      </a:solidFill>
                      <a:prstDash val="solid"/>
                      <a:round/>
                      <a:headEnd type="none" w="med" len="med"/>
                      <a:tailEnd type="none" w="med" len="med"/>
                    </a:lnR>
                    <a:lnT w="12700" cap="flat" cmpd="sng" algn="ctr">
                      <a:solidFill>
                        <a:srgbClr val="C8CCD1"/>
                      </a:solidFill>
                      <a:prstDash val="solid"/>
                      <a:round/>
                      <a:headEnd type="none" w="med" len="med"/>
                      <a:tailEnd type="none" w="med" len="med"/>
                    </a:lnT>
                    <a:lnB w="12700" cap="flat" cmpd="sng" algn="ctr">
                      <a:solidFill>
                        <a:srgbClr val="C8CCD1"/>
                      </a:solidFill>
                      <a:prstDash val="solid"/>
                      <a:round/>
                      <a:headEnd type="none" w="med" len="med"/>
                      <a:tailEnd type="none" w="med" len="med"/>
                    </a:lnB>
                    <a:lnTlToBr>
                      <a:noFill/>
                    </a:lnTlToBr>
                    <a:lnBlToTr>
                      <a:noFill/>
                    </a:lnBlToTr>
                    <a:noFill/>
                  </a:tcPr>
                </a:tc>
                <a:tc>
                  <a:txBody>
                    <a:bodyPr/>
                    <a:lstStyle/>
                    <a:p>
                      <a:pPr marL="88900" marR="0" lvl="0" indent="0" algn="ctr" defTabSz="457200" rtl="0" eaLnBrk="1" fontAlgn="base" latinLnBrk="0" hangingPunct="1">
                        <a:lnSpc>
                          <a:spcPct val="100000"/>
                        </a:lnSpc>
                        <a:spcBef>
                          <a:spcPct val="0"/>
                        </a:spcBef>
                        <a:spcAft>
                          <a:spcPct val="0"/>
                        </a:spcAft>
                        <a:buClrTx/>
                        <a:buSzTx/>
                        <a:buFontTx/>
                        <a:buNone/>
                        <a:tabLst>
                          <a:tab pos="0" algn="l"/>
                        </a:tabLst>
                      </a:pPr>
                      <a:r>
                        <a:rPr kumimoji="0" lang="uk-UA" sz="1800" b="0" i="0" u="none" strike="noStrike" cap="none" normalizeH="0" baseline="0" smtClean="0">
                          <a:ln>
                            <a:noFill/>
                          </a:ln>
                          <a:solidFill>
                            <a:schemeClr val="tx1"/>
                          </a:solidFill>
                          <a:effectLst/>
                          <a:latin typeface="Times New Roman" pitchFamily="18" charset="0"/>
                          <a:cs typeface="Times New Roman" pitchFamily="18" charset="0"/>
                        </a:rPr>
                        <a:t>не може перевищувати 360 календарних днів</a:t>
                      </a:r>
                      <a:endParaRPr kumimoji="0" lang="uk-UA"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C8CCD1"/>
                      </a:solidFill>
                      <a:prstDash val="solid"/>
                      <a:round/>
                      <a:headEnd type="none" w="med" len="med"/>
                      <a:tailEnd type="none" w="med" len="med"/>
                    </a:lnL>
                    <a:lnR w="12700" cap="flat" cmpd="sng" algn="ctr">
                      <a:solidFill>
                        <a:srgbClr val="C8CCD1"/>
                      </a:solidFill>
                      <a:prstDash val="solid"/>
                      <a:round/>
                      <a:headEnd type="none" w="med" len="med"/>
                      <a:tailEnd type="none" w="med" len="med"/>
                    </a:lnR>
                    <a:lnT w="12700" cap="flat" cmpd="sng" algn="ctr">
                      <a:solidFill>
                        <a:srgbClr val="C8CCD1"/>
                      </a:solidFill>
                      <a:prstDash val="solid"/>
                      <a:round/>
                      <a:headEnd type="none" w="med" len="med"/>
                      <a:tailEnd type="none" w="med" len="med"/>
                    </a:lnT>
                    <a:lnB w="12700" cap="flat" cmpd="sng" algn="ctr">
                      <a:solidFill>
                        <a:srgbClr val="C8CCD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p:cNvSpPr>
          <p:nvPr>
            <p:ph type="title" idx="4294967295"/>
          </p:nvPr>
        </p:nvSpPr>
        <p:spPr/>
        <p:txBody>
          <a:bodyPr/>
          <a:lstStyle/>
          <a:p>
            <a:r>
              <a:rPr lang="uk-UA" smtClean="0"/>
              <a:t>Нещасний випадок - це</a:t>
            </a:r>
          </a:p>
        </p:txBody>
      </p:sp>
      <p:sp>
        <p:nvSpPr>
          <p:cNvPr id="6146" name="Rectangle 3"/>
          <p:cNvSpPr>
            <a:spLocks noGrp="1"/>
          </p:cNvSpPr>
          <p:nvPr>
            <p:ph type="body" idx="4294967295"/>
          </p:nvPr>
        </p:nvSpPr>
        <p:spPr>
          <a:xfrm>
            <a:off x="690563" y="1563688"/>
            <a:ext cx="8596312" cy="3881437"/>
          </a:xfrm>
        </p:spPr>
        <p:txBody>
          <a:bodyPr/>
          <a:lstStyle/>
          <a:p>
            <a:pPr marL="88900" indent="0" algn="just">
              <a:buFont typeface="Wingdings 3" pitchFamily="18" charset="2"/>
              <a:buNone/>
            </a:pPr>
            <a:r>
              <a:rPr lang="uk-UA" sz="2000" b="1" i="1" smtClean="0">
                <a:latin typeface="Times New Roman" pitchFamily="18" charset="0"/>
              </a:rPr>
              <a:t>обмежена в часі подія або раптовий вплив на працівника небезпечного виробничого фактора чи середовища, що сталися у процесі виконання ним трудових обов'язків або в дорозі (на транспортному засобі підприємства чи за дорученням роботодавця), внаслідок яких заподіяно шкоду здоров'ю, зокрема від одержання поранення, травми, у тому числі внаслідок тілесних ушкоджень, гострого професійного захворювання (отруєння) та інших отруєнь, одержання сонячного або теплового удару, опіку, обмороження, а також у разі утоплення, ураження електричним струмом, блискавкою та іонізуючим випромінюванням, одержання інших ушкоджень внаслідок аварії, пожежі, стихійного лиха (землетрусу, зсуву, повені, урагану тощо), контакту з представниками тваринного та рослинного світу, які призвели до втрати працівником працездатності на один робочий день чи більше або до необхідності переведення його на іншу (легшу) роботу не менш як на один робочий день, зникнення тощо ( </a:t>
            </a:r>
            <a:r>
              <a:rPr lang="uk-UA" sz="2000" b="1" i="1" smtClean="0">
                <a:latin typeface="Times New Roman" pitchFamily="18" charset="0"/>
                <a:hlinkClick r:id="rId2"/>
              </a:rPr>
              <a:t>п. 3 Порядку № 337</a:t>
            </a:r>
            <a:r>
              <a:rPr lang="uk-UA" sz="2000" b="1" i="1" smtClean="0">
                <a:latin typeface="Times New Roman" pitchFamily="18" charset="0"/>
              </a:rPr>
              <a:t>, </a:t>
            </a:r>
            <a:r>
              <a:rPr lang="uk-UA" sz="2000" b="1" i="1" smtClean="0">
                <a:latin typeface="Times New Roman" pitchFamily="18" charset="0"/>
                <a:hlinkClick r:id="rId2"/>
              </a:rPr>
              <a:t>п. 5 ст. 1 Закону № 1105</a:t>
            </a:r>
            <a:r>
              <a:rPr lang="uk-UA" sz="2000" b="1" i="1" smtClean="0">
                <a:latin typeface="Times New Roman" pitchFamily="18" charset="0"/>
              </a:rPr>
              <a:t>). </a:t>
            </a: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p:cNvSpPr>
          <p:nvPr>
            <p:ph type="title" idx="4294967295"/>
          </p:nvPr>
        </p:nvSpPr>
        <p:spPr/>
        <p:txBody>
          <a:bodyPr/>
          <a:lstStyle/>
          <a:p>
            <a:r>
              <a:rPr lang="uk-UA" smtClean="0"/>
              <a:t>Скорочення терміну виплати допомоги</a:t>
            </a:r>
          </a:p>
        </p:txBody>
      </p:sp>
      <p:sp>
        <p:nvSpPr>
          <p:cNvPr id="24578" name="Rectangle 3"/>
          <p:cNvSpPr>
            <a:spLocks noGrp="1"/>
          </p:cNvSpPr>
          <p:nvPr>
            <p:ph type="body" idx="4294967295"/>
          </p:nvPr>
        </p:nvSpPr>
        <p:spPr>
          <a:xfrm>
            <a:off x="889000" y="1500188"/>
            <a:ext cx="8596313" cy="3881437"/>
          </a:xfrm>
        </p:spPr>
        <p:txBody>
          <a:bodyPr/>
          <a:lstStyle/>
          <a:p>
            <a:pPr algn="just"/>
            <a:r>
              <a:rPr lang="uk-UA" sz="2200" smtClean="0">
                <a:solidFill>
                  <a:schemeClr val="tx1"/>
                </a:solidFill>
                <a:latin typeface="Times New Roman" pitchFamily="18" charset="0"/>
              </a:rPr>
              <a:t>Виплата допомоги по безробіттю особам, які звільнилися з останнього місця роботи (служби) за власним бажанням без поважних причин або за угодою сторін, починається з 31-го календарного дня.</a:t>
            </a:r>
          </a:p>
          <a:p>
            <a:pPr algn="just"/>
            <a:r>
              <a:rPr lang="uk-UA" sz="2200" smtClean="0">
                <a:solidFill>
                  <a:schemeClr val="tx1"/>
                </a:solidFill>
                <a:latin typeface="Times New Roman" pitchFamily="18" charset="0"/>
              </a:rPr>
              <a:t>Виплата допомоги по безробіттю особам, яких було звільнено з останнього місця роботи (служби) за порушення трудового законодавства тощо  починається з 61-го календарного дня.</a:t>
            </a: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p:cNvSpPr>
          <p:nvPr>
            <p:ph type="title" idx="4294967295"/>
          </p:nvPr>
        </p:nvSpPr>
        <p:spPr>
          <a:xfrm>
            <a:off x="754063" y="0"/>
            <a:ext cx="8596312" cy="1320800"/>
          </a:xfrm>
        </p:spPr>
        <p:txBody>
          <a:bodyPr/>
          <a:lstStyle/>
          <a:p>
            <a:pPr algn="just"/>
            <a:r>
              <a:rPr lang="uk-UA" smtClean="0"/>
              <a:t>Можуть претендувати лише на мінімальний розмір допомоги</a:t>
            </a:r>
          </a:p>
        </p:txBody>
      </p:sp>
      <p:sp>
        <p:nvSpPr>
          <p:cNvPr id="25602" name="Rectangle 3"/>
          <p:cNvSpPr>
            <a:spLocks noGrp="1"/>
          </p:cNvSpPr>
          <p:nvPr>
            <p:ph type="body" idx="4294967295"/>
          </p:nvPr>
        </p:nvSpPr>
        <p:spPr>
          <a:xfrm>
            <a:off x="639763" y="1296988"/>
            <a:ext cx="9434512" cy="3881437"/>
          </a:xfrm>
        </p:spPr>
        <p:txBody>
          <a:bodyPr/>
          <a:lstStyle/>
          <a:p>
            <a:pPr algn="just">
              <a:lnSpc>
                <a:spcPct val="80000"/>
              </a:lnSpc>
              <a:buFont typeface="Wingdings 3" pitchFamily="18" charset="2"/>
              <a:buAutoNum type="arabicParenR"/>
            </a:pPr>
            <a:r>
              <a:rPr lang="uk-UA" sz="1900" b="1" smtClean="0">
                <a:solidFill>
                  <a:schemeClr val="tx1"/>
                </a:solidFill>
                <a:latin typeface="Times New Roman" pitchFamily="18" charset="0"/>
              </a:rPr>
              <a:t>протягом 12 місяців, що передували реєстрації особи як безробітної, за даними Державного реєстру загальнообов’язкового державного соціального страхування мають страховий стаж менше семи місяців.</a:t>
            </a:r>
          </a:p>
          <a:p>
            <a:pPr algn="just">
              <a:lnSpc>
                <a:spcPct val="80000"/>
              </a:lnSpc>
              <a:buFont typeface="Wingdings 3" pitchFamily="18" charset="2"/>
              <a:buAutoNum type="arabicParenR"/>
            </a:pPr>
            <a:r>
              <a:rPr lang="uk-UA" sz="1900" b="1" smtClean="0">
                <a:solidFill>
                  <a:schemeClr val="tx1"/>
                </a:solidFill>
                <a:latin typeface="Times New Roman" pitchFamily="18" charset="0"/>
              </a:rPr>
              <a:t>взята на облік внутрішньо переміщена особа, яка не має документів, необхідних для надання статусу безробітного, отримує статус безробітного без вимог, що застосовуються за звичайної процедури </a:t>
            </a:r>
          </a:p>
          <a:p>
            <a:pPr algn="just">
              <a:lnSpc>
                <a:spcPct val="80000"/>
              </a:lnSpc>
              <a:buFont typeface="Wingdings 3" pitchFamily="18" charset="2"/>
              <a:buAutoNum type="arabicParenR"/>
            </a:pPr>
            <a:r>
              <a:rPr lang="uk-UA" sz="1900" b="1" smtClean="0">
                <a:solidFill>
                  <a:schemeClr val="tx1"/>
                </a:solidFill>
                <a:latin typeface="Times New Roman" pitchFamily="18" charset="0"/>
              </a:rPr>
              <a:t>звільнені з останнього місця роботи (служби) з підстав</a:t>
            </a:r>
            <a:r>
              <a:rPr lang="uk-UA" sz="1900" smtClean="0">
                <a:solidFill>
                  <a:schemeClr val="tx1"/>
                </a:solidFill>
                <a:latin typeface="Times New Roman" pitchFamily="18" charset="0"/>
              </a:rPr>
              <a:t>:</a:t>
            </a:r>
          </a:p>
          <a:p>
            <a:pPr algn="just">
              <a:lnSpc>
                <a:spcPct val="80000"/>
              </a:lnSpc>
            </a:pPr>
            <a:r>
              <a:rPr lang="uk-UA" sz="1900" smtClean="0">
                <a:solidFill>
                  <a:schemeClr val="tx1"/>
                </a:solidFill>
                <a:latin typeface="Times New Roman" pitchFamily="18" charset="0"/>
              </a:rPr>
              <a:t>систематичне невиконання працівником без поважних причин обов’язків, покладених на нього трудовим договором або правилами внутрішнього трудового розпорядку, якщо до працівника раніше застосовувалися заходи дисциплінарного стягнення;</a:t>
            </a:r>
          </a:p>
          <a:p>
            <a:pPr algn="just">
              <a:lnSpc>
                <a:spcPct val="80000"/>
              </a:lnSpc>
            </a:pPr>
            <a:r>
              <a:rPr lang="uk-UA" sz="1900" smtClean="0">
                <a:solidFill>
                  <a:schemeClr val="tx1"/>
                </a:solidFill>
                <a:latin typeface="Times New Roman" pitchFamily="18" charset="0"/>
              </a:rPr>
              <a:t>прогул (в тому числі відсутності на роботі більше трьох годин протягом робочого дня) без поважних причин;</a:t>
            </a:r>
          </a:p>
          <a:p>
            <a:pPr algn="just">
              <a:lnSpc>
                <a:spcPct val="80000"/>
              </a:lnSpc>
            </a:pPr>
            <a:r>
              <a:rPr lang="uk-UA" sz="1900" smtClean="0">
                <a:solidFill>
                  <a:schemeClr val="tx1"/>
                </a:solidFill>
                <a:latin typeface="Times New Roman" pitchFamily="18" charset="0"/>
              </a:rPr>
              <a:t>поява на роботі в нетверезому стані, у стані наркотичного або токсичного сп'яніння;</a:t>
            </a:r>
          </a:p>
          <a:p>
            <a:pPr algn="just">
              <a:lnSpc>
                <a:spcPct val="80000"/>
              </a:lnSpc>
            </a:pPr>
            <a:r>
              <a:rPr lang="uk-UA" sz="1900" smtClean="0">
                <a:solidFill>
                  <a:schemeClr val="tx1"/>
                </a:solidFill>
                <a:latin typeface="Times New Roman" pitchFamily="18" charset="0"/>
              </a:rPr>
              <a:t>вчинення за місцем роботи викрадення (в тому числі дрібного) майна роботодавця, встановленого вироком суду, що набрав законної сили, чи постановою органу, до компетенції якого входить накладення адміністративного стягнення</a:t>
            </a:r>
          </a:p>
          <a:p>
            <a:pPr algn="just">
              <a:lnSpc>
                <a:spcPct val="80000"/>
              </a:lnSpc>
            </a:pPr>
            <a:r>
              <a:rPr lang="uk-UA" sz="1900" smtClean="0">
                <a:solidFill>
                  <a:schemeClr val="tx1"/>
                </a:solidFill>
                <a:latin typeface="Times New Roman" pitchFamily="18" charset="0"/>
              </a:rPr>
              <a:t>розірвання трудового договору з керівником на вимогу виборного органу первинної профспілкової організації (профспілкового представника) </a:t>
            </a:r>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p:cNvSpPr>
          <p:nvPr>
            <p:ph type="title" idx="4294967295"/>
          </p:nvPr>
        </p:nvSpPr>
        <p:spPr>
          <a:xfrm>
            <a:off x="868363" y="0"/>
            <a:ext cx="8596312" cy="1320800"/>
          </a:xfrm>
        </p:spPr>
        <p:txBody>
          <a:bodyPr/>
          <a:lstStyle/>
          <a:p>
            <a:r>
              <a:rPr lang="uk-UA" smtClean="0"/>
              <a:t>Розмір допомоги по безробіттю на період воєнного стану</a:t>
            </a:r>
          </a:p>
        </p:txBody>
      </p:sp>
      <p:sp>
        <p:nvSpPr>
          <p:cNvPr id="26626" name="Rectangle 3"/>
          <p:cNvSpPr>
            <a:spLocks noGrp="1"/>
          </p:cNvSpPr>
          <p:nvPr>
            <p:ph type="body" idx="4294967295"/>
          </p:nvPr>
        </p:nvSpPr>
        <p:spPr>
          <a:xfrm>
            <a:off x="881063" y="1322388"/>
            <a:ext cx="8596312" cy="3881437"/>
          </a:xfrm>
        </p:spPr>
        <p:txBody>
          <a:bodyPr/>
          <a:lstStyle/>
          <a:p>
            <a:pPr marL="0" indent="0" algn="just"/>
            <a:r>
              <a:rPr lang="uk-UA" sz="2000" smtClean="0"/>
              <a:t> Допомога по безробіттю не може перевищувати півтора розміру мінімальної заробітної плати, установленої законом</a:t>
            </a:r>
            <a:r>
              <a:rPr lang="uk-UA" smtClean="0"/>
              <a:t>. </a:t>
            </a:r>
          </a:p>
          <a:p>
            <a:pPr marL="0" indent="0" algn="just"/>
            <a:r>
              <a:rPr lang="uk-UA" sz="2000" smtClean="0"/>
              <a:t> Максимальний розмір допомоги по безробіттю дорівнює розміру мінімальної заробітної плати станом на 1 січня календарного року (станом на 01 січня 2026 року - </a:t>
            </a:r>
            <a:r>
              <a:rPr lang="uk-UA" sz="2000" b="1" smtClean="0"/>
              <a:t>8 647 гривень</a:t>
            </a:r>
            <a:r>
              <a:rPr lang="uk-UA" sz="2000" smtClean="0"/>
              <a:t>).</a:t>
            </a:r>
          </a:p>
          <a:p>
            <a:pPr marL="0" indent="0" algn="just"/>
            <a:r>
              <a:rPr lang="uk-UA" sz="2000" smtClean="0"/>
              <a:t> Мінімальний розмір допомоги по безробіттю:</a:t>
            </a:r>
          </a:p>
          <a:p>
            <a:pPr marL="0" indent="0" algn="just">
              <a:buFont typeface="Wingdings 3" pitchFamily="18" charset="2"/>
              <a:buNone/>
            </a:pPr>
            <a:r>
              <a:rPr lang="uk-UA" sz="2000" smtClean="0"/>
              <a:t>- </a:t>
            </a:r>
            <a:r>
              <a:rPr lang="uk-UA" sz="2000" b="1" smtClean="0"/>
              <a:t>1 650 грн</a:t>
            </a:r>
            <a:r>
              <a:rPr lang="uk-UA" sz="2000" smtClean="0"/>
              <a:t> - така допомога виплачується особам до 35 років, які не мають страхового стажу, а також особам, які були звільнені за порушення трудового законодавства, наприклад, за прогули, крадіжки на роботі тощо.</a:t>
            </a:r>
          </a:p>
          <a:p>
            <a:pPr marL="0" indent="0" algn="just">
              <a:buFont typeface="Wingdings 3" pitchFamily="18" charset="2"/>
              <a:buNone/>
            </a:pPr>
            <a:r>
              <a:rPr lang="uk-UA" sz="2000" smtClean="0"/>
              <a:t>- </a:t>
            </a:r>
            <a:r>
              <a:rPr lang="uk-UA" sz="2000" b="1" smtClean="0"/>
              <a:t>3 900 грн</a:t>
            </a:r>
            <a:r>
              <a:rPr lang="uk-UA" sz="2000" smtClean="0"/>
              <a:t> - цей розмір допомоги встановлено для: осіб, які не мали 7 місяців страхового стажу упродовж року до набуття статусу безробітного; для тимчасово переміщених осіб, які також не мають документів про страховий стаж; працівників та гіг-спеціалістів юридичних осіб, що перебувають у статусі резидента Дія Сіті; осіб, які працювали менше як 7 місяців перед набуттям статусу "безробітний".</a:t>
            </a:r>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p:cNvSpPr>
          <p:nvPr>
            <p:ph type="title" idx="4294967295"/>
          </p:nvPr>
        </p:nvSpPr>
        <p:spPr/>
        <p:txBody>
          <a:bodyPr/>
          <a:lstStyle/>
          <a:p>
            <a:r>
              <a:rPr lang="uk-UA" smtClean="0"/>
              <a:t>Завдання</a:t>
            </a:r>
          </a:p>
        </p:txBody>
      </p:sp>
      <p:sp>
        <p:nvSpPr>
          <p:cNvPr id="27650" name="Rectangle 3"/>
          <p:cNvSpPr>
            <a:spLocks noGrp="1"/>
          </p:cNvSpPr>
          <p:nvPr>
            <p:ph type="body" idx="4294967295"/>
          </p:nvPr>
        </p:nvSpPr>
        <p:spPr/>
        <p:txBody>
          <a:bodyPr/>
          <a:lstStyle/>
          <a:p>
            <a:pPr>
              <a:buFont typeface="Wingdings 3" pitchFamily="18" charset="2"/>
              <a:buNone/>
            </a:pPr>
            <a:r>
              <a:rPr lang="uk-UA" smtClean="0">
                <a:solidFill>
                  <a:srgbClr val="FF0000"/>
                </a:solidFill>
              </a:rPr>
              <a:t>Опрацюйте статтю та уважно розгляньте запропонований приклад в ній </a:t>
            </a:r>
            <a:r>
              <a:rPr lang="uk-UA" smtClean="0">
                <a:solidFill>
                  <a:srgbClr val="FF0000"/>
                </a:solidFill>
                <a:hlinkClick r:id="rId2"/>
              </a:rPr>
              <a:t>https://www.mogol-alfa.com.ua/ua/buhgalterski-novini/priklad-rozrahunku-dopomogi-po-bezrobittyu/</a:t>
            </a:r>
            <a:endParaRPr lang="uk-UA" smtClean="0">
              <a:solidFill>
                <a:srgbClr val="FF0000"/>
              </a:solidFill>
            </a:endParaRPr>
          </a:p>
          <a:p>
            <a:pPr>
              <a:buFont typeface="Wingdings 3" pitchFamily="18" charset="2"/>
              <a:buNone/>
            </a:pPr>
            <a:r>
              <a:rPr lang="uk-UA" smtClean="0">
                <a:solidFill>
                  <a:srgbClr val="FF0000"/>
                </a:solidFill>
              </a:rPr>
              <a:t>. Враховуючи, що зараз 2026  рік, припустіть, що дані по заробітку безробітної в прикладі надані за 2025 рік, і вам потрібно розрахувати розмір допомоги по безробіттю на початку 2026 року з урахуванням надзвичайного стану</a:t>
            </a: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p:cNvSpPr>
          <p:nvPr>
            <p:ph type="title" idx="4294967295"/>
          </p:nvPr>
        </p:nvSpPr>
        <p:spPr/>
        <p:txBody>
          <a:bodyPr/>
          <a:lstStyle/>
          <a:p>
            <a:r>
              <a:rPr lang="uk-UA" smtClean="0"/>
              <a:t>Професійне захворювання - це</a:t>
            </a:r>
          </a:p>
        </p:txBody>
      </p:sp>
      <p:sp>
        <p:nvSpPr>
          <p:cNvPr id="7170" name="Rectangle 3"/>
          <p:cNvSpPr>
            <a:spLocks noGrp="1"/>
          </p:cNvSpPr>
          <p:nvPr>
            <p:ph type="body" idx="4294967295"/>
          </p:nvPr>
        </p:nvSpPr>
        <p:spPr>
          <a:xfrm>
            <a:off x="677863" y="1512888"/>
            <a:ext cx="8596312" cy="3881437"/>
          </a:xfrm>
        </p:spPr>
        <p:txBody>
          <a:bodyPr/>
          <a:lstStyle/>
          <a:p>
            <a:pPr marL="0" indent="12700" algn="just">
              <a:buFont typeface="Wingdings 3" pitchFamily="18" charset="2"/>
              <a:buNone/>
            </a:pPr>
            <a:r>
              <a:rPr lang="uk-UA" sz="2200" b="1" i="1" smtClean="0">
                <a:latin typeface="Times New Roman" pitchFamily="18" charset="0"/>
              </a:rPr>
              <a:t>хронічне або гостре захворювання, причиною якого став тривалий вплив на працівника шкідливих виробничих факторів.</a:t>
            </a:r>
          </a:p>
          <a:p>
            <a:pPr marL="0" indent="12700" algn="just">
              <a:buFont typeface="Wingdings 3" pitchFamily="18" charset="2"/>
              <a:buNone/>
            </a:pPr>
            <a:endParaRPr lang="uk-UA" sz="2200" smtClean="0">
              <a:latin typeface="Times New Roman" pitchFamily="18" charset="0"/>
            </a:endParaRPr>
          </a:p>
          <a:p>
            <a:pPr marL="0" indent="12700" algn="just">
              <a:buFont typeface="Wingdings 3" pitchFamily="18" charset="2"/>
              <a:buNone/>
            </a:pPr>
            <a:r>
              <a:rPr lang="uk-UA" sz="2200" smtClean="0">
                <a:latin typeface="Times New Roman" pitchFamily="18" charset="0"/>
              </a:rPr>
              <a:t>Професійні захворювання діляться на два основні види: гострі і хронічні. </a:t>
            </a:r>
          </a:p>
          <a:p>
            <a:pPr marL="0" indent="12700" algn="just">
              <a:buFont typeface="Wingdings 3" pitchFamily="18" charset="2"/>
              <a:buNone/>
            </a:pPr>
            <a:r>
              <a:rPr lang="uk-UA" sz="2200" b="1" i="1" smtClean="0">
                <a:latin typeface="Times New Roman" pitchFamily="18" charset="0"/>
              </a:rPr>
              <a:t>Гостре професійне захворювання</a:t>
            </a:r>
            <a:r>
              <a:rPr lang="uk-UA" sz="2200" smtClean="0">
                <a:latin typeface="Times New Roman" pitchFamily="18" charset="0"/>
              </a:rPr>
              <a:t> - недуга, що виникає в результаті короткого (протягом не більше однієї робочої зміни або робочого дня) впливу отруйних речовин або шкідливих чинників. </a:t>
            </a:r>
          </a:p>
          <a:p>
            <a:pPr marL="0" indent="12700" algn="just">
              <a:buFont typeface="Wingdings 3" pitchFamily="18" charset="2"/>
              <a:buNone/>
            </a:pPr>
            <a:r>
              <a:rPr lang="uk-UA" sz="2200" b="1" i="1" smtClean="0">
                <a:latin typeface="Times New Roman" pitchFamily="18" charset="0"/>
              </a:rPr>
              <a:t>Хронічне професійне захворювання</a:t>
            </a:r>
            <a:r>
              <a:rPr lang="uk-UA" sz="2200" smtClean="0">
                <a:latin typeface="Times New Roman" pitchFamily="18" charset="0"/>
              </a:rPr>
              <a:t> - якщо якийсь фактор впливав на працівника впродовж певного часу, ефект від нього накопичувався тривалий термін. </a:t>
            </a: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p:cNvSpPr>
          <p:nvPr>
            <p:ph type="title" idx="4294967295"/>
          </p:nvPr>
        </p:nvSpPr>
        <p:spPr>
          <a:xfrm>
            <a:off x="855663" y="101600"/>
            <a:ext cx="8596312" cy="508000"/>
          </a:xfrm>
        </p:spPr>
        <p:txBody>
          <a:bodyPr/>
          <a:lstStyle/>
          <a:p>
            <a:r>
              <a:rPr lang="uk-UA" sz="3200" smtClean="0"/>
              <a:t>Групи професійних захворювань</a:t>
            </a:r>
          </a:p>
        </p:txBody>
      </p:sp>
      <p:sp>
        <p:nvSpPr>
          <p:cNvPr id="8194" name="Rectangle 3"/>
          <p:cNvSpPr>
            <a:spLocks noGrp="1"/>
          </p:cNvSpPr>
          <p:nvPr>
            <p:ph type="body" idx="4294967295"/>
          </p:nvPr>
        </p:nvSpPr>
        <p:spPr>
          <a:xfrm>
            <a:off x="804863" y="776288"/>
            <a:ext cx="9307512" cy="3881437"/>
          </a:xfrm>
        </p:spPr>
        <p:txBody>
          <a:bodyPr/>
          <a:lstStyle/>
          <a:p>
            <a:pPr>
              <a:lnSpc>
                <a:spcPct val="80000"/>
              </a:lnSpc>
            </a:pPr>
            <a:r>
              <a:rPr lang="uk-UA" sz="1700" smtClean="0">
                <a:latin typeface="Times New Roman" pitchFamily="18" charset="0"/>
              </a:rPr>
              <a:t>Захворювання, що зумовлені гострим впливом хімічних факторів. До цього пункту належать хронічні отруєння та їх наслідки, самостійні чи в поєднанні з іншими ураженнями: анемією, нефропатією, гепатитом, ураженням очей, кісток, нервової системи, органів дихання токсичного характеру. Сюди ж відносять хвороби шкіри, металеву лихоманку тощо.</a:t>
            </a:r>
          </a:p>
          <a:p>
            <a:pPr>
              <a:lnSpc>
                <a:spcPct val="80000"/>
              </a:lnSpc>
            </a:pPr>
            <a:r>
              <a:rPr lang="uk-UA" sz="1700" smtClean="0">
                <a:latin typeface="Times New Roman" pitchFamily="18" charset="0"/>
              </a:rPr>
              <a:t>Захворювання, що виникли через вплив промислових аерозолів. Це різні пневмоконіози, професійні бронхіти, бісиноз, емфізема легенів, дистрофічні зміни верхніх дихальних шляхів.</a:t>
            </a:r>
          </a:p>
          <a:p>
            <a:pPr>
              <a:lnSpc>
                <a:spcPct val="80000"/>
              </a:lnSpc>
            </a:pPr>
            <a:r>
              <a:rPr lang="uk-UA" sz="1700" smtClean="0">
                <a:latin typeface="Times New Roman" pitchFamily="18" charset="0"/>
              </a:rPr>
              <a:t>Хвороби, що виникли в результаті впливу фізичних факторів. Очолює цей список променева хвороба і променеві ураження в гострих і хронічних стадіях, розлади вегетосудинної системи, ангіоневроз. Сюди ж належать електроофтальмія, вібраційна хвороба, нейросенсорна приглухуватість, катаракта, кесонна хвороба, перегріви, механічні епідермози, опіки і поразки лазерним випромінюванням.</a:t>
            </a:r>
          </a:p>
          <a:p>
            <a:pPr>
              <a:lnSpc>
                <a:spcPct val="80000"/>
              </a:lnSpc>
            </a:pPr>
            <a:r>
              <a:rPr lang="uk-UA" sz="1700" smtClean="0">
                <a:latin typeface="Times New Roman" pitchFamily="18" charset="0"/>
              </a:rPr>
              <a:t>Захворювання, що виникли в результаті фізичних перевантажень та окремих перенапружень систем і органів тіла. У цьому списку — координаторні неврози, полі- і мононевропатії, радикулопатії шийно-плечової та попереково-крижової частин, хронічні міофібрози плеча та передпліччя, тендовагініти, периартроз, варикозне розширення вен, неврози і багато інших хвороб, у тому числі деякі розлади статевої сфери.</a:t>
            </a:r>
          </a:p>
          <a:p>
            <a:pPr>
              <a:lnSpc>
                <a:spcPct val="80000"/>
              </a:lnSpc>
            </a:pPr>
            <a:r>
              <a:rPr lang="uk-UA" sz="1700" smtClean="0">
                <a:latin typeface="Times New Roman" pitchFamily="18" charset="0"/>
              </a:rPr>
              <a:t>Хвороби, зумовлені впливом біологічних факторів. Це - інфекційні та паразитарні хвороби, набуті в процесі професійної діяльності в результаті контакту з хворими, дисбактеріози і кандидози, обумовлені контактом із зараженими речовинами, мікози відкритих ділянок шкіри.</a:t>
            </a:r>
          </a:p>
          <a:p>
            <a:pPr>
              <a:lnSpc>
                <a:spcPct val="80000"/>
              </a:lnSpc>
            </a:pPr>
            <a:r>
              <a:rPr lang="uk-UA" sz="1700" smtClean="0">
                <a:latin typeface="Times New Roman" pitchFamily="18" charset="0"/>
              </a:rPr>
              <a:t>Алергічні захворювання: риніти, бронхіти й інші прояви алергії, що виникли в результаті необхідного контакту з речовинами та сполуками, які містять алергени.</a:t>
            </a:r>
          </a:p>
          <a:p>
            <a:pPr>
              <a:lnSpc>
                <a:spcPct val="80000"/>
              </a:lnSpc>
            </a:pPr>
            <a:r>
              <a:rPr lang="uk-UA" sz="1700" smtClean="0">
                <a:latin typeface="Times New Roman" pitchFamily="18" charset="0"/>
              </a:rPr>
              <a:t>Новоутворення злоякісного характеру (рак). Це пухлини печінки, шкіри, сечового міхура, лейкоз, ракові захворювання шлунка, пухлини рота та органів дихання, кісток, спричинені впливом шкідливих речовин, присутніх на робочому місці.</a:t>
            </a: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Рисунок 49" descr="День охорони праці: що потрібно знати про нещасні випадки на виробництвах  України » Слово і Діло"/>
          <p:cNvPicPr>
            <a:picLocks noChangeAspect="1" noChangeArrowheads="1"/>
          </p:cNvPicPr>
          <p:nvPr/>
        </p:nvPicPr>
        <p:blipFill>
          <a:blip r:embed="rId2"/>
          <a:srcRect/>
          <a:stretch>
            <a:fillRect/>
          </a:stretch>
        </p:blipFill>
        <p:spPr bwMode="auto">
          <a:xfrm>
            <a:off x="2019300" y="0"/>
            <a:ext cx="7664450" cy="9607550"/>
          </a:xfrm>
          <a:prstGeom prst="rect">
            <a:avLst/>
          </a:prstGeom>
          <a:noFill/>
          <a:ln w="9525">
            <a:noFill/>
            <a:miter lim="800000"/>
            <a:headEnd/>
            <a:tailEnd/>
          </a:ln>
        </p:spPr>
      </p:pic>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p:cNvSpPr>
          <p:nvPr>
            <p:ph type="title" idx="4294967295"/>
          </p:nvPr>
        </p:nvSpPr>
        <p:spPr>
          <a:xfrm>
            <a:off x="779463" y="88900"/>
            <a:ext cx="8596312" cy="1320800"/>
          </a:xfrm>
        </p:spPr>
        <p:txBody>
          <a:bodyPr/>
          <a:lstStyle/>
          <a:p>
            <a:r>
              <a:rPr lang="uk-UA" smtClean="0"/>
              <a:t>Особи, які підлягають страхуванню від нещасного випадку </a:t>
            </a:r>
          </a:p>
        </p:txBody>
      </p:sp>
      <p:sp>
        <p:nvSpPr>
          <p:cNvPr id="10242" name="Rectangle 3"/>
          <p:cNvSpPr>
            <a:spLocks noGrp="1"/>
          </p:cNvSpPr>
          <p:nvPr>
            <p:ph type="body" idx="4294967295"/>
          </p:nvPr>
        </p:nvSpPr>
        <p:spPr>
          <a:xfrm>
            <a:off x="614363" y="1474788"/>
            <a:ext cx="9332912" cy="3881437"/>
          </a:xfrm>
        </p:spPr>
        <p:txBody>
          <a:bodyPr/>
          <a:lstStyle/>
          <a:p>
            <a:pPr algn="just">
              <a:lnSpc>
                <a:spcPct val="90000"/>
              </a:lnSpc>
            </a:pPr>
            <a:r>
              <a:rPr lang="uk-UA" sz="2000" smtClean="0">
                <a:latin typeface="Times New Roman" pitchFamily="18" charset="0"/>
              </a:rPr>
              <a:t>особи, які працюють на умовах трудового договору (контракту) (крім домашніх працівників, які не беруть добровільної участі у системі ЗДСС), гіг-контракту, іншого цивільно-правового договору, на інших підставах, передбачених законом, на підприємствах, в установах, організаціях незалежно від форми власності та господарювання, зокрема які є резидентами Дія Сіті, у тому числі в іноземних дипломатичних та консульських установах, інших представництвах нерезидентів або у фізичних осіб, а також обрані на виборні посади в органах державної влади, органах місцевого самоврядування та в інших органах, фізичні особи - підприємці, особи, які провадять незалежну професійну діяльність, члени фермерського господарства, якщо вони не належать до осіб, які підлягають страхуванню від нещасного випадку на інших підставах;</a:t>
            </a:r>
            <a:endParaRPr lang="uk-UA" sz="2000" i="1" smtClean="0">
              <a:latin typeface="Times New Roman" pitchFamily="18" charset="0"/>
            </a:endParaRPr>
          </a:p>
          <a:p>
            <a:pPr algn="just">
              <a:lnSpc>
                <a:spcPct val="90000"/>
              </a:lnSpc>
            </a:pPr>
            <a:r>
              <a:rPr lang="uk-UA" sz="2000" smtClean="0">
                <a:latin typeface="Times New Roman" pitchFamily="18" charset="0"/>
              </a:rPr>
              <a:t>здобувачі професійної (професійно-технічної), фахової передвищої, вищої, післядипломної освіти, залучені до будь-яких робіт під час, перед або після занять, під час занять, коли вони набувають професійних навичок, у період проходження виробничої практики (стажування), виконання робіт на підприємствах.</a:t>
            </a: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p:cNvSpPr>
          <p:nvPr>
            <p:ph type="title" idx="4294967295"/>
          </p:nvPr>
        </p:nvSpPr>
        <p:spPr>
          <a:xfrm>
            <a:off x="677863" y="127000"/>
            <a:ext cx="8596312" cy="1320800"/>
          </a:xfrm>
        </p:spPr>
        <p:txBody>
          <a:bodyPr/>
          <a:lstStyle/>
          <a:p>
            <a:pPr algn="just"/>
            <a:r>
              <a:rPr lang="uk-UA" sz="3200" smtClean="0"/>
              <a:t>Види </a:t>
            </a:r>
            <a:r>
              <a:rPr lang="uk-UA" smtClean="0"/>
              <a:t>страхових виплат внаслідок нещасного випадку на виробництві або професійного захворювання </a:t>
            </a:r>
          </a:p>
        </p:txBody>
      </p:sp>
      <p:sp>
        <p:nvSpPr>
          <p:cNvPr id="11266" name="Rectangle 3"/>
          <p:cNvSpPr>
            <a:spLocks noGrp="1"/>
          </p:cNvSpPr>
          <p:nvPr>
            <p:ph type="body" idx="4294967295"/>
          </p:nvPr>
        </p:nvSpPr>
        <p:spPr>
          <a:xfrm>
            <a:off x="677863" y="1830388"/>
            <a:ext cx="8863012" cy="3881437"/>
          </a:xfrm>
        </p:spPr>
        <p:txBody>
          <a:bodyPr/>
          <a:lstStyle/>
          <a:p>
            <a:pPr algn="just"/>
            <a:r>
              <a:rPr lang="uk-UA" sz="2000" i="1" smtClean="0">
                <a:solidFill>
                  <a:schemeClr val="tx1"/>
                </a:solidFill>
                <a:latin typeface="Times New Roman" pitchFamily="18" charset="0"/>
              </a:rPr>
              <a:t>допомога по тимчасовій непрацездатності</a:t>
            </a:r>
            <a:r>
              <a:rPr lang="uk-UA" sz="2000" smtClean="0">
                <a:solidFill>
                  <a:schemeClr val="tx1"/>
                </a:solidFill>
                <a:latin typeface="Times New Roman" pitchFamily="18" charset="0"/>
              </a:rPr>
              <a:t> – виплачується у розмірі </a:t>
            </a:r>
            <a:r>
              <a:rPr lang="uk-UA" sz="2000" b="1" smtClean="0">
                <a:solidFill>
                  <a:schemeClr val="tx1"/>
                </a:solidFill>
                <a:latin typeface="Times New Roman" pitchFamily="18" charset="0"/>
              </a:rPr>
              <a:t>100 % середньої заробітної плати</a:t>
            </a:r>
            <a:r>
              <a:rPr lang="uk-UA" sz="2000" smtClean="0">
                <a:solidFill>
                  <a:schemeClr val="tx1"/>
                </a:solidFill>
                <a:latin typeface="Times New Roman" pitchFamily="18" charset="0"/>
              </a:rPr>
              <a:t> (перші 17 днів за рахунок коштів страхувальника, з 18 дня – за рахунок коштів соціального страхування);</a:t>
            </a:r>
          </a:p>
          <a:p>
            <a:pPr algn="just"/>
            <a:r>
              <a:rPr lang="uk-UA" sz="2000" i="1" smtClean="0">
                <a:solidFill>
                  <a:schemeClr val="tx1"/>
                </a:solidFill>
                <a:latin typeface="Times New Roman" pitchFamily="18" charset="0"/>
              </a:rPr>
              <a:t>одноразова допомога</a:t>
            </a:r>
            <a:r>
              <a:rPr lang="uk-UA" sz="2000" smtClean="0">
                <a:solidFill>
                  <a:schemeClr val="tx1"/>
                </a:solidFill>
                <a:latin typeface="Times New Roman" pitchFamily="18" charset="0"/>
              </a:rPr>
              <a:t> в разі стійкої втрати професійної працездатності – призначається на підставі висновку МСЕК, розмір визначається в залежності від ступеня втрати професійної працездатності із розрахунку </a:t>
            </a:r>
            <a:r>
              <a:rPr lang="uk-UA" sz="2000" b="1" smtClean="0">
                <a:solidFill>
                  <a:schemeClr val="tx1"/>
                </a:solidFill>
                <a:latin typeface="Times New Roman" pitchFamily="18" charset="0"/>
              </a:rPr>
              <a:t>7 мінімальних заробітних плат</a:t>
            </a:r>
            <a:r>
              <a:rPr lang="uk-UA" sz="2000" smtClean="0">
                <a:solidFill>
                  <a:schemeClr val="tx1"/>
                </a:solidFill>
                <a:latin typeface="Times New Roman" pitchFamily="18" charset="0"/>
              </a:rPr>
              <a:t>, встановлених законом на день настання права на страхову виплату;</a:t>
            </a:r>
          </a:p>
          <a:p>
            <a:pPr algn="just"/>
            <a:r>
              <a:rPr lang="uk-UA" sz="2000" i="1" smtClean="0">
                <a:solidFill>
                  <a:schemeClr val="tx1"/>
                </a:solidFill>
                <a:latin typeface="Times New Roman" pitchFamily="18" charset="0"/>
              </a:rPr>
              <a:t>щомісячні страхові виплати</a:t>
            </a:r>
            <a:r>
              <a:rPr lang="uk-UA" sz="2000" smtClean="0">
                <a:solidFill>
                  <a:schemeClr val="tx1"/>
                </a:solidFill>
                <a:latin typeface="Times New Roman" pitchFamily="18" charset="0"/>
              </a:rPr>
              <a:t> – встановлюються відповідно до ступеня втрати професійної працездатності виходячи із середньомісячної заробітної плати потерпілого перед настанням страхового випадку. </a:t>
            </a:r>
            <a:r>
              <a:rPr lang="uk-UA" sz="2000" b="1" smtClean="0">
                <a:solidFill>
                  <a:schemeClr val="tx1"/>
                </a:solidFill>
                <a:latin typeface="Times New Roman" pitchFamily="18" charset="0"/>
              </a:rPr>
              <a:t>Мінімальний розмір призначеної щомісячної виплати потерпілому в перерахунку на 100% втрати працездатності не може бути меншим мінімальної заробітної плати. Максимальний розмір – не повинен перевищувати чотири мінімальні заробітні плати;</a:t>
            </a: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p:cNvSpPr>
          <p:nvPr>
            <p:ph type="title" idx="4294967295"/>
          </p:nvPr>
        </p:nvSpPr>
        <p:spPr>
          <a:xfrm>
            <a:off x="766763" y="-38100"/>
            <a:ext cx="8596312" cy="1320800"/>
          </a:xfrm>
        </p:spPr>
        <p:txBody>
          <a:bodyPr/>
          <a:lstStyle/>
          <a:p>
            <a:pPr algn="just"/>
            <a:r>
              <a:rPr lang="uk-UA" sz="3000" smtClean="0"/>
              <a:t>Види страхових виплат внаслідок нещасного випадку на виробництві або професійного захворювання</a:t>
            </a:r>
            <a:r>
              <a:rPr lang="uk-UA" smtClean="0"/>
              <a:t> </a:t>
            </a:r>
          </a:p>
        </p:txBody>
      </p:sp>
      <p:sp>
        <p:nvSpPr>
          <p:cNvPr id="12290" name="Rectangle 3"/>
          <p:cNvSpPr>
            <a:spLocks noGrp="1"/>
          </p:cNvSpPr>
          <p:nvPr>
            <p:ph type="body" idx="4294967295"/>
          </p:nvPr>
        </p:nvSpPr>
        <p:spPr>
          <a:xfrm>
            <a:off x="525463" y="1309688"/>
            <a:ext cx="9663112" cy="3881437"/>
          </a:xfrm>
        </p:spPr>
        <p:txBody>
          <a:bodyPr/>
          <a:lstStyle/>
          <a:p>
            <a:pPr algn="just"/>
            <a:r>
              <a:rPr lang="uk-UA" sz="2000" smtClean="0">
                <a:solidFill>
                  <a:schemeClr val="tx1"/>
                </a:solidFill>
                <a:latin typeface="Times New Roman" pitchFamily="18" charset="0"/>
              </a:rPr>
              <a:t>виплати у разі тимчасового переведення на легшу, нижчеоплачувану роботу – за потерпілим зберігається його середньомісячна заробітна плата на строк, визначений ЛКК або МСЕК (перші 14 днів доплата здійснюється за рахунок коштів страхувальника, починаючи з 15 дня – за рахунок коштів соціального страхування);</a:t>
            </a:r>
          </a:p>
          <a:p>
            <a:pPr algn="just"/>
            <a:r>
              <a:rPr lang="uk-UA" sz="2000" smtClean="0">
                <a:solidFill>
                  <a:schemeClr val="tx1"/>
                </a:solidFill>
                <a:latin typeface="Times New Roman" pitchFamily="18" charset="0"/>
              </a:rPr>
              <a:t>щомісячні страхові виплати потерпілому, який проходить професійне навчання або перекваліфікацію (якщо з часу встановлення ступеня втрати професійної працездатності минуло не більше одного року) в розмірі середньомісячної заробітної плати протягом строку, визначеного для професійного навчання чи перекваліфікації;</a:t>
            </a:r>
          </a:p>
          <a:p>
            <a:pPr algn="just"/>
            <a:r>
              <a:rPr lang="uk-UA" sz="2000" i="1" smtClean="0">
                <a:solidFill>
                  <a:schemeClr val="tx1"/>
                </a:solidFill>
                <a:latin typeface="Times New Roman" pitchFamily="18" charset="0"/>
              </a:rPr>
              <a:t>щомісячні виплати дитині, яка народилася з інвалідністю</a:t>
            </a:r>
            <a:r>
              <a:rPr lang="uk-UA" sz="2000" smtClean="0">
                <a:solidFill>
                  <a:schemeClr val="tx1"/>
                </a:solidFill>
                <a:latin typeface="Times New Roman" pitchFamily="18" charset="0"/>
              </a:rPr>
              <a:t>, внаслідок травмування на виробництві або професійного захворювання  її матері під час вагітності; здійснюються до досягнення дитиною 18 років, або до закінчення навчання, але не більш як до досягнення 23 років. До 18 років виплати здійснюються у розмірі державної допомоги дітям з інвалідністю, після 18 років – у розмірі середньомісячної заробітної плати, що склалася на території області (міста) проживання таких осіб, але не менше від середньомісячної заробітної плати в країні на день набуття права на виплату;</a:t>
            </a: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p:cNvSpPr>
          <p:nvPr>
            <p:ph type="title" idx="4294967295"/>
          </p:nvPr>
        </p:nvSpPr>
        <p:spPr>
          <a:xfrm>
            <a:off x="817563" y="-12700"/>
            <a:ext cx="8596312" cy="1320800"/>
          </a:xfrm>
        </p:spPr>
        <p:txBody>
          <a:bodyPr/>
          <a:lstStyle/>
          <a:p>
            <a:pPr algn="just"/>
            <a:r>
              <a:rPr lang="uk-UA" sz="3200" smtClean="0"/>
              <a:t>Види </a:t>
            </a:r>
            <a:r>
              <a:rPr lang="uk-UA" smtClean="0"/>
              <a:t>страхових виплат внаслідок нещасного випадку на виробництві або професійного захворювання </a:t>
            </a:r>
          </a:p>
        </p:txBody>
      </p:sp>
      <p:sp>
        <p:nvSpPr>
          <p:cNvPr id="13314" name="Rectangle 3"/>
          <p:cNvSpPr>
            <a:spLocks noGrp="1"/>
          </p:cNvSpPr>
          <p:nvPr>
            <p:ph type="body" idx="4294967295"/>
          </p:nvPr>
        </p:nvSpPr>
        <p:spPr>
          <a:xfrm>
            <a:off x="538163" y="1716088"/>
            <a:ext cx="9294812" cy="3881437"/>
          </a:xfrm>
        </p:spPr>
        <p:txBody>
          <a:bodyPr/>
          <a:lstStyle/>
          <a:p>
            <a:pPr marL="88900" indent="12700" algn="just"/>
            <a:r>
              <a:rPr lang="uk-UA" sz="2000" smtClean="0">
                <a:solidFill>
                  <a:schemeClr val="tx1"/>
                </a:solidFill>
                <a:latin typeface="Times New Roman" pitchFamily="18" charset="0"/>
              </a:rPr>
              <a:t>компенсація потерпілому та особі, яка його супроводжує, вартості проїзду до місця лікування та/або реабілітації і у зворотному напрямку;</a:t>
            </a:r>
          </a:p>
          <a:p>
            <a:pPr marL="88900" indent="12700" algn="just"/>
            <a:r>
              <a:rPr lang="uk-UA" sz="2000" i="1" smtClean="0">
                <a:solidFill>
                  <a:schemeClr val="tx1"/>
                </a:solidFill>
                <a:latin typeface="Times New Roman" pitchFamily="18" charset="0"/>
              </a:rPr>
              <a:t>страхові виплати непрацездатним членам сім’ї у разі смерті потерпілого</a:t>
            </a:r>
            <a:r>
              <a:rPr lang="uk-UA" sz="2000" smtClean="0">
                <a:solidFill>
                  <a:schemeClr val="tx1"/>
                </a:solidFill>
                <a:latin typeface="Times New Roman" pitchFamily="18" charset="0"/>
              </a:rPr>
              <a:t>: </a:t>
            </a:r>
          </a:p>
          <a:p>
            <a:pPr marL="88900" indent="12700" algn="just">
              <a:buFont typeface="Wingdings 3" pitchFamily="18" charset="2"/>
              <a:buNone/>
            </a:pPr>
            <a:r>
              <a:rPr lang="uk-UA" sz="2000" smtClean="0">
                <a:solidFill>
                  <a:schemeClr val="tx1"/>
                </a:solidFill>
                <a:latin typeface="Times New Roman" pitchFamily="18" charset="0"/>
              </a:rPr>
              <a:t>– одноразова допомога сім’ї (у розмірі </a:t>
            </a:r>
            <a:r>
              <a:rPr lang="uk-UA" sz="2000" b="1" smtClean="0">
                <a:solidFill>
                  <a:schemeClr val="tx1"/>
                </a:solidFill>
                <a:latin typeface="Times New Roman" pitchFamily="18" charset="0"/>
              </a:rPr>
              <a:t>40 розмірів мінімальної заробітної плати</a:t>
            </a:r>
            <a:r>
              <a:rPr lang="uk-UA" sz="2000" smtClean="0">
                <a:solidFill>
                  <a:schemeClr val="tx1"/>
                </a:solidFill>
                <a:latin typeface="Times New Roman" pitchFamily="18" charset="0"/>
              </a:rPr>
              <a:t> на день настання права на страхову виплату); </a:t>
            </a:r>
          </a:p>
          <a:p>
            <a:pPr marL="88900" indent="12700" algn="just">
              <a:buFont typeface="Wingdings 3" pitchFamily="18" charset="2"/>
              <a:buNone/>
            </a:pPr>
            <a:r>
              <a:rPr lang="uk-UA" sz="2000" smtClean="0">
                <a:solidFill>
                  <a:schemeClr val="tx1"/>
                </a:solidFill>
                <a:latin typeface="Times New Roman" pitchFamily="18" charset="0"/>
              </a:rPr>
              <a:t>– одноразова виплата кожній особі, яка була на утриманні потерпілого або мала на це право (у розмірі </a:t>
            </a:r>
            <a:r>
              <a:rPr lang="uk-UA" sz="2000" b="1" smtClean="0">
                <a:solidFill>
                  <a:schemeClr val="tx1"/>
                </a:solidFill>
                <a:latin typeface="Times New Roman" pitchFamily="18" charset="0"/>
              </a:rPr>
              <a:t>8 розмірів мінімальної заробітної плати</a:t>
            </a:r>
            <a:r>
              <a:rPr lang="uk-UA" sz="2000" smtClean="0">
                <a:solidFill>
                  <a:schemeClr val="tx1"/>
                </a:solidFill>
                <a:latin typeface="Times New Roman" pitchFamily="18" charset="0"/>
              </a:rPr>
              <a:t>); </a:t>
            </a:r>
          </a:p>
          <a:p>
            <a:pPr marL="88900" indent="12700" algn="just">
              <a:buFont typeface="Wingdings 3" pitchFamily="18" charset="2"/>
              <a:buNone/>
            </a:pPr>
            <a:r>
              <a:rPr lang="uk-UA" sz="2000" smtClean="0">
                <a:solidFill>
                  <a:schemeClr val="tx1"/>
                </a:solidFill>
                <a:latin typeface="Times New Roman" pitchFamily="18" charset="0"/>
              </a:rPr>
              <a:t>– щомісячні страхові виплати (визначаються із середньомісячної заробітної плати потерпілого; сума виплат кожній особі, яка має на них право, визначається шляхом ділення частини заробітної плати  потерпілого, що припадає на цих осіб, на їх кількість, при цьому частка заробітної плати, що припадала на потерпілого, з розрахунку виключається);</a:t>
            </a:r>
          </a:p>
          <a:p>
            <a:pPr marL="88900" indent="12700" algn="just">
              <a:buFont typeface="Wingdings 3" pitchFamily="18" charset="2"/>
              <a:buNone/>
            </a:pPr>
            <a:r>
              <a:rPr lang="uk-UA" sz="2000" smtClean="0">
                <a:solidFill>
                  <a:schemeClr val="tx1"/>
                </a:solidFill>
                <a:latin typeface="Times New Roman" pitchFamily="18" charset="0"/>
              </a:rPr>
              <a:t>– виплати на поховання та пов’язані з цим ритуальні послуги (відповідно до постанови Кабінету Міністрів України від 30.12.2022 № 1468). </a:t>
            </a:r>
          </a:p>
        </p:txBody>
      </p:sp>
    </p:spTree>
  </p:cSld>
  <p:clrMapOvr>
    <a:masterClrMapping/>
  </p:clrMapOvr>
  <p:transition spd="med">
    <p:fade/>
  </p:transition>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
        <a:ea typeface=""/>
        <a:cs typeface=""/>
      </a:majorFont>
      <a:minorFont>
        <a:latin typeface=""/>
        <a:ea typeface=""/>
        <a:cs typeface=""/>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2102</TotalTime>
  <Words>2381</Words>
  <Application>Microsoft Office PowerPoint</Application>
  <PresentationFormat>Произвольный</PresentationFormat>
  <Paragraphs>102</Paragraphs>
  <Slides>23</Slides>
  <Notes>0</Notes>
  <HiddenSlides>0</HiddenSlides>
  <MMClips>0</MMClips>
  <ScaleCrop>false</ScaleCrop>
  <HeadingPairs>
    <vt:vector size="6" baseType="variant">
      <vt:variant>
        <vt:lpstr>Использованные шрифты</vt:lpstr>
      </vt:variant>
      <vt:variant>
        <vt:i4>5</vt:i4>
      </vt:variant>
      <vt:variant>
        <vt:lpstr>Шаблон оформления</vt:lpstr>
      </vt:variant>
      <vt:variant>
        <vt:i4>4</vt:i4>
      </vt:variant>
      <vt:variant>
        <vt:lpstr>Заголовки слайдов</vt:lpstr>
      </vt:variant>
      <vt:variant>
        <vt:i4>23</vt:i4>
      </vt:variant>
    </vt:vector>
  </HeadingPairs>
  <TitlesOfParts>
    <vt:vector size="32" baseType="lpstr">
      <vt:lpstr>Arial</vt:lpstr>
      <vt:lpstr>Wingdings 3</vt:lpstr>
      <vt:lpstr>Calibri</vt:lpstr>
      <vt:lpstr>Trebuchet MS</vt:lpstr>
      <vt:lpstr>Times New Roman</vt:lpstr>
      <vt:lpstr>Грань</vt:lpstr>
      <vt:lpstr>Грань</vt:lpstr>
      <vt:lpstr>Грань</vt:lpstr>
      <vt:lpstr>Грань</vt:lpstr>
      <vt:lpstr> Тема 3  ЗДСС ВІД НЕЩАСНОГО ВИПАДКУ НА ВИРОБНИЦТВІ ТА ПРОФЕСІЙНОГО ЗАХВОРЮВАННЯ, ЯКІ СПРИЧИНИЛИ ВТРАТУ ПРАЦЕЗДАТНОСТІ </vt:lpstr>
      <vt:lpstr>Нещасний випадок - це</vt:lpstr>
      <vt:lpstr>Професійне захворювання - це</vt:lpstr>
      <vt:lpstr>Групи професійних захворювань</vt:lpstr>
      <vt:lpstr>Слайд 5</vt:lpstr>
      <vt:lpstr>Особи, які підлягають страхуванню від нещасного випадку </vt:lpstr>
      <vt:lpstr>Види страхових виплат внаслідок нещасного випадку на виробництві або професійного захворювання </vt:lpstr>
      <vt:lpstr>Види страхових виплат внаслідок нещасного випадку на виробництві або професійного захворювання </vt:lpstr>
      <vt:lpstr>Види страхових виплат внаслідок нещасного випадку на виробництві або професійного захворювання </vt:lpstr>
      <vt:lpstr>Непрацездатні особи, що мають право на одержання щомісячних виплат</vt:lpstr>
      <vt:lpstr> Тема 4 ЗДСС на випадок безробіття </vt:lpstr>
      <vt:lpstr>Хто може отримати статус безробітного </vt:lpstr>
      <vt:lpstr>Право на забезпечення та соціальні послуги мають </vt:lpstr>
      <vt:lpstr>Слайд 14</vt:lpstr>
      <vt:lpstr>Поважні причини</vt:lpstr>
      <vt:lpstr>Було </vt:lpstr>
      <vt:lpstr>Слайд 17</vt:lpstr>
      <vt:lpstr>Тривалість виплати</vt:lpstr>
      <vt:lpstr>Тривалість виплати</vt:lpstr>
      <vt:lpstr>Скорочення терміну виплати допомоги</vt:lpstr>
      <vt:lpstr>Можуть претендувати лише на мінімальний розмір допомоги</vt:lpstr>
      <vt:lpstr>Розмір допомоги по безробіттю на період воєнного стану</vt:lpstr>
      <vt:lpstr>Завдання</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Тема 1.  Вартість грошей в часі та фінансова математика</dc:title>
  <dc:creator>Прохорчук Наталія Олегівна</dc:creator>
  <cp:lastModifiedBy>Svetlana</cp:lastModifiedBy>
  <cp:revision>104</cp:revision>
  <dcterms:created xsi:type="dcterms:W3CDTF">2022-09-07T07:37:18Z</dcterms:created>
  <dcterms:modified xsi:type="dcterms:W3CDTF">2026-03-04T19:35:52Z</dcterms:modified>
</cp:coreProperties>
</file>