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sldIdLst>
    <p:sldId id="381" r:id="rId2"/>
    <p:sldId id="382" r:id="rId3"/>
    <p:sldId id="384" r:id="rId4"/>
    <p:sldId id="383" r:id="rId5"/>
    <p:sldId id="385" r:id="rId6"/>
    <p:sldId id="386" r:id="rId7"/>
    <p:sldId id="387" r:id="rId8"/>
    <p:sldId id="388" r:id="rId9"/>
    <p:sldId id="389" r:id="rId10"/>
    <p:sldId id="390" r:id="rId11"/>
    <p:sldId id="391" r:id="rId12"/>
    <p:sldId id="392" r:id="rId13"/>
    <p:sldId id="393" r:id="rId14"/>
    <p:sldId id="380" r:id="rId15"/>
    <p:sldId id="394" r:id="rId16"/>
    <p:sldId id="397" r:id="rId17"/>
    <p:sldId id="395" r:id="rId18"/>
    <p:sldId id="396" r:id="rId19"/>
  </p:sldIdLst>
  <p:sldSz cx="12192000" cy="6858000"/>
  <p:notesSz cx="6858000" cy="9144000"/>
  <p:defaultTextStyle>
    <a:defPPr>
      <a:defRPr lang="uk-UA"/>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522" autoAdjust="0"/>
    <p:restoredTop sz="98148" autoAdjust="0"/>
  </p:normalViewPr>
  <p:slideViewPr>
    <p:cSldViewPr snapToGrid="0">
      <p:cViewPr>
        <p:scale>
          <a:sx n="75" d="100"/>
          <a:sy n="75" d="100"/>
        </p:scale>
        <p:origin x="-1056" y="-72"/>
      </p:cViewPr>
      <p:guideLst>
        <p:guide orient="horz" pos="2160"/>
        <p:guide pos="3840"/>
      </p:guideLst>
    </p:cSldViewPr>
  </p:slideViewPr>
  <p:notesTextViewPr>
    <p:cViewPr>
      <p:scale>
        <a:sx n="1" d="1"/>
        <a:sy n="1" d="1"/>
      </p:scale>
      <p:origin x="0" y="0"/>
    </p:cViewPr>
  </p:notesTextViewPr>
  <p:sorterViewPr>
    <p:cViewPr>
      <p:scale>
        <a:sx n="66" d="100"/>
        <a:sy n="66" d="100"/>
      </p:scale>
      <p:origin x="0" y="15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grpSp>
        <p:nvGrpSpPr>
          <p:cNvPr id="4" name="Group 6"/>
          <p:cNvGrpSpPr>
            <a:grpSpLocks/>
          </p:cNvGrpSpPr>
          <p:nvPr/>
        </p:nvGrpSpPr>
        <p:grpSpPr bwMode="auto">
          <a:xfrm>
            <a:off x="0" y="-7938"/>
            <a:ext cx="12192000" cy="6865938"/>
            <a:chOff x="0" y="-8467"/>
            <a:chExt cx="12192000" cy="6866467"/>
          </a:xfrm>
        </p:grpSpPr>
        <p:cxnSp>
          <p:nvCxnSpPr>
            <p:cNvPr id="5" name="Straight Connector 31"/>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26"/>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0"/>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8"/>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5" name="Date Placeholder 3"/>
          <p:cNvSpPr>
            <a:spLocks noGrp="1"/>
          </p:cNvSpPr>
          <p:nvPr>
            <p:ph type="dt" sz="half" idx="10"/>
          </p:nvPr>
        </p:nvSpPr>
        <p:spPr/>
        <p:txBody>
          <a:bodyPr/>
          <a:lstStyle>
            <a:lvl1pPr>
              <a:defRPr/>
            </a:lvl1pPr>
          </a:lstStyle>
          <a:p>
            <a:pPr>
              <a:defRPr/>
            </a:pPr>
            <a:fld id="{4D40344D-31E8-4DF4-B387-DC2D1A7FB8A9}" type="datetimeFigureOut">
              <a:rPr lang="uk-UA"/>
              <a:pPr>
                <a:defRPr/>
              </a:pPr>
              <a:t>01.03.2026</a:t>
            </a:fld>
            <a:endParaRPr lang="uk-UA"/>
          </a:p>
        </p:txBody>
      </p:sp>
      <p:sp>
        <p:nvSpPr>
          <p:cNvPr id="16" name="Footer Placeholder 4"/>
          <p:cNvSpPr>
            <a:spLocks noGrp="1"/>
          </p:cNvSpPr>
          <p:nvPr>
            <p:ph type="ftr" sz="quarter" idx="11"/>
          </p:nvPr>
        </p:nvSpPr>
        <p:spPr/>
        <p:txBody>
          <a:bodyPr/>
          <a:lstStyle>
            <a:lvl1pPr>
              <a:defRPr/>
            </a:lvl1pPr>
          </a:lstStyle>
          <a:p>
            <a:pPr>
              <a:defRPr/>
            </a:pPr>
            <a:endParaRPr lang="uk-UA"/>
          </a:p>
        </p:txBody>
      </p:sp>
      <p:sp>
        <p:nvSpPr>
          <p:cNvPr id="17" name="Slide Number Placeholder 5"/>
          <p:cNvSpPr>
            <a:spLocks noGrp="1"/>
          </p:cNvSpPr>
          <p:nvPr>
            <p:ph type="sldNum" sz="quarter" idx="12"/>
          </p:nvPr>
        </p:nvSpPr>
        <p:spPr/>
        <p:txBody>
          <a:bodyPr/>
          <a:lstStyle>
            <a:lvl1pPr>
              <a:defRPr/>
            </a:lvl1pPr>
          </a:lstStyle>
          <a:p>
            <a:pPr>
              <a:defRPr/>
            </a:pPr>
            <a:fld id="{DE169DEE-02A2-4587-93C4-CD0985B47C62}" type="slidenum">
              <a:rPr lang="uk-UA"/>
              <a:pPr>
                <a:defRPr/>
              </a:pPr>
              <a:t>‹#›</a:t>
            </a:fld>
            <a:endParaRPr lang="uk-UA"/>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grpSp>
        <p:nvGrpSpPr>
          <p:cNvPr id="5" name="Group 6"/>
          <p:cNvGrpSpPr>
            <a:grpSpLocks/>
          </p:cNvGrpSpPr>
          <p:nvPr/>
        </p:nvGrpSpPr>
        <p:grpSpPr bwMode="auto">
          <a:xfrm>
            <a:off x="0" y="-7938"/>
            <a:ext cx="12192000" cy="6865938"/>
            <a:chOff x="0" y="-8467"/>
            <a:chExt cx="12192000" cy="6866467"/>
          </a:xfrm>
        </p:grpSpPr>
        <p:cxnSp>
          <p:nvCxnSpPr>
            <p:cNvPr id="6" name="Straight Connector 19"/>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8"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Isosceles Triangle 23"/>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27"/>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28"/>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6" name="TextBox 19"/>
          <p:cNvSpPr txBox="1"/>
          <p:nvPr/>
        </p:nvSpPr>
        <p:spPr>
          <a:xfrm>
            <a:off x="541338" y="79057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17" name="TextBox 21"/>
          <p:cNvSpPr txBox="1"/>
          <p:nvPr/>
        </p:nvSpPr>
        <p:spPr>
          <a:xfrm>
            <a:off x="8893175" y="2886075"/>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endParaRPr lang="en-US" dirty="0">
              <a:solidFill>
                <a:schemeClr val="accent1">
                  <a:lumMod val="60000"/>
                  <a:lumOff val="40000"/>
                </a:schemeClr>
              </a:solidFill>
              <a:latin typeface="Arial"/>
              <a:cs typeface="+mn-cs"/>
            </a:endParaRP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8" name="Date Placeholder 3"/>
          <p:cNvSpPr>
            <a:spLocks noGrp="1"/>
          </p:cNvSpPr>
          <p:nvPr>
            <p:ph type="dt" sz="half" idx="14"/>
          </p:nvPr>
        </p:nvSpPr>
        <p:spPr/>
        <p:txBody>
          <a:bodyPr/>
          <a:lstStyle>
            <a:lvl1pPr>
              <a:defRPr/>
            </a:lvl1pPr>
          </a:lstStyle>
          <a:p>
            <a:pPr>
              <a:defRPr/>
            </a:pPr>
            <a:fld id="{9FDD154B-1F53-451D-8770-4363E45365E0}" type="datetimeFigureOut">
              <a:rPr lang="uk-UA"/>
              <a:pPr>
                <a:defRPr/>
              </a:pPr>
              <a:t>01.03.2026</a:t>
            </a:fld>
            <a:endParaRPr lang="uk-UA"/>
          </a:p>
        </p:txBody>
      </p:sp>
      <p:sp>
        <p:nvSpPr>
          <p:cNvPr id="19" name="Footer Placeholder 4"/>
          <p:cNvSpPr>
            <a:spLocks noGrp="1"/>
          </p:cNvSpPr>
          <p:nvPr>
            <p:ph type="ftr" sz="quarter" idx="15"/>
          </p:nvPr>
        </p:nvSpPr>
        <p:spPr/>
        <p:txBody>
          <a:bodyPr/>
          <a:lstStyle>
            <a:lvl1pPr>
              <a:defRPr/>
            </a:lvl1pPr>
          </a:lstStyle>
          <a:p>
            <a:pPr>
              <a:defRPr/>
            </a:pPr>
            <a:endParaRPr lang="uk-UA"/>
          </a:p>
        </p:txBody>
      </p:sp>
      <p:sp>
        <p:nvSpPr>
          <p:cNvPr id="20" name="Slide Number Placeholder 5"/>
          <p:cNvSpPr>
            <a:spLocks noGrp="1"/>
          </p:cNvSpPr>
          <p:nvPr>
            <p:ph type="sldNum" sz="quarter" idx="16"/>
          </p:nvPr>
        </p:nvSpPr>
        <p:spPr/>
        <p:txBody>
          <a:bodyPr/>
          <a:lstStyle>
            <a:lvl1pPr>
              <a:defRPr/>
            </a:lvl1pPr>
          </a:lstStyle>
          <a:p>
            <a:pPr>
              <a:defRPr/>
            </a:pPr>
            <a:fld id="{8AAD8DC0-FFB3-4B6F-ABEA-FAB04B059CC0}" type="slidenum">
              <a:rPr lang="uk-UA"/>
              <a:pPr>
                <a:defRPr/>
              </a:pPr>
              <a:t>‹#›</a:t>
            </a:fld>
            <a:endParaRPr lang="uk-UA"/>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grpSp>
        <p:nvGrpSpPr>
          <p:cNvPr id="5" name="Group 6"/>
          <p:cNvGrpSpPr>
            <a:grpSpLocks/>
          </p:cNvGrpSpPr>
          <p:nvPr/>
        </p:nvGrpSpPr>
        <p:grpSpPr bwMode="auto">
          <a:xfrm>
            <a:off x="0" y="-7938"/>
            <a:ext cx="12192000" cy="6865938"/>
            <a:chOff x="0" y="-8467"/>
            <a:chExt cx="12192000" cy="6866467"/>
          </a:xfrm>
        </p:grpSpPr>
        <p:cxnSp>
          <p:nvCxnSpPr>
            <p:cNvPr id="6" name="Straight Connector 19"/>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8"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Isosceles Triangle 23"/>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27"/>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28"/>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6" name="TextBox 23"/>
          <p:cNvSpPr txBox="1"/>
          <p:nvPr/>
        </p:nvSpPr>
        <p:spPr>
          <a:xfrm>
            <a:off x="541338" y="79057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17" name="TextBox 24"/>
          <p:cNvSpPr txBox="1"/>
          <p:nvPr/>
        </p:nvSpPr>
        <p:spPr>
          <a:xfrm>
            <a:off x="8893175" y="2886075"/>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8" name="Date Placeholder 3"/>
          <p:cNvSpPr>
            <a:spLocks noGrp="1"/>
          </p:cNvSpPr>
          <p:nvPr>
            <p:ph type="dt" sz="half" idx="14"/>
          </p:nvPr>
        </p:nvSpPr>
        <p:spPr/>
        <p:txBody>
          <a:bodyPr/>
          <a:lstStyle>
            <a:lvl1pPr>
              <a:defRPr/>
            </a:lvl1pPr>
          </a:lstStyle>
          <a:p>
            <a:pPr>
              <a:defRPr/>
            </a:pPr>
            <a:fld id="{B1BCD001-CF53-420B-B7C0-1A9B0517D1E2}" type="datetimeFigureOut">
              <a:rPr lang="uk-UA"/>
              <a:pPr>
                <a:defRPr/>
              </a:pPr>
              <a:t>01.03.2026</a:t>
            </a:fld>
            <a:endParaRPr lang="uk-UA"/>
          </a:p>
        </p:txBody>
      </p:sp>
      <p:sp>
        <p:nvSpPr>
          <p:cNvPr id="19" name="Footer Placeholder 4"/>
          <p:cNvSpPr>
            <a:spLocks noGrp="1"/>
          </p:cNvSpPr>
          <p:nvPr>
            <p:ph type="ftr" sz="quarter" idx="15"/>
          </p:nvPr>
        </p:nvSpPr>
        <p:spPr/>
        <p:txBody>
          <a:bodyPr/>
          <a:lstStyle>
            <a:lvl1pPr>
              <a:defRPr/>
            </a:lvl1pPr>
          </a:lstStyle>
          <a:p>
            <a:pPr>
              <a:defRPr/>
            </a:pPr>
            <a:endParaRPr lang="uk-UA"/>
          </a:p>
        </p:txBody>
      </p:sp>
      <p:sp>
        <p:nvSpPr>
          <p:cNvPr id="20" name="Slide Number Placeholder 5"/>
          <p:cNvSpPr>
            <a:spLocks noGrp="1"/>
          </p:cNvSpPr>
          <p:nvPr>
            <p:ph type="sldNum" sz="quarter" idx="16"/>
          </p:nvPr>
        </p:nvSpPr>
        <p:spPr/>
        <p:txBody>
          <a:bodyPr/>
          <a:lstStyle>
            <a:lvl1pPr>
              <a:defRPr/>
            </a:lvl1pPr>
          </a:lstStyle>
          <a:p>
            <a:pPr>
              <a:defRPr/>
            </a:pPr>
            <a:fld id="{7D2CFB35-A7CF-4C70-A94F-C8343371F967}" type="slidenum">
              <a:rPr lang="uk-UA"/>
              <a:pPr>
                <a:defRPr/>
              </a:pPr>
              <a:t>‹#›</a:t>
            </a:fld>
            <a:endParaRPr lang="uk-UA"/>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77863" y="609600"/>
            <a:ext cx="8596312" cy="132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заголовка</a:t>
            </a:r>
            <a:endParaRPr lang="en-US" smtClean="0"/>
          </a:p>
        </p:txBody>
      </p:sp>
      <p:sp>
        <p:nvSpPr>
          <p:cNvPr id="1027" name="Text Placeholder 2"/>
          <p:cNvSpPr>
            <a:spLocks noGrp="1"/>
          </p:cNvSpPr>
          <p:nvPr>
            <p:ph type="body" idx="1"/>
          </p:nvPr>
        </p:nvSpPr>
        <p:spPr bwMode="auto">
          <a:xfrm>
            <a:off x="677863" y="2160588"/>
            <a:ext cx="8596312" cy="3881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30" name="Date Placeholder 3"/>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cs typeface="+mn-cs"/>
              </a:defRPr>
            </a:lvl1pPr>
          </a:lstStyle>
          <a:p>
            <a:pPr>
              <a:defRPr/>
            </a:pPr>
            <a:fld id="{45FF0A91-5A6E-4D31-8990-8FA53E913F19}" type="datetimeFigureOut">
              <a:rPr lang="uk-UA"/>
              <a:pPr>
                <a:defRPr/>
              </a:pPr>
              <a:t>01.03.2026</a:t>
            </a:fld>
            <a:endParaRPr lang="uk-UA"/>
          </a:p>
        </p:txBody>
      </p:sp>
      <p:sp>
        <p:nvSpPr>
          <p:cNvPr id="31" name="Footer Placeholder 4"/>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fontAlgn="auto">
              <a:spcBef>
                <a:spcPts val="0"/>
              </a:spcBef>
              <a:spcAft>
                <a:spcPts val="0"/>
              </a:spcAft>
              <a:defRPr sz="900">
                <a:solidFill>
                  <a:schemeClr val="tx1">
                    <a:tint val="75000"/>
                  </a:schemeClr>
                </a:solidFill>
                <a:latin typeface="+mn-lt"/>
                <a:cs typeface="+mn-cs"/>
              </a:defRPr>
            </a:lvl1pPr>
          </a:lstStyle>
          <a:p>
            <a:pPr>
              <a:defRPr/>
            </a:pPr>
            <a:endParaRPr lang="uk-UA"/>
          </a:p>
        </p:txBody>
      </p:sp>
      <p:sp>
        <p:nvSpPr>
          <p:cNvPr id="32" name="Slide Number Placeholder 5"/>
          <p:cNvSpPr>
            <a:spLocks noGrp="1"/>
          </p:cNvSpPr>
          <p:nvPr>
            <p:ph type="sldNum" sz="quarter" idx="4"/>
          </p:nvPr>
        </p:nvSpPr>
        <p:spPr>
          <a:xfrm>
            <a:off x="8589963" y="6042025"/>
            <a:ext cx="684212" cy="365125"/>
          </a:xfrm>
          <a:prstGeom prst="rect">
            <a:avLst/>
          </a:prstGeom>
        </p:spPr>
        <p:txBody>
          <a:bodyPr vert="horz" lIns="91440" tIns="45720" rIns="91440" bIns="45720" rtlCol="0" anchor="ctr"/>
          <a:lstStyle>
            <a:lvl1pPr algn="r" fontAlgn="auto">
              <a:spcBef>
                <a:spcPts val="0"/>
              </a:spcBef>
              <a:spcAft>
                <a:spcPts val="0"/>
              </a:spcAft>
              <a:defRPr sz="900">
                <a:solidFill>
                  <a:schemeClr val="accent1"/>
                </a:solidFill>
                <a:latin typeface="+mn-lt"/>
                <a:cs typeface="+mn-cs"/>
              </a:defRPr>
            </a:lvl1pPr>
          </a:lstStyle>
          <a:p>
            <a:pPr>
              <a:defRPr/>
            </a:pPr>
            <a:fld id="{6CE92B02-6202-4DFB-90B6-A8CAB1D55BD5}" type="slidenum">
              <a:rPr lang="uk-UA"/>
              <a:pPr>
                <a:defRPr/>
              </a:pPr>
              <a:t>‹#›</a:t>
            </a:fld>
            <a:endParaRPr lang="uk-UA"/>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Lst>
  <p:transition spd="med">
    <p:fade/>
  </p:transition>
  <p:txStyles>
    <p:titleStyle>
      <a:lvl1pPr algn="l" defTabSz="457200" rtl="0" eaLnBrk="0" fontAlgn="base" hangingPunct="0">
        <a:spcBef>
          <a:spcPct val="0"/>
        </a:spcBef>
        <a:spcAft>
          <a:spcPct val="0"/>
        </a:spcAft>
        <a:defRPr sz="3600" kern="1200">
          <a:solidFill>
            <a:schemeClr val="accent1"/>
          </a:solidFill>
          <a:latin typeface="Arial" charset="0"/>
          <a:ea typeface="+mj-ea"/>
          <a:cs typeface="+mj-cs"/>
        </a:defRPr>
      </a:lvl1pPr>
      <a:lvl2pPr algn="l" defTabSz="457200" rtl="0" eaLnBrk="0" fontAlgn="base" hangingPunct="0">
        <a:spcBef>
          <a:spcPct val="0"/>
        </a:spcBef>
        <a:spcAft>
          <a:spcPct val="0"/>
        </a:spcAft>
        <a:defRPr sz="3600">
          <a:solidFill>
            <a:schemeClr val="accent1"/>
          </a:solidFill>
          <a:latin typeface="Arial" charset="0"/>
        </a:defRPr>
      </a:lvl2pPr>
      <a:lvl3pPr algn="l" defTabSz="457200" rtl="0" eaLnBrk="0" fontAlgn="base" hangingPunct="0">
        <a:spcBef>
          <a:spcPct val="0"/>
        </a:spcBef>
        <a:spcAft>
          <a:spcPct val="0"/>
        </a:spcAft>
        <a:defRPr sz="3600">
          <a:solidFill>
            <a:schemeClr val="accent1"/>
          </a:solidFill>
          <a:latin typeface="Arial" charset="0"/>
        </a:defRPr>
      </a:lvl3pPr>
      <a:lvl4pPr algn="l" defTabSz="457200" rtl="0" eaLnBrk="0" fontAlgn="base" hangingPunct="0">
        <a:spcBef>
          <a:spcPct val="0"/>
        </a:spcBef>
        <a:spcAft>
          <a:spcPct val="0"/>
        </a:spcAft>
        <a:defRPr sz="3600">
          <a:solidFill>
            <a:schemeClr val="accent1"/>
          </a:solidFill>
          <a:latin typeface="Arial" charset="0"/>
        </a:defRPr>
      </a:lvl4pPr>
      <a:lvl5pPr algn="l" defTabSz="457200" rtl="0" eaLnBrk="0" fontAlgn="base" hangingPunct="0">
        <a:spcBef>
          <a:spcPct val="0"/>
        </a:spcBef>
        <a:spcAft>
          <a:spcPct val="0"/>
        </a:spcAft>
        <a:defRPr sz="3600">
          <a:solidFill>
            <a:schemeClr val="accent1"/>
          </a:solidFill>
          <a:latin typeface="Arial"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itchFamily="18" charset="2"/>
        <a:buChar char=""/>
        <a:defRPr kern="1200">
          <a:solidFill>
            <a:srgbClr val="404040"/>
          </a:solidFill>
          <a:latin typeface="Arial" charset="0"/>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itchFamily="18" charset="2"/>
        <a:buChar char=""/>
        <a:defRPr sz="1600" kern="1200">
          <a:solidFill>
            <a:srgbClr val="404040"/>
          </a:solidFill>
          <a:latin typeface="Arial" charset="0"/>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itchFamily="18" charset="2"/>
        <a:buChar char=""/>
        <a:defRPr sz="1400" kern="1200">
          <a:solidFill>
            <a:srgbClr val="404040"/>
          </a:solidFill>
          <a:latin typeface="Arial" charset="0"/>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Arial" charset="0"/>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Arial" charset="0"/>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https://docs.dtkt.ua/doc/1266-2001-%D0%BF#pn31"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49" name="Заголовок 1"/>
          <p:cNvSpPr>
            <a:spLocks noGrp="1"/>
          </p:cNvSpPr>
          <p:nvPr>
            <p:ph type="ctrTitle" idx="4294967295"/>
          </p:nvPr>
        </p:nvSpPr>
        <p:spPr>
          <a:xfrm>
            <a:off x="611188" y="2635250"/>
            <a:ext cx="9561512" cy="2212975"/>
          </a:xfrm>
        </p:spPr>
        <p:txBody>
          <a:bodyPr anchor="b"/>
          <a:lstStyle/>
          <a:p>
            <a:pPr algn="ctr" eaLnBrk="1" hangingPunct="1"/>
            <a:r>
              <a:rPr lang="uk-UA" sz="5400" b="1" i="1" smtClean="0">
                <a:latin typeface="Trebuchet MS" pitchFamily="34" charset="0"/>
              </a:rPr>
              <a:t> </a:t>
            </a:r>
            <a:r>
              <a:rPr lang="uk-UA" sz="4800" b="1" i="1" smtClean="0">
                <a:solidFill>
                  <a:schemeClr val="tx1"/>
                </a:solidFill>
                <a:latin typeface="Trebuchet MS" pitchFamily="34" charset="0"/>
              </a:rPr>
              <a:t>Тема </a:t>
            </a:r>
            <a:r>
              <a:rPr lang="uk-UA" sz="4800" b="1" i="1" smtClean="0">
                <a:solidFill>
                  <a:schemeClr val="tx1"/>
                </a:solidFill>
              </a:rPr>
              <a:t>2</a:t>
            </a:r>
            <a:r>
              <a:rPr lang="uk-UA" sz="4800" b="1" i="1" smtClean="0">
                <a:solidFill>
                  <a:schemeClr val="tx1"/>
                </a:solidFill>
                <a:latin typeface="Trebuchet MS" pitchFamily="34" charset="0"/>
              </a:rPr>
              <a:t/>
            </a:r>
            <a:br>
              <a:rPr lang="uk-UA" sz="4800" b="1" i="1" smtClean="0">
                <a:solidFill>
                  <a:schemeClr val="tx1"/>
                </a:solidFill>
                <a:latin typeface="Trebuchet MS" pitchFamily="34" charset="0"/>
              </a:rPr>
            </a:br>
            <a:r>
              <a:rPr lang="uk-UA" sz="4800" b="1" i="1" smtClean="0">
                <a:solidFill>
                  <a:schemeClr val="tx1"/>
                </a:solidFill>
                <a:latin typeface="Trebuchet MS" pitchFamily="34" charset="0"/>
              </a:rPr>
              <a:t> </a:t>
            </a:r>
            <a:r>
              <a:rPr lang="ru-RU" sz="4800" b="1" i="1" smtClean="0">
                <a:solidFill>
                  <a:schemeClr val="tx1"/>
                </a:solidFill>
                <a:latin typeface="Trebuchet MS" pitchFamily="34" charset="0"/>
              </a:rPr>
              <a:t>ЗДСС У ЗВ’ЯЗКУ З ТИМЧАСОВОЮ ВТРАТОЮ ПРАЦЕЗДАТНОСТІ</a:t>
            </a:r>
            <a:r>
              <a:rPr lang="uk-UA" smtClean="0"/>
              <a:t> </a:t>
            </a: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5" name="Rectangle 2"/>
          <p:cNvSpPr>
            <a:spLocks noGrp="1"/>
          </p:cNvSpPr>
          <p:nvPr>
            <p:ph type="body" idx="4294967295"/>
          </p:nvPr>
        </p:nvSpPr>
        <p:spPr>
          <a:xfrm>
            <a:off x="563563" y="1347788"/>
            <a:ext cx="8990012" cy="5294312"/>
          </a:xfrm>
        </p:spPr>
        <p:txBody>
          <a:bodyPr/>
          <a:lstStyle/>
          <a:p>
            <a:pPr marL="0" indent="12700" algn="just">
              <a:lnSpc>
                <a:spcPct val="80000"/>
              </a:lnSpc>
              <a:buFont typeface="Wingdings 3" pitchFamily="18" charset="2"/>
              <a:buNone/>
            </a:pPr>
            <a:r>
              <a:rPr lang="uk-UA" sz="2000" smtClean="0">
                <a:latin typeface="Times New Roman" pitchFamily="18" charset="0"/>
              </a:rPr>
              <a:t>     </a:t>
            </a:r>
            <a:r>
              <a:rPr lang="uk-UA" sz="2200" smtClean="0">
                <a:latin typeface="Times New Roman" pitchFamily="18" charset="0"/>
              </a:rPr>
              <a:t>Допомога по тимчасовій непрацездатності виплачується застрахованим особам </a:t>
            </a:r>
            <a:r>
              <a:rPr lang="uk-UA" sz="2200" b="1" u="sng" smtClean="0">
                <a:latin typeface="Times New Roman" pitchFamily="18" charset="0"/>
              </a:rPr>
              <a:t>незалежно</a:t>
            </a:r>
            <a:r>
              <a:rPr lang="uk-UA" sz="2200" smtClean="0">
                <a:latin typeface="Times New Roman" pitchFamily="18" charset="0"/>
              </a:rPr>
              <a:t> від страхового стажу у розмірі:</a:t>
            </a:r>
          </a:p>
          <a:p>
            <a:pPr marL="0" indent="12700" algn="just">
              <a:lnSpc>
                <a:spcPct val="80000"/>
              </a:lnSpc>
            </a:pPr>
            <a:r>
              <a:rPr lang="uk-UA" sz="2200" smtClean="0">
                <a:latin typeface="Times New Roman" pitchFamily="18" charset="0"/>
              </a:rPr>
              <a:t>суми заробітної плати (доходу) застрахованої особи, яка є працівником або гіг-спеціалістом резидента Дія Сіті, з якої фактично сплачено страхові внески, незалежно від страхового стажу.</a:t>
            </a:r>
          </a:p>
          <a:p>
            <a:pPr marL="0" indent="12700" algn="just">
              <a:lnSpc>
                <a:spcPct val="80000"/>
              </a:lnSpc>
            </a:pPr>
            <a:r>
              <a:rPr lang="uk-UA" sz="2200" b="1" smtClean="0">
                <a:latin typeface="Times New Roman" pitchFamily="18" charset="0"/>
              </a:rPr>
              <a:t>50 відсотків</a:t>
            </a:r>
            <a:r>
              <a:rPr lang="uk-UA" sz="2200" smtClean="0">
                <a:latin typeface="Times New Roman" pitchFamily="18" charset="0"/>
              </a:rPr>
              <a:t> середньої заробітної плати (доходу) особам, які перебувають в самоізоляції, обсервації, тимчасових закладах охорони здоров’я (спеціалізованих шпиталях), закладах охорони здоров’я у зв’язку з проведенням заходів, спрямованих на запобігання виникненню та поширенню особливо небезпечних інфекційних хвороб, а також на локалізацію та ліквідацію їх епідемій та спалахів, на період дії карантину, встановленого Кабінетом Міністрів України, крім медичних працівників та фахівців з реабілітації, яким допомога по тимчасовій непрацездатності у таких випадках виплачується в розмірі </a:t>
            </a:r>
            <a:r>
              <a:rPr lang="uk-UA" sz="2200" b="1" smtClean="0">
                <a:latin typeface="Times New Roman" pitchFamily="18" charset="0"/>
              </a:rPr>
              <a:t>100 відсотків</a:t>
            </a:r>
            <a:r>
              <a:rPr lang="uk-UA" sz="2200" smtClean="0">
                <a:latin typeface="Times New Roman" pitchFamily="18" charset="0"/>
              </a:rPr>
              <a:t> середньої заробітної плати (доходу) та працівників і гіг-спеціалістів резидентів Дія Сіті, яким допомога по тимчасовій непрацездатності у таких випадках виплачується в розмірі заробітної плати (доходу) таких осіб, з якого фактично сплачено страхові внески.</a:t>
            </a:r>
          </a:p>
          <a:p>
            <a:pPr marL="0" indent="12700" algn="just">
              <a:lnSpc>
                <a:spcPct val="80000"/>
              </a:lnSpc>
            </a:pPr>
            <a:endParaRPr lang="uk-UA" sz="2200" smtClean="0">
              <a:latin typeface="Times New Roman" pitchFamily="18" charset="0"/>
            </a:endParaRPr>
          </a:p>
        </p:txBody>
      </p:sp>
      <p:sp>
        <p:nvSpPr>
          <p:cNvPr id="267266" name="Rectangle 3"/>
          <p:cNvSpPr>
            <a:spLocks noGrp="1"/>
          </p:cNvSpPr>
          <p:nvPr>
            <p:ph type="title" idx="4294967295"/>
          </p:nvPr>
        </p:nvSpPr>
        <p:spPr>
          <a:xfrm>
            <a:off x="779463" y="152400"/>
            <a:ext cx="8596312" cy="1320800"/>
          </a:xfrm>
        </p:spPr>
        <p:txBody>
          <a:bodyPr/>
          <a:lstStyle/>
          <a:p>
            <a:r>
              <a:rPr lang="uk-UA" smtClean="0"/>
              <a:t>Розмір допомоги по тимчасовій непрацездатності </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3" name="Rectangle 5"/>
          <p:cNvSpPr>
            <a:spLocks noChangeArrowheads="1"/>
          </p:cNvSpPr>
          <p:nvPr/>
        </p:nvSpPr>
        <p:spPr bwMode="auto">
          <a:xfrm>
            <a:off x="0" y="438150"/>
            <a:ext cx="12192000" cy="0"/>
          </a:xfrm>
          <a:prstGeom prst="rect">
            <a:avLst/>
          </a:prstGeom>
          <a:noFill/>
          <a:ln w="9525">
            <a:noFill/>
            <a:miter lim="800000"/>
            <a:headEnd/>
            <a:tailEnd/>
          </a:ln>
        </p:spPr>
        <p:txBody>
          <a:bodyPr wrap="none" anchor="ctr">
            <a:spAutoFit/>
          </a:bodyPr>
          <a:lstStyle/>
          <a:p>
            <a:endParaRPr lang="uk-UA"/>
          </a:p>
        </p:txBody>
      </p:sp>
      <p:graphicFrame>
        <p:nvGraphicFramePr>
          <p:cNvPr id="273412" name="Object 4"/>
          <p:cNvGraphicFramePr>
            <a:graphicFrameLocks noChangeAspect="1"/>
          </p:cNvGraphicFramePr>
          <p:nvPr/>
        </p:nvGraphicFramePr>
        <p:xfrm>
          <a:off x="-4763" y="-3175"/>
          <a:ext cx="11552238" cy="6865938"/>
        </p:xfrm>
        <a:graphic>
          <a:graphicData uri="http://schemas.openxmlformats.org/presentationml/2006/ole">
            <p:oleObj spid="_x0000_s273412" name="Рисунок" r:id="rId3" imgW="8391600" imgH="5981760" progId="Word.Picture.8">
              <p:embed/>
            </p:oleObj>
          </a:graphicData>
        </a:graphic>
      </p:graphicFrame>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3" name="Rectangle 2"/>
          <p:cNvSpPr>
            <a:spLocks noGrp="1"/>
          </p:cNvSpPr>
          <p:nvPr>
            <p:ph type="title" idx="4294967295"/>
          </p:nvPr>
        </p:nvSpPr>
        <p:spPr>
          <a:xfrm>
            <a:off x="842963" y="215900"/>
            <a:ext cx="8596312" cy="622300"/>
          </a:xfrm>
        </p:spPr>
        <p:txBody>
          <a:bodyPr/>
          <a:lstStyle/>
          <a:p>
            <a:r>
              <a:rPr lang="uk-UA" sz="3200" smtClean="0"/>
              <a:t>Визначення розрахункового періоду</a:t>
            </a:r>
          </a:p>
        </p:txBody>
      </p:sp>
      <p:sp>
        <p:nvSpPr>
          <p:cNvPr id="274434" name="Rectangle 3"/>
          <p:cNvSpPr>
            <a:spLocks noGrp="1"/>
          </p:cNvSpPr>
          <p:nvPr>
            <p:ph type="body" idx="4294967295"/>
          </p:nvPr>
        </p:nvSpPr>
        <p:spPr>
          <a:xfrm>
            <a:off x="715963" y="1106488"/>
            <a:ext cx="8596312" cy="3881437"/>
          </a:xfrm>
        </p:spPr>
        <p:txBody>
          <a:bodyPr/>
          <a:lstStyle/>
          <a:p>
            <a:pPr algn="just">
              <a:lnSpc>
                <a:spcPct val="90000"/>
              </a:lnSpc>
            </a:pPr>
            <a:r>
              <a:rPr lang="uk-UA" sz="2200" b="1" smtClean="0">
                <a:latin typeface="Times New Roman" pitchFamily="18" charset="0"/>
              </a:rPr>
              <a:t>повний розрахунковий період</a:t>
            </a:r>
            <a:r>
              <a:rPr lang="uk-UA" sz="2200" smtClean="0">
                <a:latin typeface="Times New Roman" pitchFamily="18" charset="0"/>
              </a:rPr>
              <a:t> (за загальними правилами лікарняні та декретні розраховуються виходячи з доходів застрахованої особи за розрахунковий період 12 календарних місяців, що передують місяцю настання страхового випадку);</a:t>
            </a:r>
            <a:endParaRPr lang="uk-UA" sz="2200" b="1" smtClean="0">
              <a:latin typeface="Times New Roman" pitchFamily="18" charset="0"/>
            </a:endParaRPr>
          </a:p>
          <a:p>
            <a:pPr algn="just">
              <a:lnSpc>
                <a:spcPct val="90000"/>
              </a:lnSpc>
            </a:pPr>
            <a:r>
              <a:rPr lang="uk-UA" sz="2200" b="1" smtClean="0">
                <a:latin typeface="Times New Roman" pitchFamily="18" charset="0"/>
              </a:rPr>
              <a:t>неповний розрахунковий період</a:t>
            </a:r>
            <a:r>
              <a:rPr lang="uk-UA" sz="2200" smtClean="0">
                <a:latin typeface="Times New Roman" pitchFamily="18" charset="0"/>
              </a:rPr>
              <a:t> (якщо працівник пропрацював менше 12 календарних місяців, то до розрахунку беруться повністю відпрацьовані місяці до місяця настання страхового випадку; якщо працівник перебував у трудових відносинах менше ніж календарний місяць, середня зарплата обчислюється за фактично відпрацьований час (календарні дні) перед настанням страхового випадку);</a:t>
            </a:r>
            <a:endParaRPr lang="uk-UA" sz="2200" b="1" smtClean="0">
              <a:latin typeface="Times New Roman" pitchFamily="18" charset="0"/>
            </a:endParaRPr>
          </a:p>
          <a:p>
            <a:pPr algn="just">
              <a:lnSpc>
                <a:spcPct val="90000"/>
              </a:lnSpc>
            </a:pPr>
            <a:r>
              <a:rPr lang="uk-UA" sz="2200" b="1" smtClean="0">
                <a:latin typeface="Times New Roman" pitchFamily="18" charset="0"/>
              </a:rPr>
              <a:t>відсутність розрахункового періоду</a:t>
            </a:r>
            <a:r>
              <a:rPr lang="uk-UA" sz="2200" smtClean="0">
                <a:latin typeface="Times New Roman" pitchFamily="18" charset="0"/>
              </a:rPr>
              <a:t> (якщо ж за розрахунковий період працівник з поважних причин не відпрацював жодного робочого дня, то середня зарплата визначається виходячи з установленої йому тарифної ставки (окладу), поділеної на середню кількість днів у місяці (30,44)).</a:t>
            </a: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7" name="Rectangle 2"/>
          <p:cNvSpPr>
            <a:spLocks noGrp="1"/>
          </p:cNvSpPr>
          <p:nvPr>
            <p:ph type="title" idx="4294967295"/>
          </p:nvPr>
        </p:nvSpPr>
        <p:spPr>
          <a:xfrm>
            <a:off x="931863" y="190500"/>
            <a:ext cx="8596312" cy="1320800"/>
          </a:xfrm>
        </p:spPr>
        <p:txBody>
          <a:bodyPr/>
          <a:lstStyle/>
          <a:p>
            <a:r>
              <a:rPr lang="uk-UA" sz="2800" smtClean="0"/>
              <a:t>Відповідно до</a:t>
            </a:r>
            <a:r>
              <a:rPr lang="uk-UA" sz="2800" u="sng" smtClean="0"/>
              <a:t> </a:t>
            </a:r>
            <a:r>
              <a:rPr lang="uk-UA" sz="2800" u="sng" smtClean="0">
                <a:hlinkClick r:id="rId2"/>
              </a:rPr>
              <a:t>Порядку №1266</a:t>
            </a:r>
            <a:r>
              <a:rPr lang="uk-UA" sz="2800" smtClean="0"/>
              <a:t> дні відсутності працівника </a:t>
            </a:r>
            <a:r>
              <a:rPr lang="uk-UA" sz="2800" b="1" smtClean="0"/>
              <a:t>з поважних причин</a:t>
            </a:r>
            <a:r>
              <a:rPr lang="uk-UA" sz="2800" smtClean="0"/>
              <a:t> виключаються з розрахункового періоду.</a:t>
            </a:r>
            <a:r>
              <a:rPr lang="uk-UA" sz="3200" smtClean="0"/>
              <a:t> </a:t>
            </a:r>
          </a:p>
        </p:txBody>
      </p:sp>
      <p:sp>
        <p:nvSpPr>
          <p:cNvPr id="275458" name="Rectangle 3"/>
          <p:cNvSpPr>
            <a:spLocks noGrp="1"/>
          </p:cNvSpPr>
          <p:nvPr>
            <p:ph type="body" idx="4294967295"/>
          </p:nvPr>
        </p:nvSpPr>
        <p:spPr>
          <a:xfrm>
            <a:off x="677863" y="1627188"/>
            <a:ext cx="9205912" cy="3881437"/>
          </a:xfrm>
        </p:spPr>
        <p:txBody>
          <a:bodyPr/>
          <a:lstStyle/>
          <a:p>
            <a:pPr algn="just">
              <a:lnSpc>
                <a:spcPct val="90000"/>
              </a:lnSpc>
            </a:pPr>
            <a:r>
              <a:rPr lang="uk-UA" sz="2100" smtClean="0">
                <a:latin typeface="Times New Roman" pitchFamily="18" charset="0"/>
              </a:rPr>
              <a:t>тимчасова непрацездатність;</a:t>
            </a:r>
          </a:p>
          <a:p>
            <a:pPr algn="just">
              <a:lnSpc>
                <a:spcPct val="90000"/>
              </a:lnSpc>
            </a:pPr>
            <a:r>
              <a:rPr lang="uk-UA" sz="2100" smtClean="0">
                <a:latin typeface="Times New Roman" pitchFamily="18" charset="0"/>
              </a:rPr>
              <a:t>відпустка у зв’язку з вагітністю та пологами;</a:t>
            </a:r>
          </a:p>
          <a:p>
            <a:pPr algn="just">
              <a:lnSpc>
                <a:spcPct val="90000"/>
              </a:lnSpc>
            </a:pPr>
            <a:r>
              <a:rPr lang="uk-UA" sz="2100" smtClean="0">
                <a:latin typeface="Times New Roman" pitchFamily="18" charset="0"/>
              </a:rPr>
              <a:t> відпустка для догляду за дитиною до досягнення нею трирічного віку та шестирічного віку за медичним висновком;</a:t>
            </a:r>
          </a:p>
          <a:p>
            <a:pPr algn="just">
              <a:lnSpc>
                <a:spcPct val="90000"/>
              </a:lnSpc>
            </a:pPr>
            <a:r>
              <a:rPr lang="uk-UA" sz="2100" smtClean="0">
                <a:latin typeface="Times New Roman" pitchFamily="18" charset="0"/>
              </a:rPr>
              <a:t>відпустка без збереження заробітної плати;</a:t>
            </a:r>
          </a:p>
          <a:p>
            <a:pPr algn="just">
              <a:lnSpc>
                <a:spcPct val="90000"/>
              </a:lnSpc>
            </a:pPr>
            <a:r>
              <a:rPr lang="uk-UA" sz="2100" smtClean="0">
                <a:latin typeface="Times New Roman" pitchFamily="18" charset="0"/>
              </a:rPr>
              <a:t> призупинення дії трудового договору у зв’язку з військовою агресією Російської Федерації проти України;</a:t>
            </a:r>
          </a:p>
          <a:p>
            <a:pPr algn="just">
              <a:lnSpc>
                <a:spcPct val="90000"/>
              </a:lnSpc>
            </a:pPr>
            <a:r>
              <a:rPr lang="uk-UA" sz="2100" smtClean="0">
                <a:latin typeface="Times New Roman" pitchFamily="18" charset="0"/>
              </a:rPr>
              <a:t> період, протягом якого працівник проходив строкову військову службу, військову службу за призовом осіб офіцерського складу, військову службу за призовом під час мобілізації, на особливий період, військову службу за призовом осіб із числа резервістів в особливий період або проходив військову службу за контрактом, зокрема шляхом укладення нового контракту на проходження військової служби, під час дії особливого періоду на строк до його закінчення або до дня фактичного звільнення, і за ним не зберігався роботодавцем середній заробіток за такий період  </a:t>
            </a: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1" name="Rectangle 4"/>
          <p:cNvSpPr>
            <a:spLocks noChangeArrowheads="1"/>
          </p:cNvSpPr>
          <p:nvPr/>
        </p:nvSpPr>
        <p:spPr bwMode="auto">
          <a:xfrm>
            <a:off x="1641475" y="1951038"/>
            <a:ext cx="3321050" cy="366712"/>
          </a:xfrm>
          <a:prstGeom prst="rect">
            <a:avLst/>
          </a:prstGeom>
          <a:noFill/>
          <a:ln w="9525">
            <a:noFill/>
            <a:miter lim="800000"/>
            <a:headEnd/>
            <a:tailEnd/>
          </a:ln>
        </p:spPr>
        <p:txBody>
          <a:bodyPr wrap="none">
            <a:spAutoFit/>
          </a:bodyPr>
          <a:lstStyle/>
          <a:p>
            <a:r>
              <a:rPr lang="uk-UA"/>
              <a:t>https://7eminar.ua/events/3576</a:t>
            </a:r>
          </a:p>
        </p:txBody>
      </p:sp>
      <p:sp>
        <p:nvSpPr>
          <p:cNvPr id="276482" name="Rectangle 5"/>
          <p:cNvSpPr>
            <a:spLocks noChangeArrowheads="1"/>
          </p:cNvSpPr>
          <p:nvPr/>
        </p:nvSpPr>
        <p:spPr bwMode="auto">
          <a:xfrm>
            <a:off x="1035050" y="433388"/>
            <a:ext cx="7939088" cy="1465262"/>
          </a:xfrm>
          <a:prstGeom prst="rect">
            <a:avLst/>
          </a:prstGeom>
          <a:noFill/>
          <a:ln w="9525">
            <a:noFill/>
            <a:miter lim="800000"/>
            <a:headEnd/>
            <a:tailEnd/>
          </a:ln>
        </p:spPr>
        <p:txBody>
          <a:bodyPr anchor="ctr">
            <a:spAutoFit/>
          </a:bodyPr>
          <a:lstStyle/>
          <a:p>
            <a:pPr algn="ctr"/>
            <a:r>
              <a:rPr lang="uk-UA"/>
              <a:t>Розрахунок середньої зарплати для нарахування лікарняних і декретних</a:t>
            </a:r>
          </a:p>
          <a:p>
            <a:pPr algn="just"/>
            <a:endParaRPr lang="ru-RU"/>
          </a:p>
          <a:p>
            <a:pPr algn="just"/>
            <a:r>
              <a:rPr lang="ru-RU"/>
              <a:t>За посиланнями розміщені невеличкі шпаргалки для вибору тих доходів, які варто врахувувати при розрахунку середнього заробітку працівника</a:t>
            </a:r>
            <a:endParaRPr lang="uk-UA"/>
          </a:p>
        </p:txBody>
      </p:sp>
      <p:sp>
        <p:nvSpPr>
          <p:cNvPr id="276483" name="Rectangle 6"/>
          <p:cNvSpPr>
            <a:spLocks noChangeArrowheads="1"/>
          </p:cNvSpPr>
          <p:nvPr/>
        </p:nvSpPr>
        <p:spPr bwMode="auto">
          <a:xfrm>
            <a:off x="1558925" y="2370138"/>
            <a:ext cx="7499350" cy="366712"/>
          </a:xfrm>
          <a:prstGeom prst="rect">
            <a:avLst/>
          </a:prstGeom>
          <a:noFill/>
          <a:ln w="9525">
            <a:noFill/>
            <a:miter lim="800000"/>
            <a:headEnd/>
            <a:tailEnd/>
          </a:ln>
        </p:spPr>
        <p:txBody>
          <a:bodyPr wrap="none">
            <a:spAutoFit/>
          </a:bodyPr>
          <a:lstStyle/>
          <a:p>
            <a:r>
              <a:rPr lang="uk-UA"/>
              <a:t>https://i.factor.ua/ukr/journals/ot/2015/august/issue-16/article-11100.html</a:t>
            </a: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5" name="Rectangle 2"/>
          <p:cNvSpPr>
            <a:spLocks noGrp="1"/>
          </p:cNvSpPr>
          <p:nvPr>
            <p:ph type="title" idx="4294967295"/>
          </p:nvPr>
        </p:nvSpPr>
        <p:spPr>
          <a:xfrm>
            <a:off x="1071563" y="2524125"/>
            <a:ext cx="9980612" cy="1320800"/>
          </a:xfrm>
        </p:spPr>
        <p:txBody>
          <a:bodyPr/>
          <a:lstStyle/>
          <a:p>
            <a:pPr marL="685800" indent="-685800"/>
            <a:r>
              <a:rPr lang="uk-UA" smtClean="0"/>
              <a:t>2. Допомога по вагітності та пологах </a:t>
            </a:r>
            <a:r>
              <a:rPr lang="uk-UA" sz="3200" smtClean="0">
                <a:latin typeface="Trebuchet MS" pitchFamily="34" charset="0"/>
              </a:rPr>
              <a:t/>
            </a:r>
            <a:br>
              <a:rPr lang="uk-UA" sz="3200" smtClean="0">
                <a:latin typeface="Trebuchet MS" pitchFamily="34" charset="0"/>
              </a:rPr>
            </a:br>
            <a:endParaRPr lang="uk-UA" sz="3200" smtClean="0">
              <a:latin typeface="Trebuchet MS" pitchFamily="34" charset="0"/>
            </a:endParaRP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29" name="Rectangle 2"/>
          <p:cNvSpPr>
            <a:spLocks noGrp="1"/>
          </p:cNvSpPr>
          <p:nvPr>
            <p:ph type="title" idx="4294967295"/>
          </p:nvPr>
        </p:nvSpPr>
        <p:spPr>
          <a:xfrm>
            <a:off x="728663" y="38100"/>
            <a:ext cx="8596312" cy="1320800"/>
          </a:xfrm>
        </p:spPr>
        <p:txBody>
          <a:bodyPr/>
          <a:lstStyle/>
          <a:p>
            <a:r>
              <a:rPr lang="uk-UA" smtClean="0"/>
              <a:t>Право на допомогу по вагітності та пологах мають:</a:t>
            </a:r>
          </a:p>
        </p:txBody>
      </p:sp>
      <p:sp>
        <p:nvSpPr>
          <p:cNvPr id="278530" name="Rectangle 3"/>
          <p:cNvSpPr>
            <a:spLocks noGrp="1"/>
          </p:cNvSpPr>
          <p:nvPr>
            <p:ph type="body" idx="4294967295"/>
          </p:nvPr>
        </p:nvSpPr>
        <p:spPr>
          <a:xfrm>
            <a:off x="703263" y="1220788"/>
            <a:ext cx="9282112" cy="3881437"/>
          </a:xfrm>
        </p:spPr>
        <p:txBody>
          <a:bodyPr/>
          <a:lstStyle/>
          <a:p>
            <a:pPr algn="just">
              <a:lnSpc>
                <a:spcPct val="80000"/>
              </a:lnSpc>
              <a:buFont typeface="Wingdings 3" pitchFamily="18" charset="2"/>
              <a:buNone/>
            </a:pPr>
            <a:r>
              <a:rPr lang="uk-UA" sz="2200" smtClean="0">
                <a:latin typeface="Times New Roman" pitchFamily="18" charset="0"/>
              </a:rPr>
              <a:t>1. жінки, застраховані в системі ЗДСС.</a:t>
            </a:r>
          </a:p>
          <a:p>
            <a:pPr algn="just">
              <a:lnSpc>
                <a:spcPct val="80000"/>
              </a:lnSpc>
              <a:buFont typeface="Wingdings 3" pitchFamily="18" charset="2"/>
              <a:buNone/>
            </a:pPr>
            <a:r>
              <a:rPr lang="uk-UA" sz="2200" smtClean="0">
                <a:latin typeface="Times New Roman" pitchFamily="18" charset="0"/>
              </a:rPr>
              <a:t>2. жінки, не застраховані в системі ЗДСС:</a:t>
            </a:r>
          </a:p>
          <a:p>
            <a:pPr algn="just">
              <a:lnSpc>
                <a:spcPct val="80000"/>
              </a:lnSpc>
            </a:pPr>
            <a:r>
              <a:rPr lang="uk-UA" sz="2200" smtClean="0">
                <a:latin typeface="Times New Roman" pitchFamily="18" charset="0"/>
              </a:rPr>
              <a:t>військовослужбовці  (передбачена допомога в розмірі 100% грошового забезпечення);</a:t>
            </a:r>
          </a:p>
          <a:p>
            <a:pPr algn="just">
              <a:lnSpc>
                <a:spcPct val="80000"/>
              </a:lnSpc>
            </a:pPr>
            <a:r>
              <a:rPr lang="uk-UA" sz="2200" smtClean="0">
                <a:latin typeface="Times New Roman" pitchFamily="18" charset="0"/>
              </a:rPr>
              <a:t>жінки, які були звільнені з роботи у зв’язку з ліквідацією підприємства, установи (передбачені декретні в розмірі 100% середньомісячного доходу);</a:t>
            </a:r>
          </a:p>
          <a:p>
            <a:pPr algn="just">
              <a:lnSpc>
                <a:spcPct val="80000"/>
              </a:lnSpc>
            </a:pPr>
            <a:r>
              <a:rPr lang="uk-UA" sz="2200" smtClean="0">
                <a:latin typeface="Times New Roman" pitchFamily="18" charset="0"/>
              </a:rPr>
              <a:t>жінки, які зареєстровані в центрі зайнятості як безробітні (передбачена допомога в розмірі 100% мінімального розміру допомоги по безробіттю);</a:t>
            </a:r>
          </a:p>
          <a:p>
            <a:pPr algn="just">
              <a:lnSpc>
                <a:spcPct val="80000"/>
              </a:lnSpc>
            </a:pPr>
            <a:r>
              <a:rPr lang="uk-UA" sz="2200" smtClean="0">
                <a:latin typeface="Times New Roman" pitchFamily="18" charset="0"/>
              </a:rPr>
              <a:t>аспірантки, докторантки, студентки тощо (будуть надані декретні в розмірі місячної стипендії);</a:t>
            </a:r>
          </a:p>
          <a:p>
            <a:pPr algn="just">
              <a:lnSpc>
                <a:spcPct val="80000"/>
              </a:lnSpc>
            </a:pPr>
            <a:r>
              <a:rPr lang="uk-UA" sz="2200" smtClean="0">
                <a:latin typeface="Times New Roman" pitchFamily="18" charset="0"/>
              </a:rPr>
              <a:t>жінки, зареєстровані як суб’єкти підприємницької діяльності, які не платять ЄСВ (передбачені декретні в розмірі 25% від прожиткового мінімуму для працездатної особи, з розрахунку на місяць;</a:t>
            </a:r>
          </a:p>
          <a:p>
            <a:pPr algn="just">
              <a:lnSpc>
                <a:spcPct val="80000"/>
              </a:lnSpc>
            </a:pPr>
            <a:r>
              <a:rPr lang="uk-UA" sz="2200" smtClean="0">
                <a:latin typeface="Times New Roman" pitchFamily="18" charset="0"/>
              </a:rPr>
              <a:t>незайняті жінки (передбачені декретні в розмірі 25% від прожиткового мінімуму для працездатної особи, з розрахунку на місяць). </a:t>
            </a: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3" name="Rectangle 119"/>
          <p:cNvSpPr>
            <a:spLocks noGrp="1"/>
          </p:cNvSpPr>
          <p:nvPr>
            <p:ph type="title" idx="4294967295"/>
          </p:nvPr>
        </p:nvSpPr>
        <p:spPr>
          <a:xfrm>
            <a:off x="868363" y="12700"/>
            <a:ext cx="8596312" cy="635000"/>
          </a:xfrm>
        </p:spPr>
        <p:txBody>
          <a:bodyPr/>
          <a:lstStyle/>
          <a:p>
            <a:r>
              <a:rPr lang="uk-UA" sz="3200" smtClean="0"/>
              <a:t>Тривалість відпустки у зв</a:t>
            </a:r>
            <a:r>
              <a:rPr lang="en-US" sz="3200" smtClean="0"/>
              <a:t>’</a:t>
            </a:r>
            <a:r>
              <a:rPr lang="uk-UA" sz="3200" smtClean="0"/>
              <a:t>язку з вагітністю та пологами</a:t>
            </a:r>
          </a:p>
        </p:txBody>
      </p:sp>
      <p:graphicFrame>
        <p:nvGraphicFramePr>
          <p:cNvPr id="281727" name="Group 127"/>
          <p:cNvGraphicFramePr>
            <a:graphicFrameLocks noGrp="1"/>
          </p:cNvGraphicFramePr>
          <p:nvPr>
            <p:ph idx="4294967295"/>
          </p:nvPr>
        </p:nvGraphicFramePr>
        <p:xfrm>
          <a:off x="703263" y="1096963"/>
          <a:ext cx="9012237" cy="5486400"/>
        </p:xfrm>
        <a:graphic>
          <a:graphicData uri="http://schemas.openxmlformats.org/drawingml/2006/table">
            <a:tbl>
              <a:tblPr/>
              <a:tblGrid>
                <a:gridCol w="3368675"/>
                <a:gridCol w="3040062"/>
                <a:gridCol w="2603500"/>
              </a:tblGrid>
              <a:tr h="274638">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Випадки надання допомоги</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2700" algn="ctr" defTabSz="457200" rtl="0" eaLnBrk="1" fontAlgn="base" latinLnBrk="0" hangingPunct="1">
                        <a:lnSpc>
                          <a:spcPct val="100000"/>
                        </a:lnSpc>
                        <a:spcBef>
                          <a:spcPct val="0"/>
                        </a:spcBef>
                        <a:spcAft>
                          <a:spcPct val="0"/>
                        </a:spcAft>
                        <a:buClrTx/>
                        <a:buSzTx/>
                        <a:buFontTx/>
                        <a:buNone/>
                        <a:tabLst>
                          <a:tab pos="0" algn="l"/>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Строк з якого виникає право на отримання допомоги</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2700" algn="ctr" defTabSz="457200" rtl="0" eaLnBrk="1" fontAlgn="base" latinLnBrk="0" hangingPunct="1">
                        <a:lnSpc>
                          <a:spcPct val="100000"/>
                        </a:lnSpc>
                        <a:spcBef>
                          <a:spcPct val="0"/>
                        </a:spcBef>
                        <a:spcAft>
                          <a:spcPct val="0"/>
                        </a:spcAft>
                        <a:buClrTx/>
                        <a:buSzTx/>
                        <a:buFontTx/>
                        <a:buNone/>
                        <a:tabLst>
                          <a:tab pos="88900" algn="l"/>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Тривалість відпустки по вагітності та пологам</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9125">
                <a:tc>
                  <a:txBody>
                    <a:bodyPr/>
                    <a:lstStyle/>
                    <a:p>
                      <a:pPr marL="342900" marR="0" lvl="0" indent="-342900" algn="l"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Загальний випадок</a:t>
                      </a:r>
                      <a:endParaRPr kumimoji="0" lang="uk-UA"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з 30 тижнів вагітності</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126 к.д., в т.ч.:</a:t>
                      </a:r>
                    </a:p>
                    <a:p>
                      <a:pPr marL="342900" marR="0" lvl="0" indent="-342900" algn="l" defTabSz="457200" rtl="0" eaLnBrk="0" fontAlgn="base" latinLnBrk="0" hangingPunct="0">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- 70 к.д. до пологів;</a:t>
                      </a:r>
                    </a:p>
                    <a:p>
                      <a:pPr marL="342900" marR="0" lvl="0" indent="-342900" algn="l" defTabSz="457200" rtl="0" eaLnBrk="0" fontAlgn="base" latinLnBrk="0" hangingPunct="0">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- 56 к.д. після пологів</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912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Жінкам,</a:t>
                      </a:r>
                      <a:r>
                        <a:rPr kumimoji="0" lang="ru-RU" sz="1800" b="0" i="0" u="none" strike="noStrike" cap="none" normalizeH="0" baseline="0" smtClean="0">
                          <a:ln>
                            <a:noFill/>
                          </a:ln>
                          <a:solidFill>
                            <a:schemeClr val="tx1"/>
                          </a:solidFill>
                          <a:effectLst/>
                          <a:latin typeface="Times New Roman" pitchFamily="18" charset="0"/>
                          <a:cs typeface="Times New Roman" pitchFamily="18" charset="0"/>
                        </a:rPr>
                        <a:t> </a:t>
                      </a: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які відносяться до I</a:t>
                      </a:r>
                      <a:r>
                        <a:rPr kumimoji="0" lang="ru-RU" sz="1800" b="0" i="0" u="none" strike="noStrike" cap="none" normalizeH="0" baseline="0" smtClean="0">
                          <a:ln>
                            <a:noFill/>
                          </a:ln>
                          <a:solidFill>
                            <a:schemeClr val="tx1"/>
                          </a:solidFill>
                          <a:effectLst/>
                          <a:latin typeface="Times New Roman" pitchFamily="18" charset="0"/>
                          <a:cs typeface="Times New Roman" pitchFamily="18" charset="0"/>
                        </a:rPr>
                        <a:t>-</a:t>
                      </a: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IІІ категорій постраждалих внаслідок аварії на ЧА</a:t>
                      </a:r>
                      <a:r>
                        <a:rPr kumimoji="0" lang="ru-RU" sz="1800" b="0" i="0" u="none" strike="noStrike" cap="none" normalizeH="0" baseline="0" smtClean="0">
                          <a:ln>
                            <a:noFill/>
                          </a:ln>
                          <a:solidFill>
                            <a:schemeClr val="tx1"/>
                          </a:solidFill>
                          <a:effectLst/>
                          <a:latin typeface="Times New Roman" pitchFamily="18" charset="0"/>
                          <a:cs typeface="Times New Roman" pitchFamily="18" charset="0"/>
                        </a:rPr>
                        <a:t>Е</a:t>
                      </a: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uk-UA"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з 27 тижнів вагітності</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180 к.д., в т.ч.:</a:t>
                      </a:r>
                    </a:p>
                    <a:p>
                      <a:pPr marL="342900" marR="0" lvl="0" indent="-342900" algn="l" defTabSz="457200" rtl="0" eaLnBrk="0" fontAlgn="base" latinLnBrk="0" hangingPunct="0">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- 90 к.д. до пологів;</a:t>
                      </a:r>
                    </a:p>
                    <a:p>
                      <a:pPr marL="342900" marR="0" lvl="0" indent="-342900" algn="l" defTabSz="457200" rtl="0" eaLnBrk="0" fontAlgn="base" latinLnBrk="0" hangingPunct="0">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- 90 к.д. після пологів</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9775">
                <a:tc>
                  <a:txBody>
                    <a:bodyPr/>
                    <a:lstStyle/>
                    <a:p>
                      <a:pPr marL="0" marR="0" lvl="0" indent="12700" algn="l"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Передчасні, багатоплідні пологи, виникнення ускладнень при пологах чи в післяродовому періоді</a:t>
                      </a:r>
                      <a:endParaRPr kumimoji="0" lang="uk-UA"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з 30 тижнів вагітності</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140 к.д.,в т.ч.:</a:t>
                      </a:r>
                    </a:p>
                    <a:p>
                      <a:pPr marL="342900" marR="0" lvl="0" indent="-342900" algn="l" defTabSz="457200" rtl="0" eaLnBrk="0" fontAlgn="base" latinLnBrk="0" hangingPunct="0">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- 70 к.д. до пологів;</a:t>
                      </a:r>
                    </a:p>
                    <a:p>
                      <a:pPr marL="342900" marR="0" lvl="0" indent="-342900" algn="l" defTabSz="457200" rtl="0" eaLnBrk="0" fontAlgn="base" latinLnBrk="0" hangingPunct="0">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- 70 к.д. після пологів</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92163">
                <a:tc>
                  <a:txBody>
                    <a:bodyPr/>
                    <a:lstStyle/>
                    <a:p>
                      <a:pPr marL="0" marR="0" lvl="0" indent="12700" algn="l" defTabSz="457200" rtl="0" eaLnBrk="1" fontAlgn="base" latinLnBrk="0" hangingPunct="1">
                        <a:lnSpc>
                          <a:spcPct val="100000"/>
                        </a:lnSpc>
                        <a:spcBef>
                          <a:spcPct val="0"/>
                        </a:spcBef>
                        <a:spcAft>
                          <a:spcPct val="0"/>
                        </a:spcAft>
                        <a:buClrTx/>
                        <a:buSzTx/>
                        <a:buFontTx/>
                        <a:buNone/>
                        <a:tabLst>
                          <a:tab pos="177800" algn="l"/>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Вагітна не спостерігалась в лікувальному закладі з приводу вагітності до дня пологів</a:t>
                      </a:r>
                      <a:endParaRPr kumimoji="0" lang="uk-UA"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з дня пологів</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56 к.д.</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7538">
                <a:tc>
                  <a:txBody>
                    <a:bodyPr/>
                    <a:lstStyle/>
                    <a:p>
                      <a:pPr marL="0" marR="0" lvl="0" indent="12700" algn="l" defTabSz="457200" rtl="0" eaLnBrk="1" fontAlgn="base" latinLnBrk="0" hangingPunct="1">
                        <a:lnSpc>
                          <a:spcPct val="100000"/>
                        </a:lnSpc>
                        <a:spcBef>
                          <a:spcPct val="0"/>
                        </a:spcBef>
                        <a:spcAft>
                          <a:spcPct val="0"/>
                        </a:spcAft>
                        <a:buClrTx/>
                        <a:buSzTx/>
                        <a:buFontTx/>
                        <a:buNone/>
                        <a:tabLst>
                          <a:tab pos="88900" algn="l"/>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Передчасні пологи до 30 тижнів вагітності у випадку смерті дитини</a:t>
                      </a:r>
                      <a:endParaRPr kumimoji="0" lang="uk-UA"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з дня пологів</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smtClean="0">
                          <a:ln>
                            <a:noFill/>
                          </a:ln>
                          <a:solidFill>
                            <a:schemeClr val="tx1"/>
                          </a:solidFill>
                          <a:effectLst/>
                          <a:latin typeface="Times New Roman" pitchFamily="18" charset="0"/>
                          <a:cs typeface="Times New Roman" pitchFamily="18" charset="0"/>
                        </a:rPr>
                        <a:t>70 к.д.</a:t>
                      </a:r>
                      <a:endParaRPr kumimoji="0" lang="uk-UA"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3" name="Rectangle 5"/>
          <p:cNvSpPr>
            <a:spLocks noChangeArrowheads="1"/>
          </p:cNvSpPr>
          <p:nvPr/>
        </p:nvSpPr>
        <p:spPr bwMode="auto">
          <a:xfrm>
            <a:off x="0" y="-46038"/>
            <a:ext cx="12192000" cy="0"/>
          </a:xfrm>
          <a:prstGeom prst="rect">
            <a:avLst/>
          </a:prstGeom>
          <a:noFill/>
          <a:ln w="9525">
            <a:noFill/>
            <a:miter lim="800000"/>
            <a:headEnd/>
            <a:tailEnd/>
          </a:ln>
        </p:spPr>
        <p:txBody>
          <a:bodyPr wrap="none" lIns="539580" tIns="539580" rIns="539580" bIns="539580" anchor="ctr">
            <a:spAutoFit/>
          </a:bodyPr>
          <a:lstStyle/>
          <a:p>
            <a:endParaRPr lang="uk-UA"/>
          </a:p>
        </p:txBody>
      </p:sp>
      <p:graphicFrame>
        <p:nvGraphicFramePr>
          <p:cNvPr id="283652" name="Object 4"/>
          <p:cNvGraphicFramePr>
            <a:graphicFrameLocks noChangeAspect="1"/>
          </p:cNvGraphicFramePr>
          <p:nvPr/>
        </p:nvGraphicFramePr>
        <p:xfrm>
          <a:off x="330200" y="25400"/>
          <a:ext cx="11393488" cy="6823075"/>
        </p:xfrm>
        <a:graphic>
          <a:graphicData uri="http://schemas.openxmlformats.org/presentationml/2006/ole">
            <p:oleObj spid="_x0000_s283652" name="Рисунок" r:id="rId3" imgW="9172440" imgH="6734160" progId="Word.Picture.8">
              <p:embed/>
            </p:oleObj>
          </a:graphicData>
        </a:graphic>
      </p:graphicFrame>
      <p:sp>
        <p:nvSpPr>
          <p:cNvPr id="283654" name="Rectangle 6"/>
          <p:cNvSpPr>
            <a:spLocks noChangeArrowheads="1"/>
          </p:cNvSpPr>
          <p:nvPr/>
        </p:nvSpPr>
        <p:spPr bwMode="auto">
          <a:xfrm>
            <a:off x="0" y="6354763"/>
            <a:ext cx="184150" cy="549275"/>
          </a:xfrm>
          <a:prstGeom prst="rect">
            <a:avLst/>
          </a:prstGeom>
          <a:noFill/>
          <a:ln w="9525">
            <a:noFill/>
            <a:miter lim="800000"/>
            <a:headEnd/>
            <a:tailEnd/>
          </a:ln>
        </p:spPr>
        <p:txBody>
          <a:bodyPr wrap="none" anchor="ctr">
            <a:spAutoFit/>
          </a:bodyPr>
          <a:lstStyle/>
          <a:p>
            <a:r>
              <a:rPr lang="en-US" sz="1200">
                <a:cs typeface="Times New Roman" pitchFamily="18" charset="0"/>
              </a:rPr>
              <a:t/>
            </a:r>
            <a:br>
              <a:rPr lang="en-US" sz="1200">
                <a:cs typeface="Times New Roman" pitchFamily="18" charset="0"/>
              </a:rPr>
            </a:br>
            <a:endParaRPr lang="en-US"/>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3" name="Rectangle 2"/>
          <p:cNvSpPr>
            <a:spLocks noGrp="1"/>
          </p:cNvSpPr>
          <p:nvPr>
            <p:ph type="title" idx="4294967295"/>
          </p:nvPr>
        </p:nvSpPr>
        <p:spPr>
          <a:xfrm>
            <a:off x="677863" y="381000"/>
            <a:ext cx="8596312" cy="1320800"/>
          </a:xfrm>
        </p:spPr>
        <p:txBody>
          <a:bodyPr/>
          <a:lstStyle/>
          <a:p>
            <a:r>
              <a:rPr lang="uk-UA" sz="3200" smtClean="0"/>
              <a:t>Види страхових виплат за страхуванням у зв’язку з тимчасовою втратою працездатності </a:t>
            </a:r>
          </a:p>
        </p:txBody>
      </p:sp>
      <p:sp>
        <p:nvSpPr>
          <p:cNvPr id="259074" name="Rectangle 3"/>
          <p:cNvSpPr>
            <a:spLocks noGrp="1"/>
          </p:cNvSpPr>
          <p:nvPr>
            <p:ph type="body" idx="4294967295"/>
          </p:nvPr>
        </p:nvSpPr>
        <p:spPr/>
        <p:txBody>
          <a:bodyPr/>
          <a:lstStyle/>
          <a:p>
            <a:pPr algn="just"/>
            <a:r>
              <a:rPr lang="uk-UA" sz="2400" smtClean="0">
                <a:latin typeface="Times New Roman" pitchFamily="18" charset="0"/>
              </a:rPr>
              <a:t>допомога по тимчасовій непрацездатності, включаючи догляд за хворою дитиною, догляд за дитиною віком до 14 років або дитиною з інвалідністю віком до 18 років на весь період надання реабілітаційної допомоги, за наявності медичного висновку про необхідність стороннього догляду за дитиною;</a:t>
            </a:r>
          </a:p>
          <a:p>
            <a:pPr algn="just"/>
            <a:r>
              <a:rPr lang="uk-UA" sz="2400" smtClean="0">
                <a:latin typeface="Times New Roman" pitchFamily="18" charset="0"/>
              </a:rPr>
              <a:t>допомога по вагітності та пологах;</a:t>
            </a:r>
          </a:p>
          <a:p>
            <a:pPr algn="just"/>
            <a:r>
              <a:rPr lang="uk-UA" sz="2400" smtClean="0">
                <a:latin typeface="Times New Roman" pitchFamily="18" charset="0"/>
              </a:rPr>
              <a:t>допомога на поховання (крім поховання пенсіонерів, безробітних та осіб, які померли внаслідок нещасного випадку на виробництві).</a:t>
            </a: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7" name="Rectangle 2"/>
          <p:cNvSpPr>
            <a:spLocks noGrp="1"/>
          </p:cNvSpPr>
          <p:nvPr>
            <p:ph type="title" idx="4294967295"/>
          </p:nvPr>
        </p:nvSpPr>
        <p:spPr>
          <a:xfrm>
            <a:off x="373063" y="2524125"/>
            <a:ext cx="9980612" cy="1320800"/>
          </a:xfrm>
        </p:spPr>
        <p:txBody>
          <a:bodyPr/>
          <a:lstStyle/>
          <a:p>
            <a:pPr marL="685800" indent="-685800">
              <a:buFontTx/>
              <a:buAutoNum type="arabicPeriod"/>
            </a:pPr>
            <a:r>
              <a:rPr lang="uk-UA" smtClean="0"/>
              <a:t>Допомога по тимчасовій непрацездатності </a:t>
            </a:r>
            <a:r>
              <a:rPr lang="uk-UA" sz="3200" smtClean="0">
                <a:latin typeface="Trebuchet MS" pitchFamily="34" charset="0"/>
              </a:rPr>
              <a:t/>
            </a:r>
            <a:br>
              <a:rPr lang="uk-UA" sz="3200" smtClean="0">
                <a:latin typeface="Trebuchet MS" pitchFamily="34" charset="0"/>
              </a:rPr>
            </a:br>
            <a:endParaRPr lang="uk-UA" sz="3200" smtClean="0">
              <a:latin typeface="Trebuchet MS" pitchFamily="34" charset="0"/>
            </a:endParaRP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1" name="Rectangle 2"/>
          <p:cNvSpPr>
            <a:spLocks noGrp="1"/>
          </p:cNvSpPr>
          <p:nvPr>
            <p:ph type="title" idx="4294967295"/>
          </p:nvPr>
        </p:nvSpPr>
        <p:spPr>
          <a:xfrm>
            <a:off x="842963" y="63500"/>
            <a:ext cx="8596312" cy="1104900"/>
          </a:xfrm>
        </p:spPr>
        <p:txBody>
          <a:bodyPr/>
          <a:lstStyle/>
          <a:p>
            <a:r>
              <a:rPr lang="uk-UA" sz="2800" smtClean="0"/>
              <a:t>Умови надання допомоги по тимчасовій непрацездатності</a:t>
            </a:r>
            <a:r>
              <a:rPr lang="uk-UA" smtClean="0"/>
              <a:t> </a:t>
            </a:r>
          </a:p>
        </p:txBody>
      </p:sp>
      <p:sp>
        <p:nvSpPr>
          <p:cNvPr id="261122" name="Rectangle 3"/>
          <p:cNvSpPr>
            <a:spLocks noGrp="1"/>
          </p:cNvSpPr>
          <p:nvPr>
            <p:ph type="body" idx="4294967295"/>
          </p:nvPr>
        </p:nvSpPr>
        <p:spPr>
          <a:xfrm>
            <a:off x="601663" y="1208088"/>
            <a:ext cx="9409112" cy="5468937"/>
          </a:xfrm>
        </p:spPr>
        <p:txBody>
          <a:bodyPr/>
          <a:lstStyle/>
          <a:p>
            <a:pPr>
              <a:lnSpc>
                <a:spcPct val="80000"/>
              </a:lnSpc>
            </a:pPr>
            <a:r>
              <a:rPr lang="uk-UA" sz="1700" smtClean="0">
                <a:latin typeface="Times New Roman" pitchFamily="18" charset="0"/>
              </a:rPr>
              <a:t>тимчасова непрацездатність внаслідок захворювання або травми, не пов’язаної з нещасним випадком на виробництві, а також тимчасова непрацездатність на період реабілітації внаслідок захворювання або травми, не пов’язаної з нещасним випадком на виробництві;</a:t>
            </a:r>
          </a:p>
          <a:p>
            <a:pPr>
              <a:lnSpc>
                <a:spcPct val="80000"/>
              </a:lnSpc>
            </a:pPr>
            <a:r>
              <a:rPr lang="uk-UA" sz="1700" smtClean="0">
                <a:latin typeface="Times New Roman" pitchFamily="18" charset="0"/>
              </a:rPr>
              <a:t>догляд за хворою дитиною;</a:t>
            </a:r>
          </a:p>
          <a:p>
            <a:pPr>
              <a:lnSpc>
                <a:spcPct val="80000"/>
              </a:lnSpc>
            </a:pPr>
            <a:r>
              <a:rPr lang="uk-UA" sz="1700" smtClean="0">
                <a:latin typeface="Times New Roman" pitchFamily="18" charset="0"/>
              </a:rPr>
              <a:t>догляд за хворим членом сім’ї;</a:t>
            </a:r>
          </a:p>
          <a:p>
            <a:pPr>
              <a:lnSpc>
                <a:spcPct val="80000"/>
              </a:lnSpc>
            </a:pPr>
            <a:r>
              <a:rPr lang="uk-UA" sz="1700" smtClean="0">
                <a:latin typeface="Times New Roman" pitchFamily="18" charset="0"/>
              </a:rPr>
              <a:t>догляд за дитиною віком до трьох років або дитиною з інвалідністю віком до 18 років у разі хвороби матері або іншої особи, яка доглядає за цією дитиною;</a:t>
            </a:r>
          </a:p>
          <a:p>
            <a:pPr>
              <a:lnSpc>
                <a:spcPct val="80000"/>
              </a:lnSpc>
            </a:pPr>
            <a:r>
              <a:rPr lang="uk-UA" sz="1700" smtClean="0">
                <a:latin typeface="Times New Roman" pitchFamily="18" charset="0"/>
              </a:rPr>
              <a:t>догляд за дитиною віком до 14 років або за дитиною з інвалідністю віком до 18 років на весь період надання реабілітаційної допомоги, за наявності медичного висновку про необхідність стороннього догляду за дитиною;</a:t>
            </a:r>
          </a:p>
          <a:p>
            <a:pPr>
              <a:lnSpc>
                <a:spcPct val="80000"/>
              </a:lnSpc>
            </a:pPr>
            <a:r>
              <a:rPr lang="uk-UA" sz="1700" smtClean="0">
                <a:latin typeface="Times New Roman" pitchFamily="18" charset="0"/>
              </a:rPr>
              <a:t>обмежувальні протиепідемічні заходи, встановлені місцевими органами виконавчої влади, органами місцевого самоврядування;</a:t>
            </a:r>
            <a:endParaRPr lang="uk-UA" sz="1700" i="1" smtClean="0">
              <a:latin typeface="Times New Roman" pitchFamily="18" charset="0"/>
            </a:endParaRPr>
          </a:p>
          <a:p>
            <a:pPr>
              <a:lnSpc>
                <a:spcPct val="80000"/>
              </a:lnSpc>
            </a:pPr>
            <a:r>
              <a:rPr lang="uk-UA" sz="1700" smtClean="0">
                <a:latin typeface="Times New Roman" pitchFamily="18" charset="0"/>
              </a:rPr>
              <a:t>перебування в самоізоляції, обсервації, тимчасових закладах охорони здоров’я (спеціалізованих шпиталях), закладах охорони здоров’я у зв’язку з проведенням заходів, спрямованих на запобігання виникненню та поширенню особливо небезпечних інфекційних хвороб, а також на локалізацію та ліквідацію їх епідемій та спалахів на період дії карантину, встановленого Кабінетом Міністрів України";</a:t>
            </a:r>
            <a:endParaRPr lang="uk-UA" sz="1700" i="1" smtClean="0">
              <a:latin typeface="Times New Roman" pitchFamily="18" charset="0"/>
            </a:endParaRPr>
          </a:p>
          <a:p>
            <a:pPr>
              <a:lnSpc>
                <a:spcPct val="80000"/>
              </a:lnSpc>
            </a:pPr>
            <a:r>
              <a:rPr lang="uk-UA" sz="1700" smtClean="0">
                <a:latin typeface="Times New Roman" pitchFamily="18" charset="0"/>
              </a:rPr>
              <a:t>тимчасове переведення застрахованої особи відповідно до медичного висновку на легшу, нижчеоплачувану роботу;</a:t>
            </a:r>
          </a:p>
          <a:p>
            <a:pPr>
              <a:lnSpc>
                <a:spcPct val="80000"/>
              </a:lnSpc>
            </a:pPr>
            <a:r>
              <a:rPr lang="uk-UA" sz="1700" smtClean="0">
                <a:latin typeface="Times New Roman" pitchFamily="18" charset="0"/>
              </a:rPr>
              <a:t>надання реабілітаційної допомоги з протезування та протезування у стаціонарних умовах у реабілітаційних закладах, реабілітаційних відділеннях, підрозділах закладів охорони здоров’я.</a:t>
            </a: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5" name="Rectangle 2"/>
          <p:cNvSpPr>
            <a:spLocks noGrp="1"/>
          </p:cNvSpPr>
          <p:nvPr>
            <p:ph type="title" idx="4294967295"/>
          </p:nvPr>
        </p:nvSpPr>
        <p:spPr>
          <a:xfrm>
            <a:off x="855663" y="0"/>
            <a:ext cx="8596312" cy="1016000"/>
          </a:xfrm>
        </p:spPr>
        <p:txBody>
          <a:bodyPr/>
          <a:lstStyle/>
          <a:p>
            <a:r>
              <a:rPr lang="ru-RU" sz="3000" smtClean="0"/>
              <a:t>Окремі </a:t>
            </a:r>
            <a:r>
              <a:rPr lang="uk-UA" sz="3000" smtClean="0"/>
              <a:t>види страхових випадків і період виплати допомоги</a:t>
            </a:r>
            <a:r>
              <a:rPr lang="ru-RU" sz="3000" smtClean="0"/>
              <a:t> з ТВП</a:t>
            </a:r>
            <a:endParaRPr lang="uk-UA" sz="3000" smtClean="0"/>
          </a:p>
        </p:txBody>
      </p:sp>
      <p:graphicFrame>
        <p:nvGraphicFramePr>
          <p:cNvPr id="266352" name="Group 112"/>
          <p:cNvGraphicFramePr>
            <a:graphicFrameLocks noGrp="1"/>
          </p:cNvGraphicFramePr>
          <p:nvPr>
            <p:ph idx="4294967295"/>
          </p:nvPr>
        </p:nvGraphicFramePr>
        <p:xfrm>
          <a:off x="601663" y="1027113"/>
          <a:ext cx="10056812" cy="5821362"/>
        </p:xfrm>
        <a:graphic>
          <a:graphicData uri="http://schemas.openxmlformats.org/drawingml/2006/table">
            <a:tbl>
              <a:tblPr/>
              <a:tblGrid>
                <a:gridCol w="388937"/>
                <a:gridCol w="4572000"/>
                <a:gridCol w="5095875"/>
              </a:tblGrid>
              <a:tr h="303213">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Страховий випадок</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Оплата за рахунок ПФУ</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35100">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1.</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2700" algn="just" defTabSz="457200" rtl="0" eaLnBrk="1" fontAlgn="base" latinLnBrk="0" hangingPunct="1">
                        <a:lnSpc>
                          <a:spcPct val="100000"/>
                        </a:lnSpc>
                        <a:spcBef>
                          <a:spcPct val="0"/>
                        </a:spcBef>
                        <a:spcAft>
                          <a:spcPct val="0"/>
                        </a:spcAft>
                        <a:buClrTx/>
                        <a:buSzTx/>
                        <a:buFontTx/>
                        <a:buNone/>
                        <a:tabLst>
                          <a:tab pos="88900" algn="l"/>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Тимчасова непрацездатність унаслідок захворювання або травми, не пов</a:t>
                      </a:r>
                      <a:r>
                        <a:rPr kumimoji="0" lang="uk-UA" sz="1600" b="0" i="0" u="none" strike="noStrike" cap="none" normalizeH="0" baseline="0" smtClean="0">
                          <a:ln>
                            <a:noFill/>
                          </a:ln>
                          <a:solidFill>
                            <a:schemeClr val="tx1"/>
                          </a:solidFill>
                          <a:effectLst/>
                          <a:latin typeface="Arial"/>
                          <a:cs typeface="Times New Roman" pitchFamily="18" charset="0"/>
                        </a:rPr>
                        <a:t>’</a:t>
                      </a: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язаної з нещасним випадком на виробництві;</a:t>
                      </a:r>
                    </a:p>
                    <a:p>
                      <a:pPr marL="0" marR="0" lvl="0" indent="12700" algn="just" defTabSz="457200" rtl="0" eaLnBrk="0" fontAlgn="base" latinLnBrk="0" hangingPunct="0">
                        <a:lnSpc>
                          <a:spcPct val="100000"/>
                        </a:lnSpc>
                        <a:spcBef>
                          <a:spcPct val="0"/>
                        </a:spcBef>
                        <a:spcAft>
                          <a:spcPct val="0"/>
                        </a:spcAft>
                        <a:buClrTx/>
                        <a:buSzTx/>
                        <a:buFontTx/>
                        <a:buNone/>
                        <a:tabLst>
                          <a:tab pos="88900" algn="l"/>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тимчасова непрацездатність на період реабілітації внаслідок захворювання або травми, не пов</a:t>
                      </a:r>
                      <a:r>
                        <a:rPr kumimoji="0" lang="uk-UA" sz="1600" b="0" i="0" u="none" strike="noStrike" cap="none" normalizeH="0" baseline="0" smtClean="0">
                          <a:ln>
                            <a:noFill/>
                          </a:ln>
                          <a:solidFill>
                            <a:schemeClr val="tx1"/>
                          </a:solidFill>
                          <a:effectLst/>
                          <a:latin typeface="Arial"/>
                          <a:cs typeface="Times New Roman" pitchFamily="18" charset="0"/>
                        </a:rPr>
                        <a:t>’</a:t>
                      </a: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язаної з нещасним випадком на виробництві</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З шостого дня</a:t>
                      </a: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 непрацездатності за весь період до відновлення працездатності або до встановлення МСЕК інвалідності</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70000">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2.</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4572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Догляд за хворою дитиною</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2700" algn="just" defTabSz="4572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 першого дня за період, протягом якого дитина за висновком лікаря потребує догляду, але </a:t>
                      </a: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не більш як за 14</a:t>
                      </a:r>
                      <a:r>
                        <a:rPr kumimoji="0" lang="uk-UA" sz="1600" b="1" i="0" u="none" strike="noStrike" cap="none" normalizeH="0" baseline="0" smtClean="0">
                          <a:ln>
                            <a:noFill/>
                          </a:ln>
                          <a:solidFill>
                            <a:schemeClr val="tx1"/>
                          </a:solidFill>
                          <a:effectLst/>
                          <a:latin typeface="Arial"/>
                          <a:cs typeface="Times New Roman" pitchFamily="18" charset="0"/>
                        </a:rPr>
                        <a:t> </a:t>
                      </a: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календарних днів.</a:t>
                      </a:r>
                      <a:endParaRPr kumimoji="0" lang="uk-UA" sz="1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12700" algn="just" defTabSz="4572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Якщо дитина потребує стаціонарного лікування, виплачується з першого дня за весь час перебування застрахованої особи у стаціонарі разом із хворою дитиною</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60438">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3.</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4572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Догляд за хворим членом сім</a:t>
                      </a:r>
                      <a:r>
                        <a:rPr kumimoji="0" lang="uk-UA" sz="1600" b="0" i="0" u="none" strike="noStrike" cap="none" normalizeH="0" baseline="0" smtClean="0">
                          <a:ln>
                            <a:noFill/>
                          </a:ln>
                          <a:solidFill>
                            <a:schemeClr val="tx1"/>
                          </a:solidFill>
                          <a:effectLst/>
                          <a:latin typeface="Arial"/>
                          <a:cs typeface="Times New Roman" pitchFamily="18" charset="0"/>
                        </a:rPr>
                        <a:t>’</a:t>
                      </a: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ї</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2700" algn="just" defTabSz="4572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 першого дня, але </a:t>
                      </a: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не більш як за 3 к. д.</a:t>
                      </a:r>
                    </a:p>
                    <a:p>
                      <a:pPr marL="0" marR="0" lvl="0" indent="12700" algn="just" defTabSz="4572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У виняткових випадках, з урахуванням тяжкості хвороби члена сім</a:t>
                      </a:r>
                      <a:r>
                        <a:rPr kumimoji="0" lang="uk-UA" sz="1600" b="0" i="0" u="none" strike="noStrike" cap="none" normalizeH="0" baseline="0" smtClean="0">
                          <a:ln>
                            <a:noFill/>
                          </a:ln>
                          <a:solidFill>
                            <a:schemeClr val="tx1"/>
                          </a:solidFill>
                          <a:effectLst/>
                          <a:latin typeface="Arial"/>
                          <a:cs typeface="Times New Roman" pitchFamily="18" charset="0"/>
                        </a:rPr>
                        <a:t>’</a:t>
                      </a: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ї та побутових обставин, - </a:t>
                      </a: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не більш як за 7</a:t>
                      </a:r>
                      <a:r>
                        <a:rPr kumimoji="0" lang="uk-UA" sz="1600" b="1" i="0" u="none" strike="noStrike" cap="none" normalizeH="0" baseline="0" smtClean="0">
                          <a:ln>
                            <a:noFill/>
                          </a:ln>
                          <a:solidFill>
                            <a:schemeClr val="tx1"/>
                          </a:solidFill>
                          <a:effectLst/>
                          <a:latin typeface="Arial"/>
                          <a:cs typeface="Times New Roman" pitchFamily="18" charset="0"/>
                        </a:rPr>
                        <a:t> </a:t>
                      </a: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календарних днів</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62025">
                <a:tc>
                  <a:txBody>
                    <a:bodyPr/>
                    <a:lstStyle/>
                    <a:p>
                      <a:pPr marL="342900" marR="0" lvl="0" indent="-342900" algn="ctr" defTabSz="4572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4.</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12700" algn="just" defTabSz="4572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Догляд за дитиною віком до трьох років або дитиною з інвалідністю віком до 18 років у разі хвороби матері або іншої особи, яка доглядає за цією дитиною</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4572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 першого дня за весь період захворювання</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69" name="Rectangle 2"/>
          <p:cNvSpPr>
            <a:spLocks noGrp="1"/>
          </p:cNvSpPr>
          <p:nvPr>
            <p:ph type="title" idx="4294967295"/>
          </p:nvPr>
        </p:nvSpPr>
        <p:spPr>
          <a:xfrm>
            <a:off x="855663" y="0"/>
            <a:ext cx="8596312" cy="1016000"/>
          </a:xfrm>
        </p:spPr>
        <p:txBody>
          <a:bodyPr/>
          <a:lstStyle/>
          <a:p>
            <a:r>
              <a:rPr lang="ru-RU" sz="3000" smtClean="0"/>
              <a:t>Окремі </a:t>
            </a:r>
            <a:r>
              <a:rPr lang="uk-UA" sz="3000" smtClean="0"/>
              <a:t>види страхових випадків і період виплати допомоги</a:t>
            </a:r>
            <a:r>
              <a:rPr lang="ru-RU" sz="3000" smtClean="0"/>
              <a:t> з ТВП</a:t>
            </a:r>
            <a:endParaRPr lang="uk-UA" sz="3000" smtClean="0"/>
          </a:p>
        </p:txBody>
      </p:sp>
      <p:graphicFrame>
        <p:nvGraphicFramePr>
          <p:cNvPr id="268441" name="Group 153"/>
          <p:cNvGraphicFramePr>
            <a:graphicFrameLocks noGrp="1"/>
          </p:cNvGraphicFramePr>
          <p:nvPr>
            <p:ph idx="4294967295"/>
          </p:nvPr>
        </p:nvGraphicFramePr>
        <p:xfrm>
          <a:off x="461963" y="963613"/>
          <a:ext cx="9764712" cy="5926137"/>
        </p:xfrm>
        <a:graphic>
          <a:graphicData uri="http://schemas.openxmlformats.org/drawingml/2006/table">
            <a:tbl>
              <a:tblPr/>
              <a:tblGrid>
                <a:gridCol w="552450"/>
                <a:gridCol w="4789487"/>
                <a:gridCol w="4422775"/>
              </a:tblGrid>
              <a:tr h="2524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Страховий випадок</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Оплата за рахунок ПФУ</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22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5.</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Догляд за дитиною віком до 14 років або за дитиною з інвалідністю віком до 18 років на весь період надання реабілітаційної допомоги, за наявності медичного висновку про необхідність стороннього догляду за дитиною</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За весь період надання реабілітаційної допомоги, за наявності медичного висновку про необхідність стороннього догляду за дитиною (з урахуванням часу на проїзд до реабілітаційного закладу й у зворотному напрямку)</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26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6.</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Карантин, установлений уповноваженими відповідно до закону органами</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 першого дня за весь час відсутності на роботі з цієї причини</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60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7.</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Перебування в закладі охорони здоров</a:t>
                      </a:r>
                      <a:r>
                        <a:rPr kumimoji="0" lang="uk-UA" sz="1600" b="0" i="0" u="none" strike="noStrike" cap="none" normalizeH="0" baseline="0" smtClean="0">
                          <a:ln>
                            <a:noFill/>
                          </a:ln>
                          <a:solidFill>
                            <a:schemeClr val="tx1"/>
                          </a:solidFill>
                          <a:effectLst/>
                          <a:latin typeface="Arial"/>
                          <a:cs typeface="Times New Roman" pitchFamily="18" charset="0"/>
                        </a:rPr>
                        <a:t>’</a:t>
                      </a: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я, на самоізоляції під медичним наглядом у зв</a:t>
                      </a:r>
                      <a:r>
                        <a:rPr kumimoji="0" lang="uk-UA" sz="1600" b="0" i="0" u="none" strike="noStrike" cap="none" normalizeH="0" baseline="0" smtClean="0">
                          <a:ln>
                            <a:noFill/>
                          </a:ln>
                          <a:solidFill>
                            <a:schemeClr val="tx1"/>
                          </a:solidFill>
                          <a:effectLst/>
                          <a:latin typeface="Arial"/>
                          <a:cs typeface="Times New Roman" pitchFamily="18" charset="0"/>
                        </a:rPr>
                        <a:t>’</a:t>
                      </a: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язку з проведенням заходів, спрямованих на запобігання виникненню та поширенню коронавірусної хвороби (COVID-19), а також локалізацію і ліквідацію її спалахів та епідемій</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З шостого дня</a:t>
                      </a: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 непрацездатності за весь період до відновлення працездатності*</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8.</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Тимчасове переведення застрахованої особи відповідно до медичного висновку на легшу, нижче оплачувану роботу</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 першого дня за час такої роботи, але </a:t>
                      </a: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не більш як за два місяці</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20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9.</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Надання реабілітаційної допомоги з протезування та протезування у стаціонарних умовах у реабілітаційних закладах, реабілітаційних відділеннях, підрозділах закладів охорони здоров</a:t>
                      </a:r>
                      <a:r>
                        <a:rPr kumimoji="0" lang="uk-UA" sz="1600" b="0" i="0" u="none" strike="noStrike" cap="none" normalizeH="0" baseline="0" smtClean="0">
                          <a:ln>
                            <a:noFill/>
                          </a:ln>
                          <a:solidFill>
                            <a:schemeClr val="tx1"/>
                          </a:solidFill>
                          <a:effectLst/>
                          <a:latin typeface="Arial"/>
                          <a:cs typeface="Times New Roman" pitchFamily="18" charset="0"/>
                        </a:rPr>
                        <a:t>’</a:t>
                      </a: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я</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 першого дня за весь період перебування у такому стаціонарі (з урахуванням часу на проїзд до реабілітаційного закладу, відділення, підрозділу й у зворотному напрямку)</a:t>
                      </a:r>
                      <a:endParaRPr kumimoji="0" lang="uk-UA"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3" name="Rectangle 2"/>
          <p:cNvSpPr>
            <a:spLocks noGrp="1"/>
          </p:cNvSpPr>
          <p:nvPr>
            <p:ph type="title" idx="4294967295"/>
          </p:nvPr>
        </p:nvSpPr>
        <p:spPr>
          <a:xfrm>
            <a:off x="842963" y="101600"/>
            <a:ext cx="8596312" cy="914400"/>
          </a:xfrm>
        </p:spPr>
        <p:txBody>
          <a:bodyPr/>
          <a:lstStyle/>
          <a:p>
            <a:r>
              <a:rPr lang="uk-UA" sz="3200" smtClean="0"/>
              <a:t>Підстави для відмови в наданні допомоги по тимчасовій непрацездатності </a:t>
            </a:r>
          </a:p>
        </p:txBody>
      </p:sp>
      <p:sp>
        <p:nvSpPr>
          <p:cNvPr id="264194" name="Rectangle 3"/>
          <p:cNvSpPr>
            <a:spLocks noGrp="1"/>
          </p:cNvSpPr>
          <p:nvPr>
            <p:ph type="body" idx="4294967295"/>
          </p:nvPr>
        </p:nvSpPr>
        <p:spPr>
          <a:xfrm>
            <a:off x="639763" y="1436688"/>
            <a:ext cx="8596312" cy="3881437"/>
          </a:xfrm>
        </p:spPr>
        <p:txBody>
          <a:bodyPr/>
          <a:lstStyle/>
          <a:p>
            <a:pPr algn="just">
              <a:lnSpc>
                <a:spcPct val="90000"/>
              </a:lnSpc>
            </a:pPr>
            <a:r>
              <a:rPr lang="uk-UA" sz="2000" smtClean="0">
                <a:latin typeface="Times New Roman" pitchFamily="18" charset="0"/>
              </a:rPr>
              <a:t>у разі одержання застрахованою особою травми або її захворювання при вчиненні нею кримінального правопорушення;</a:t>
            </a:r>
          </a:p>
          <a:p>
            <a:pPr algn="just">
              <a:lnSpc>
                <a:spcPct val="90000"/>
              </a:lnSpc>
            </a:pPr>
            <a:r>
              <a:rPr lang="uk-UA" sz="2000" smtClean="0">
                <a:latin typeface="Times New Roman" pitchFamily="18" charset="0"/>
              </a:rPr>
              <a:t>у разі навмисного заподіяння шкоди своєму здоров’ю з метою ухилення від роботи чи інших обов’язків або симуляції хвороби;</a:t>
            </a:r>
          </a:p>
          <a:p>
            <a:pPr algn="just">
              <a:lnSpc>
                <a:spcPct val="90000"/>
              </a:lnSpc>
            </a:pPr>
            <a:r>
              <a:rPr lang="uk-UA" sz="2000" smtClean="0">
                <a:latin typeface="Times New Roman" pitchFamily="18" charset="0"/>
              </a:rPr>
              <a:t>за час перебування під арештом і за час проведення судово-медичної експертизи;</a:t>
            </a:r>
          </a:p>
          <a:p>
            <a:pPr algn="just">
              <a:lnSpc>
                <a:spcPct val="90000"/>
              </a:lnSpc>
            </a:pPr>
            <a:r>
              <a:rPr lang="uk-UA" sz="2000" smtClean="0">
                <a:latin typeface="Times New Roman" pitchFamily="18" charset="0"/>
              </a:rPr>
              <a:t>за час примусового лікування, призначеного за судовим рішенням;</a:t>
            </a:r>
          </a:p>
          <a:p>
            <a:pPr algn="just">
              <a:lnSpc>
                <a:spcPct val="90000"/>
              </a:lnSpc>
            </a:pPr>
            <a:r>
              <a:rPr lang="uk-UA" sz="2000" smtClean="0">
                <a:latin typeface="Times New Roman" pitchFamily="18" charset="0"/>
              </a:rPr>
              <a:t>у разі тимчасової непрацездатності у зв’язку із захворюванням або травмою, що сталися внаслідок алкогольного, наркотичного, токсичного сп’яніння або дій, пов’язаних із таким сп’янінням;</a:t>
            </a:r>
          </a:p>
          <a:p>
            <a:pPr algn="just">
              <a:lnSpc>
                <a:spcPct val="90000"/>
              </a:lnSpc>
            </a:pPr>
            <a:r>
              <a:rPr lang="uk-UA" sz="2000" smtClean="0">
                <a:latin typeface="Times New Roman" pitchFamily="18" charset="0"/>
              </a:rPr>
              <a:t>за період перебування застрахованої особи у відпустці без збереження заробітної плати, творчій відпустці, додатковій відпустці у зв’язку з навчанням;</a:t>
            </a:r>
          </a:p>
          <a:p>
            <a:pPr algn="just">
              <a:lnSpc>
                <a:spcPct val="90000"/>
              </a:lnSpc>
            </a:pPr>
            <a:r>
              <a:rPr lang="uk-UA" sz="2000" smtClean="0">
                <a:latin typeface="Times New Roman" pitchFamily="18" charset="0"/>
              </a:rPr>
              <a:t>за період тимчасової непрацездатності, зазначений у листку непрацездатності, визнаному необґрунтованим.</a:t>
            </a: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7" name="Rectangle 2"/>
          <p:cNvSpPr>
            <a:spLocks noGrp="1"/>
          </p:cNvSpPr>
          <p:nvPr>
            <p:ph type="title" idx="4294967295"/>
          </p:nvPr>
        </p:nvSpPr>
        <p:spPr>
          <a:xfrm>
            <a:off x="779463" y="152400"/>
            <a:ext cx="8596312" cy="1320800"/>
          </a:xfrm>
        </p:spPr>
        <p:txBody>
          <a:bodyPr/>
          <a:lstStyle/>
          <a:p>
            <a:r>
              <a:rPr lang="uk-UA" smtClean="0"/>
              <a:t>Розмір допомоги по тимчасовій непрацездатності </a:t>
            </a:r>
          </a:p>
        </p:txBody>
      </p:sp>
      <p:sp>
        <p:nvSpPr>
          <p:cNvPr id="265218" name="Rectangle 3"/>
          <p:cNvSpPr>
            <a:spLocks noGrp="1"/>
          </p:cNvSpPr>
          <p:nvPr>
            <p:ph type="body" idx="4294967295"/>
          </p:nvPr>
        </p:nvSpPr>
        <p:spPr>
          <a:xfrm>
            <a:off x="512763" y="1779588"/>
            <a:ext cx="9066212" cy="4706937"/>
          </a:xfrm>
        </p:spPr>
        <p:txBody>
          <a:bodyPr/>
          <a:lstStyle/>
          <a:p>
            <a:pPr marL="177800" indent="355600" algn="just">
              <a:lnSpc>
                <a:spcPct val="80000"/>
              </a:lnSpc>
              <a:buFont typeface="Wingdings 3" pitchFamily="18" charset="2"/>
              <a:buNone/>
            </a:pPr>
            <a:r>
              <a:rPr lang="uk-UA" sz="2300" smtClean="0">
                <a:latin typeface="Times New Roman" pitchFamily="18" charset="0"/>
              </a:rPr>
              <a:t>Допомога по тимчасовій непрацездатності виплачується застрахованим особам </a:t>
            </a:r>
            <a:r>
              <a:rPr lang="uk-UA" sz="2300" b="1" u="sng" smtClean="0">
                <a:latin typeface="Times New Roman" pitchFamily="18" charset="0"/>
              </a:rPr>
              <a:t>залежно</a:t>
            </a:r>
            <a:r>
              <a:rPr lang="uk-UA" sz="2300" smtClean="0">
                <a:latin typeface="Times New Roman" pitchFamily="18" charset="0"/>
              </a:rPr>
              <a:t> від страхового стажу у розмірі:</a:t>
            </a:r>
          </a:p>
          <a:p>
            <a:pPr marL="177800" indent="355600" algn="just">
              <a:lnSpc>
                <a:spcPct val="80000"/>
              </a:lnSpc>
              <a:buFont typeface="Wingdings 3" pitchFamily="18" charset="2"/>
              <a:buNone/>
            </a:pPr>
            <a:endParaRPr lang="uk-UA" sz="1200" smtClean="0">
              <a:latin typeface="Times New Roman" pitchFamily="18" charset="0"/>
            </a:endParaRPr>
          </a:p>
          <a:p>
            <a:pPr marL="177800" indent="355600" algn="just">
              <a:lnSpc>
                <a:spcPct val="80000"/>
              </a:lnSpc>
            </a:pPr>
            <a:r>
              <a:rPr lang="uk-UA" sz="2300" smtClean="0">
                <a:latin typeface="Times New Roman" pitchFamily="18" charset="0"/>
              </a:rPr>
              <a:t>50 відсотків середньої заробітної плати (доходу) - застрахованим особам, які мають страховий стаж до трьох років;</a:t>
            </a:r>
          </a:p>
          <a:p>
            <a:pPr marL="177800" indent="355600" algn="just">
              <a:lnSpc>
                <a:spcPct val="80000"/>
              </a:lnSpc>
            </a:pPr>
            <a:r>
              <a:rPr lang="uk-UA" sz="2300" smtClean="0">
                <a:latin typeface="Times New Roman" pitchFamily="18" charset="0"/>
              </a:rPr>
              <a:t>60 відсотків середньої заробітної плати (доходу) - застрахованим особам, які мають страховий стаж від трьох до п’яти років;</a:t>
            </a:r>
          </a:p>
          <a:p>
            <a:pPr marL="177800" indent="355600" algn="just">
              <a:lnSpc>
                <a:spcPct val="80000"/>
              </a:lnSpc>
            </a:pPr>
            <a:r>
              <a:rPr lang="uk-UA" sz="2300" smtClean="0">
                <a:latin typeface="Times New Roman" pitchFamily="18" charset="0"/>
              </a:rPr>
              <a:t>70 відсотків середньої заробітної плати (доходу) - застрахованим особам, які мають страховий стаж від п’яти до восьми років;</a:t>
            </a:r>
          </a:p>
          <a:p>
            <a:pPr marL="177800" indent="355600" algn="just">
              <a:lnSpc>
                <a:spcPct val="80000"/>
              </a:lnSpc>
            </a:pPr>
            <a:r>
              <a:rPr lang="uk-UA" sz="2300" smtClean="0">
                <a:latin typeface="Times New Roman" pitchFamily="18" charset="0"/>
              </a:rPr>
              <a:t>100 відсотків середньої заробітної плати (доходу) - застрахованим особам, які мають страховий стаж понад вісім років;</a:t>
            </a: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1" name="Rectangle 3"/>
          <p:cNvSpPr>
            <a:spLocks noGrp="1"/>
          </p:cNvSpPr>
          <p:nvPr>
            <p:ph type="body" idx="4294967295"/>
          </p:nvPr>
        </p:nvSpPr>
        <p:spPr>
          <a:xfrm>
            <a:off x="563563" y="1347788"/>
            <a:ext cx="8990012" cy="5294312"/>
          </a:xfrm>
        </p:spPr>
        <p:txBody>
          <a:bodyPr/>
          <a:lstStyle/>
          <a:p>
            <a:pPr marL="0" indent="12700" algn="just">
              <a:lnSpc>
                <a:spcPct val="80000"/>
              </a:lnSpc>
              <a:buFont typeface="Wingdings 3" pitchFamily="18" charset="2"/>
              <a:buNone/>
            </a:pPr>
            <a:r>
              <a:rPr lang="uk-UA" sz="1900" smtClean="0">
                <a:latin typeface="Times New Roman" pitchFamily="18" charset="0"/>
              </a:rPr>
              <a:t>     Допомога по тимчасовій непрацездатності виплачується застрахованим особам </a:t>
            </a:r>
            <a:r>
              <a:rPr lang="uk-UA" sz="1900" b="1" u="sng" smtClean="0">
                <a:latin typeface="Times New Roman" pitchFamily="18" charset="0"/>
              </a:rPr>
              <a:t>незалежно</a:t>
            </a:r>
            <a:r>
              <a:rPr lang="uk-UA" sz="1900" smtClean="0">
                <a:latin typeface="Times New Roman" pitchFamily="18" charset="0"/>
              </a:rPr>
              <a:t> від страхового стажу у розмірі 100 % середньої заробітної плати (доходу):</a:t>
            </a:r>
          </a:p>
          <a:p>
            <a:pPr marL="0" indent="12700" algn="just">
              <a:lnSpc>
                <a:spcPct val="80000"/>
              </a:lnSpc>
            </a:pPr>
            <a:r>
              <a:rPr lang="uk-UA" sz="1900" smtClean="0">
                <a:latin typeface="Times New Roman" pitchFamily="18" charset="0"/>
              </a:rPr>
              <a:t>застрахованим особам, віднесеним до 1-3 категорій осіб, які постраждали внаслідок Чорнобильської катастрофи; </a:t>
            </a:r>
          </a:p>
          <a:p>
            <a:pPr marL="0" indent="12700" algn="just">
              <a:lnSpc>
                <a:spcPct val="80000"/>
              </a:lnSpc>
            </a:pPr>
            <a:r>
              <a:rPr lang="uk-UA" sz="1900" smtClean="0">
                <a:latin typeface="Times New Roman" pitchFamily="18" charset="0"/>
              </a:rPr>
              <a:t>одному з батьків або особі, яка їх замінює, які доглядають хвору дитину віком до 14 років, яка постраждала внаслідок Чорнобильської катастрофи; </a:t>
            </a:r>
          </a:p>
          <a:p>
            <a:pPr marL="0" indent="12700" algn="just">
              <a:lnSpc>
                <a:spcPct val="80000"/>
              </a:lnSpc>
            </a:pPr>
            <a:r>
              <a:rPr lang="uk-UA" sz="1900" smtClean="0">
                <a:latin typeface="Times New Roman" pitchFamily="18" charset="0"/>
              </a:rPr>
              <a:t>ветеранам війни, постраждалим учасникам Революції Гідності та членам сімей загиблих (померлих) ветеранів війни, членам сімей загиблих (померлих) Захисників і Захисниць України; </a:t>
            </a:r>
          </a:p>
          <a:p>
            <a:pPr marL="0" indent="12700" algn="just">
              <a:lnSpc>
                <a:spcPct val="80000"/>
              </a:lnSpc>
            </a:pPr>
            <a:r>
              <a:rPr lang="uk-UA" sz="1900" smtClean="0">
                <a:latin typeface="Times New Roman" pitchFamily="18" charset="0"/>
              </a:rPr>
              <a:t>особам, віднесеним до жертв нацистських переслідувань відповідно до ЗУ "Про жертви нацистських переслідувань";</a:t>
            </a:r>
          </a:p>
          <a:p>
            <a:pPr marL="0" indent="12700" algn="just">
              <a:lnSpc>
                <a:spcPct val="80000"/>
              </a:lnSpc>
            </a:pPr>
            <a:r>
              <a:rPr lang="uk-UA" sz="1900" smtClean="0">
                <a:latin typeface="Times New Roman" pitchFamily="18" charset="0"/>
              </a:rPr>
              <a:t> донорам, які мають право на пільгу, передбачену </a:t>
            </a:r>
            <a:r>
              <a:rPr lang="uk-UA" sz="1900" u="sng" smtClean="0">
                <a:latin typeface="Times New Roman" pitchFamily="18" charset="0"/>
              </a:rPr>
              <a:t>ЗУ</a:t>
            </a:r>
            <a:r>
              <a:rPr lang="uk-UA" sz="1900" smtClean="0">
                <a:latin typeface="Times New Roman" pitchFamily="18" charset="0"/>
              </a:rPr>
              <a:t> "Про безпеку та якість донорської крові та компонентів крові"; </a:t>
            </a:r>
          </a:p>
          <a:p>
            <a:pPr marL="0" indent="12700" algn="just">
              <a:lnSpc>
                <a:spcPct val="80000"/>
              </a:lnSpc>
            </a:pPr>
            <a:r>
              <a:rPr lang="uk-UA" sz="1900" smtClean="0">
                <a:latin typeface="Times New Roman" pitchFamily="18" charset="0"/>
              </a:rPr>
              <a:t>особам, реабілітованим відповідно до</a:t>
            </a:r>
            <a:r>
              <a:rPr lang="uk-UA" sz="1900" u="sng" smtClean="0">
                <a:latin typeface="Times New Roman" pitchFamily="18" charset="0"/>
              </a:rPr>
              <a:t> ЗУ</a:t>
            </a:r>
            <a:r>
              <a:rPr lang="uk-UA" sz="1900" smtClean="0">
                <a:latin typeface="Times New Roman" pitchFamily="18" charset="0"/>
              </a:rPr>
              <a:t> "Про реабілітацію жертв репресій комуністичного тоталітарного режиму 1917-1991 років", із числа тих, яких було піддано репресіям у формі (формах) позбавлення волі (ув’язнення) або обмеження волі чи примусового безпідставного поміщення здорової людини до психіатричного закладу за рішенням позасудового або іншого репресивного органу.</a:t>
            </a:r>
          </a:p>
          <a:p>
            <a:pPr marL="0" indent="12700" algn="just">
              <a:lnSpc>
                <a:spcPct val="80000"/>
              </a:lnSpc>
            </a:pPr>
            <a:endParaRPr lang="uk-UA" sz="1900" smtClean="0">
              <a:latin typeface="Times New Roman" pitchFamily="18" charset="0"/>
            </a:endParaRPr>
          </a:p>
        </p:txBody>
      </p:sp>
      <p:sp>
        <p:nvSpPr>
          <p:cNvPr id="266242" name="Rectangle 4"/>
          <p:cNvSpPr>
            <a:spLocks noGrp="1"/>
          </p:cNvSpPr>
          <p:nvPr>
            <p:ph type="title" idx="4294967295"/>
          </p:nvPr>
        </p:nvSpPr>
        <p:spPr>
          <a:xfrm>
            <a:off x="779463" y="152400"/>
            <a:ext cx="8596312" cy="1320800"/>
          </a:xfrm>
        </p:spPr>
        <p:txBody>
          <a:bodyPr/>
          <a:lstStyle/>
          <a:p>
            <a:r>
              <a:rPr lang="uk-UA" smtClean="0"/>
              <a:t>Розмір допомоги по тимчасовій непрацездатності </a:t>
            </a:r>
          </a:p>
        </p:txBody>
      </p:sp>
    </p:spTree>
  </p:cSld>
  <p:clrMapOvr>
    <a:masterClrMapping/>
  </p:clrMapOvr>
  <p:transition spd="med">
    <p:fade/>
  </p:transition>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
        <a:ea typeface=""/>
        <a:cs typeface=""/>
      </a:majorFont>
      <a:minorFont>
        <a:latin typeface=""/>
        <a:ea typeface=""/>
        <a:cs typeface=""/>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2084</TotalTime>
  <Words>1700</Words>
  <Application>Microsoft Office PowerPoint</Application>
  <PresentationFormat>Произвольный</PresentationFormat>
  <Paragraphs>133</Paragraphs>
  <Slides>18</Slides>
  <Notes>0</Notes>
  <HiddenSlides>0</HiddenSlides>
  <MMClips>0</MMClips>
  <ScaleCrop>false</ScaleCrop>
  <HeadingPairs>
    <vt:vector size="8" baseType="variant">
      <vt:variant>
        <vt:lpstr>Использованные шрифты</vt:lpstr>
      </vt:variant>
      <vt:variant>
        <vt:i4>5</vt:i4>
      </vt:variant>
      <vt:variant>
        <vt:lpstr>Шаблон оформления</vt:lpstr>
      </vt:variant>
      <vt:variant>
        <vt:i4>4</vt:i4>
      </vt:variant>
      <vt:variant>
        <vt:lpstr>Внедренные серверы OLE</vt:lpstr>
      </vt:variant>
      <vt:variant>
        <vt:i4>1</vt:i4>
      </vt:variant>
      <vt:variant>
        <vt:lpstr>Заголовки слайдов</vt:lpstr>
      </vt:variant>
      <vt:variant>
        <vt:i4>18</vt:i4>
      </vt:variant>
    </vt:vector>
  </HeadingPairs>
  <TitlesOfParts>
    <vt:vector size="28" baseType="lpstr">
      <vt:lpstr>Arial</vt:lpstr>
      <vt:lpstr>Wingdings 3</vt:lpstr>
      <vt:lpstr>Calibri</vt:lpstr>
      <vt:lpstr>Trebuchet MS</vt:lpstr>
      <vt:lpstr>Times New Roman</vt:lpstr>
      <vt:lpstr>Грань</vt:lpstr>
      <vt:lpstr>Грань</vt:lpstr>
      <vt:lpstr>Грань</vt:lpstr>
      <vt:lpstr>Грань</vt:lpstr>
      <vt:lpstr>Рисунок</vt:lpstr>
      <vt:lpstr> Тема 2  ЗДСС У ЗВ’ЯЗКУ З ТИМЧАСОВОЮ ВТРАТОЮ ПРАЦЕЗДАТНОСТІ </vt:lpstr>
      <vt:lpstr>Види страхових виплат за страхуванням у зв’язку з тимчасовою втратою працездатності </vt:lpstr>
      <vt:lpstr>Допомога по тимчасовій непрацездатності  </vt:lpstr>
      <vt:lpstr>Умови надання допомоги по тимчасовій непрацездатності </vt:lpstr>
      <vt:lpstr>Окремі види страхових випадків і період виплати допомоги з ТВП</vt:lpstr>
      <vt:lpstr>Окремі види страхових випадків і період виплати допомоги з ТВП</vt:lpstr>
      <vt:lpstr>Підстави для відмови в наданні допомоги по тимчасовій непрацездатності </vt:lpstr>
      <vt:lpstr>Розмір допомоги по тимчасовій непрацездатності </vt:lpstr>
      <vt:lpstr>Розмір допомоги по тимчасовій непрацездатності </vt:lpstr>
      <vt:lpstr>Розмір допомоги по тимчасовій непрацездатності </vt:lpstr>
      <vt:lpstr>Слайд 11</vt:lpstr>
      <vt:lpstr>Визначення розрахункового періоду</vt:lpstr>
      <vt:lpstr>Відповідно до Порядку №1266 дні відсутності працівника з поважних причин виключаються з розрахункового періоду. </vt:lpstr>
      <vt:lpstr>Слайд 14</vt:lpstr>
      <vt:lpstr>2. Допомога по вагітності та пологах  </vt:lpstr>
      <vt:lpstr>Право на допомогу по вагітності та пологах мають:</vt:lpstr>
      <vt:lpstr>Тривалість відпустки у зв’язку з вагітністю та пологами</vt:lpstr>
      <vt:lpstr>Слайд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Тема 1.  Вартість грошей в часі та фінансова математика</dc:title>
  <dc:creator>Прохорчук Наталія Олегівна</dc:creator>
  <cp:lastModifiedBy>Svetlana</cp:lastModifiedBy>
  <cp:revision>103</cp:revision>
  <dcterms:created xsi:type="dcterms:W3CDTF">2022-09-07T07:37:18Z</dcterms:created>
  <dcterms:modified xsi:type="dcterms:W3CDTF">2026-03-01T21:02:26Z</dcterms:modified>
</cp:coreProperties>
</file>