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7" r:id="rId16"/>
    <p:sldId id="288" r:id="rId17"/>
    <p:sldId id="289" r:id="rId18"/>
    <p:sldId id="290" r:id="rId19"/>
    <p:sldId id="291" r:id="rId20"/>
    <p:sldId id="30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F52B"/>
    <a:srgbClr val="B8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92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5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08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93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84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07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68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1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2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97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FDC7-449D-413B-923E-3114EC8A2F54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1CA9-BEA7-4614-BCDC-C329F5396D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75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uk-UA" sz="3600" b="1" dirty="0" smtClean="0"/>
              <a:t>ЛІДЕРСТВО </a:t>
            </a:r>
            <a:r>
              <a:rPr lang="uk-UA" sz="3600" b="1" dirty="0"/>
              <a:t>ТА КЕРІВНИЦТВО </a:t>
            </a:r>
            <a:endParaRPr lang="ru-RU" sz="3600" dirty="0"/>
          </a:p>
          <a:p>
            <a:pPr marL="0" indent="0" algn="ctr">
              <a:buNone/>
            </a:pPr>
            <a:r>
              <a:rPr lang="uk-UA" sz="3600" b="1" dirty="0"/>
              <a:t>В УПРАВЛІННІ ЗМІНАМИ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/>
              <a:t>Класифікація видів мотивації трудової діяльності на основі ознаки різноманітності мотиваційної структури людини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29038"/>
              </p:ext>
            </p:extLst>
          </p:nvPr>
        </p:nvGraphicFramePr>
        <p:xfrm>
          <a:off x="838201" y="1470993"/>
          <a:ext cx="9756912" cy="42440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2343">
                  <a:extLst>
                    <a:ext uri="{9D8B030D-6E8A-4147-A177-3AD203B41FA5}">
                      <a16:colId xmlns:a16="http://schemas.microsoft.com/office/drawing/2014/main" val="2093587938"/>
                    </a:ext>
                  </a:extLst>
                </a:gridCol>
                <a:gridCol w="7534569">
                  <a:extLst>
                    <a:ext uri="{9D8B030D-6E8A-4147-A177-3AD203B41FA5}">
                      <a16:colId xmlns:a16="http://schemas.microsoft.com/office/drawing/2014/main" val="2608049690"/>
                    </a:ext>
                  </a:extLst>
                </a:gridCol>
              </a:tblGrid>
              <a:tr h="56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Види мотивації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Базові потреби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792743"/>
                  </a:ext>
                </a:extLst>
              </a:tr>
              <a:tr h="12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примусова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потреби в безпеці, захищеності, прагнення до виключення невизначеності, почуття боргу і відповідальності та ін.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936176"/>
                  </a:ext>
                </a:extLst>
              </a:tr>
              <a:tr h="12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ціннісна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потреби в змістовності праці, її творчої насиченості, самостійності, можливості реалізувати свої здатності, суспільна значимість праці та ін.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803056"/>
                  </a:ext>
                </a:extLst>
              </a:tr>
              <a:tr h="12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інструментальна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потреби в досягненні необхідного рівня матеріального добробуту; забезпеченні достатку для своєї родини; побудові своєї ділової кар'єри; статусні потреби та ін.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71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Залежно від груп потреб виділяють: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i="1" dirty="0" smtClean="0"/>
              <a:t>а</a:t>
            </a:r>
            <a:r>
              <a:rPr lang="uk-UA" i="1" dirty="0"/>
              <a:t>) матеріальну мотивацію:</a:t>
            </a:r>
            <a:r>
              <a:rPr lang="uk-UA" dirty="0"/>
              <a:t>1) основна оплата праці; 2) додаткова оплата; 3) преміювання за результати роботи (висока якість, впровадження наукових досягнень, прогресивних технологій, економічне використання ресурсів);         4) пільги, компенсації, субсидії; 5) дивіденди; б) натуроплата; 7) нелегальні можливості отримання матеріальних благ;</a:t>
            </a:r>
            <a:endParaRPr lang="ru-RU" dirty="0"/>
          </a:p>
          <a:p>
            <a:pPr algn="just"/>
            <a:r>
              <a:rPr lang="uk-UA" i="1" dirty="0"/>
              <a:t>б) трудову мотивацію: </a:t>
            </a:r>
            <a:r>
              <a:rPr lang="uk-UA" dirty="0"/>
              <a:t>1) трудова відзнака, почесне звання, представлення до нагородження; 2) упевненість в забезпеченні роботою; 3) облік переконань, прагнень, індивідуальних особливостей; 4) можливість </a:t>
            </a:r>
            <a:r>
              <a:rPr lang="uk-UA" dirty="0" err="1"/>
              <a:t>внести</a:t>
            </a:r>
            <a:r>
              <a:rPr lang="uk-UA" dirty="0"/>
              <a:t> вклад в стабілізацію і розвиток організації; 5) інтелектуальність праці; 6) можливість приймати рішення, впливати на інших людей; 7) ідентифікація з організацією;</a:t>
            </a:r>
            <a:endParaRPr lang="ru-RU" dirty="0"/>
          </a:p>
          <a:p>
            <a:pPr algn="just"/>
            <a:r>
              <a:rPr lang="uk-UA" i="1" dirty="0"/>
              <a:t>в) статусну мотивацію:</a:t>
            </a:r>
            <a:r>
              <a:rPr lang="uk-UA" dirty="0"/>
              <a:t>1) наявність влади; 2) престиж посади; 3) можливість самореалізації і самовираження; 4) визнання лідерства; 5) розширення кола спілкування; 6) залучення до «вищої еліти» – соціального прошарку суспільства; 7) можливість кар’єрного зростання.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dirty="0"/>
              <a:t>Підвищення ефективності управління персоналом безпосередньо пов’язане  з удосконаленням комунікативних процесів на всіх рівнях. Сітка К. Томаса - Р. </a:t>
            </a:r>
            <a:r>
              <a:rPr lang="uk-UA" sz="3200" b="1" dirty="0" err="1"/>
              <a:t>Кілмена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84" y="1727782"/>
            <a:ext cx="9084364" cy="4806454"/>
          </a:xfrm>
        </p:spPr>
      </p:pic>
    </p:spTree>
    <p:extLst>
      <p:ext uri="{BB962C8B-B14F-4D97-AF65-F5344CB8AC3E}">
        <p14:creationId xmlns:p14="http://schemas.microsoft.com/office/powerpoint/2010/main" val="9912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Менеджер і лідер: спільні та відмінні риси. Особливості мислення лідерів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5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Детермінанти ефективності менеджера як лідера змін: особистість лідера, загальна ситуація, стиль лідерства і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Характерні риси ефективного лідерства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96148"/>
              </p:ext>
            </p:extLst>
          </p:nvPr>
        </p:nvGraphicFramePr>
        <p:xfrm>
          <a:off x="1013791" y="1063488"/>
          <a:ext cx="9899374" cy="5523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416">
                  <a:extLst>
                    <a:ext uri="{9D8B030D-6E8A-4147-A177-3AD203B41FA5}">
                      <a16:colId xmlns:a16="http://schemas.microsoft.com/office/drawing/2014/main" val="747882846"/>
                    </a:ext>
                  </a:extLst>
                </a:gridCol>
                <a:gridCol w="6841958">
                  <a:extLst>
                    <a:ext uri="{9D8B030D-6E8A-4147-A177-3AD203B41FA5}">
                      <a16:colId xmlns:a16="http://schemas.microsoft.com/office/drawing/2014/main" val="975991286"/>
                    </a:ext>
                  </a:extLst>
                </a:gridCol>
              </a:tblGrid>
              <a:tr h="427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Характерні риси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Сутність характерних рис ефективного лідерства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extLst>
                  <a:ext uri="{0D108BD9-81ED-4DB2-BD59-A6C34878D82A}">
                    <a16:rowId xmlns:a16="http://schemas.microsoft.com/office/drawing/2014/main" val="414969541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Турботливість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здатність врахувати інтереси, сумніви й успіхи інших людей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4282946366"/>
                  </a:ext>
                </a:extLst>
              </a:tr>
              <a:tr h="867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Вміння пристосовуватися до невизначених ситуацій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йти тільки на прораховані ризики, вміти керувати конфліктної ситуацією і мати можливість передумати, якщо зміняться обставини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711109063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Наполегливість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вміння зосередитися на цілях, незважаючи на обставини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28638506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Товариськість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вміння уважно слухати, проводити зустрічі, презентації, вести переговори і публічно виступати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1092308386"/>
                  </a:ext>
                </a:extLst>
              </a:tr>
              <a:tr h="867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Вміння розумітися в політиці компанії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вміння усвідомлювати своє місце в організаційній структурі влади, вміння вислуховувати особливо уважно сумніви найбільш впливових груп і знати, куди можна звернутися за підтримкою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4155466090"/>
                  </a:ext>
                </a:extLst>
              </a:tr>
              <a:tr h="2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Почуття гумору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вміння розрядити обстановку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2587617132"/>
                  </a:ext>
                </a:extLst>
              </a:tr>
              <a:tr h="2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Урівноваженість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вміння успішно управляти в складних ситуаціях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4151194085"/>
                  </a:ext>
                </a:extLst>
              </a:tr>
              <a:tr h="64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Усвідомлення себе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усвідомлення себе та розуміння того, як приклади поведінки лідера впливають на інших членів команди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538968630"/>
                  </a:ext>
                </a:extLst>
              </a:tr>
              <a:tr h="867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Зосередженість на майбутньому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розуміння того, як певні питання вписуються у загальну політику організації, орієнтування на довготривалі пріоритети навіть при виконанні невеликих завдань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31" marR="52931" marT="0" marB="0"/>
                </a:tc>
                <a:extLst>
                  <a:ext uri="{0D108BD9-81ED-4DB2-BD59-A6C34878D82A}">
                    <a16:rowId xmlns:a16="http://schemas.microsoft.com/office/drawing/2014/main" val="208103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1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Характеристика стилів лідерства Р. </a:t>
            </a:r>
            <a:r>
              <a:rPr lang="uk-UA" b="1" dirty="0" err="1"/>
              <a:t>Лайкерта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9645"/>
              </p:ext>
            </p:extLst>
          </p:nvPr>
        </p:nvGraphicFramePr>
        <p:xfrm>
          <a:off x="934278" y="1470993"/>
          <a:ext cx="10419521" cy="4973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014">
                  <a:extLst>
                    <a:ext uri="{9D8B030D-6E8A-4147-A177-3AD203B41FA5}">
                      <a16:colId xmlns:a16="http://schemas.microsoft.com/office/drawing/2014/main" val="1901408190"/>
                    </a:ext>
                  </a:extLst>
                </a:gridCol>
                <a:gridCol w="2249296">
                  <a:extLst>
                    <a:ext uri="{9D8B030D-6E8A-4147-A177-3AD203B41FA5}">
                      <a16:colId xmlns:a16="http://schemas.microsoft.com/office/drawing/2014/main" val="1603855491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587540745"/>
                    </a:ext>
                  </a:extLst>
                </a:gridCol>
                <a:gridCol w="2248239">
                  <a:extLst>
                    <a:ext uri="{9D8B030D-6E8A-4147-A177-3AD203B41FA5}">
                      <a16:colId xmlns:a16="http://schemas.microsoft.com/office/drawing/2014/main" val="2289083975"/>
                    </a:ext>
                  </a:extLst>
                </a:gridCol>
                <a:gridCol w="1910897">
                  <a:extLst>
                    <a:ext uri="{9D8B030D-6E8A-4147-A177-3AD203B41FA5}">
                      <a16:colId xmlns:a16="http://schemas.microsoft.com/office/drawing/2014/main" val="3678379733"/>
                    </a:ext>
                  </a:extLst>
                </a:gridCol>
              </a:tblGrid>
              <a:tr h="280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Характеристики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Система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Система 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Система 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Система 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/>
                </a:tc>
                <a:extLst>
                  <a:ext uri="{0D108BD9-81ED-4DB2-BD59-A6C34878D82A}">
                    <a16:rowId xmlns:a16="http://schemas.microsoft.com/office/drawing/2014/main" val="2977055727"/>
                  </a:ext>
                </a:extLst>
              </a:tr>
              <a:tr h="42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Стиль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лідерства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Експлуататор-сько-авторитар-ний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Доброзичливо-авторитар-ний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Консультативно-демократич-ний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Заснований на участі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extLst>
                  <a:ext uri="{0D108BD9-81ED-4DB2-BD59-A6C34878D82A}">
                    <a16:rowId xmlns:a16="http://schemas.microsoft.com/office/drawing/2014/main" val="323406275"/>
                  </a:ext>
                </a:extLst>
              </a:tr>
              <a:tr h="143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Рівень довіри лідера до своїх підлеглих і його впевненості в них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 впевнений у підлеглих і не довіряє їм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Поблажлива впевненість і деяка довіра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Значна, але не беззастережна впевненість і довіра, але залишається бажання контролювати прийняття і виконання рішень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Повна впевненість і довіра в усьому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extLst>
                  <a:ext uri="{0D108BD9-81ED-4DB2-BD59-A6C34878D82A}">
                    <a16:rowId xmlns:a16="http://schemas.microsoft.com/office/drawing/2014/main" val="2992671931"/>
                  </a:ext>
                </a:extLst>
              </a:tr>
              <a:tr h="143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Характер мотивації, що використовується лідером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Страх, погрози і окремі винагороди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Винагороди і в окремих випадках покарання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Винагороди, окремі покарання і деякою мірою залучення до участі в управлінні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Матеріальна винагорода на основі системи стимулювання, розробленої за участю підлеглих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extLst>
                  <a:ext uri="{0D108BD9-81ED-4DB2-BD59-A6C34878D82A}">
                    <a16:rowId xmlns:a16="http://schemas.microsoft.com/office/drawing/2014/main" val="3155116878"/>
                  </a:ext>
                </a:extLst>
              </a:tr>
              <a:tr h="12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Характер впливу на підлеглих і взаємодії з ними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Слабка взаємодія, заснована на страху і недовірі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Слабка взаємодія з деяким урахуванням позиції підлеглих, страх і обережність у підлеглих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Помірна взаємодія з частим виявом впевненості у працівниках, довіри до них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Дружні стосунки з підлеглими, висока впевненість у них і довіра до них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/>
                </a:tc>
                <a:extLst>
                  <a:ext uri="{0D108BD9-81ED-4DB2-BD59-A6C34878D82A}">
                    <a16:rowId xmlns:a16="http://schemas.microsoft.com/office/drawing/2014/main" val="60365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2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/>
              <a:t>Управлінська решітка Р. </a:t>
            </a:r>
            <a:r>
              <a:rPr lang="uk-UA" sz="3200" b="1" dirty="0" err="1"/>
              <a:t>Блейка</a:t>
            </a:r>
            <a:r>
              <a:rPr lang="uk-UA" sz="3200" b="1" dirty="0"/>
              <a:t> </a:t>
            </a:r>
            <a:r>
              <a:rPr lang="ru-RU" sz="3200" b="1" dirty="0"/>
              <a:t>–</a:t>
            </a:r>
            <a:r>
              <a:rPr lang="uk-UA" sz="3200" b="1" dirty="0"/>
              <a:t> </a:t>
            </a:r>
            <a:r>
              <a:rPr lang="uk-UA" sz="3200" b="1" dirty="0" err="1"/>
              <a:t>Дж</a:t>
            </a:r>
            <a:r>
              <a:rPr lang="uk-UA" sz="3200" b="1" dirty="0"/>
              <a:t>. </a:t>
            </a:r>
            <a:r>
              <a:rPr lang="uk-UA" sz="3200" b="1" dirty="0" err="1"/>
              <a:t>Моутон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071608"/>
            <a:ext cx="8090453" cy="5503302"/>
          </a:xfrm>
        </p:spPr>
      </p:pic>
    </p:spTree>
    <p:extLst>
      <p:ext uri="{BB962C8B-B14F-4D97-AF65-F5344CB8AC3E}">
        <p14:creationId xmlns:p14="http://schemas.microsoft.com/office/powerpoint/2010/main" val="2672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Підходи до виділення стилів управління: підхід з позиції особистих якостей, ситуаційний підхід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Модель </a:t>
            </a:r>
            <a:r>
              <a:rPr lang="uk-UA" b="1" dirty="0" err="1"/>
              <a:t>Фідлера</a:t>
            </a:r>
            <a:r>
              <a:rPr lang="uk-UA" b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її </a:t>
            </a:r>
            <a:r>
              <a:rPr lang="uk-UA" dirty="0"/>
              <a:t>описують три параметри:</a:t>
            </a:r>
            <a:endParaRPr lang="ru-RU" dirty="0"/>
          </a:p>
          <a:p>
            <a:pPr lvl="0"/>
            <a:r>
              <a:rPr lang="uk-UA" dirty="0"/>
              <a:t>стосунки між керівником та членами колективу</a:t>
            </a:r>
            <a:r>
              <a:rPr lang="uk-UA" dirty="0" smtClean="0"/>
              <a:t>.</a:t>
            </a:r>
          </a:p>
          <a:p>
            <a:pPr lvl="0"/>
            <a:r>
              <a:rPr lang="uk-UA" dirty="0" smtClean="0"/>
              <a:t>Рівень структурованості завдання.</a:t>
            </a:r>
            <a:r>
              <a:rPr lang="uk-UA" dirty="0" smtClean="0"/>
              <a:t> </a:t>
            </a:r>
          </a:p>
          <a:p>
            <a:pPr lvl="0"/>
            <a:r>
              <a:rPr lang="uk-UA" dirty="0" smtClean="0"/>
              <a:t>обсяг </a:t>
            </a:r>
            <a:r>
              <a:rPr lang="uk-UA" dirty="0"/>
              <a:t>посадових повноважень керівника.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До головних обов’язків керівників організацій в процесі реалізації змін відносять наступні.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Керівники </a:t>
            </a:r>
            <a:r>
              <a:rPr lang="uk-UA" dirty="0"/>
              <a:t>повинні мати свою концепцію змін. У них повинна бути продумана «модель», на яку вони будуть </a:t>
            </a:r>
            <a:r>
              <a:rPr lang="uk-UA" dirty="0" smtClean="0"/>
              <a:t>орієнтуватися. </a:t>
            </a:r>
            <a:endParaRPr lang="ru-RU" dirty="0"/>
          </a:p>
          <a:p>
            <a:pPr algn="just"/>
            <a:r>
              <a:rPr lang="uk-UA" dirty="0"/>
              <a:t>Керівники повинні мати чіткі цілі. </a:t>
            </a:r>
            <a:endParaRPr lang="uk-UA" dirty="0" smtClean="0"/>
          </a:p>
          <a:p>
            <a:pPr algn="just"/>
            <a:r>
              <a:rPr lang="uk-UA" dirty="0" smtClean="0"/>
              <a:t>Керівники </a:t>
            </a:r>
            <a:r>
              <a:rPr lang="uk-UA" dirty="0"/>
              <a:t>повинні починати впровадження змін саме там, де їм буде легше їх контролювати й передбачати наслідки своїх дій. </a:t>
            </a:r>
            <a:endParaRPr lang="ru-RU" dirty="0"/>
          </a:p>
          <a:p>
            <a:pPr algn="just"/>
            <a:r>
              <a:rPr lang="uk-UA" dirty="0"/>
              <a:t>Керівники повинні усвідомлювати, що зміни ситуації в одній сфері, </a:t>
            </a:r>
            <a:r>
              <a:rPr lang="uk-UA" dirty="0" err="1"/>
              <a:t>спричинять</a:t>
            </a:r>
            <a:r>
              <a:rPr lang="uk-UA" dirty="0"/>
              <a:t> зміни ситуації в цілому. Вони повинні бути готовими до непередбачених наслідків своїх дій.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3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85" y="136165"/>
            <a:ext cx="10739197" cy="60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41165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Заходи для зміни рівня відносин керівника з підлеглими:</a:t>
            </a:r>
            <a:endParaRPr lang="ru-RU" dirty="0"/>
          </a:p>
          <a:p>
            <a:pPr lvl="0"/>
            <a:r>
              <a:rPr lang="uk-UA" dirty="0"/>
              <a:t>керівникові витрачати більше неформального часу на спілкування з підлеглими;</a:t>
            </a:r>
            <a:endParaRPr lang="ru-RU" dirty="0"/>
          </a:p>
          <a:p>
            <a:pPr lvl="0"/>
            <a:r>
              <a:rPr lang="uk-UA" dirty="0"/>
              <a:t>обирати персонал за якостями, важливими для керівника;</a:t>
            </a:r>
            <a:endParaRPr lang="ru-RU" dirty="0"/>
          </a:p>
          <a:p>
            <a:pPr lvl="0"/>
            <a:r>
              <a:rPr lang="uk-UA" dirty="0"/>
              <a:t>підібрати наставників тим підлеглим, у кому не впевнений керівник;</a:t>
            </a:r>
            <a:endParaRPr lang="ru-RU" dirty="0"/>
          </a:p>
          <a:p>
            <a:pPr lvl="0"/>
            <a:r>
              <a:rPr lang="uk-UA" dirty="0"/>
              <a:t>підняти моральний дух підлеглих.</a:t>
            </a:r>
            <a:endParaRPr lang="ru-RU" dirty="0"/>
          </a:p>
          <a:p>
            <a:r>
              <a:rPr lang="uk-UA" b="1" dirty="0"/>
              <a:t>Заходи для зміни рівня структурованості роботи.</a:t>
            </a:r>
            <a:r>
              <a:rPr lang="uk-UA" dirty="0"/>
              <a:t> За бажання мати менш структуровану роботу: взяти важке і незвичне завдання; передати частину рішень, що стосуються роботи, підлеглим.</a:t>
            </a:r>
            <a:endParaRPr lang="ru-RU" dirty="0"/>
          </a:p>
          <a:p>
            <a:r>
              <a:rPr lang="uk-UA" dirty="0"/>
              <a:t>За бажання мати більш структуровану роботу: заручитися інструкціями з вищих інстанцій; поділити роботу на дрібніші і </a:t>
            </a:r>
            <a:r>
              <a:rPr lang="uk-UA" dirty="0" err="1"/>
              <a:t>структурованіші</a:t>
            </a:r>
            <a:r>
              <a:rPr lang="uk-UA" dirty="0"/>
              <a:t> частини або етапи.</a:t>
            </a:r>
            <a:endParaRPr lang="ru-RU" dirty="0"/>
          </a:p>
          <a:p>
            <a:r>
              <a:rPr lang="uk-UA" b="1" dirty="0"/>
              <a:t>Заходи для зміни рівня власних владних позицій у організації.</a:t>
            </a:r>
            <a:endParaRPr lang="ru-RU" dirty="0"/>
          </a:p>
          <a:p>
            <a:r>
              <a:rPr lang="uk-UA" dirty="0"/>
              <a:t>У бік підвищення: використовуючи всю наявну владу, показати підлеглим, хто є хто; забезпечити одержання інформації послідовниками тільки за своїм посередництвом.</a:t>
            </a:r>
            <a:endParaRPr lang="ru-RU" dirty="0"/>
          </a:p>
          <a:p>
            <a:r>
              <a:rPr lang="uk-UA" dirty="0"/>
              <a:t>У бік зниження: залучити підлеглих до участі в управлінні; делегувати частину влади заступникам і помічникам.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2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Теорія «життєвого циклу» П. </a:t>
            </a:r>
            <a:r>
              <a:rPr lang="uk-UA" b="1" dirty="0" err="1"/>
              <a:t>Херсі</a:t>
            </a:r>
            <a:r>
              <a:rPr lang="uk-UA" b="1" dirty="0"/>
              <a:t> і К. </a:t>
            </a:r>
            <a:r>
              <a:rPr lang="uk-UA" b="1" dirty="0" err="1"/>
              <a:t>Бланшара</a:t>
            </a:r>
            <a:r>
              <a:rPr lang="uk-UA" b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Одним </a:t>
            </a:r>
            <a:r>
              <a:rPr lang="uk-UA" dirty="0"/>
              <a:t>із ключових ситуаційних чинників науковці вважають ступінь зрілості (професійної і психологічної) підлеглих, який визначається мірою здатності й бажання виконувати поставлені керівником завдання. Професійна зрілість – це знання, вміння і навички, досвід, здібності загалом. Високий її рівень означає, що працівник не потребує директив і вказівок. Психологічна зрілість відповідає бажанню виконувати роботу або вмотивованості працівника. Високий її рівень не потребує від керівника великих зусиль для заохочення підлеглих до роботи, оскільки вони вже внутрішньо вмотивовані.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Автори моделі виділили чотири стадії зрілості </a:t>
            </a:r>
            <a:r>
              <a:rPr lang="uk-UA" sz="3600" b="1" dirty="0" smtClean="0"/>
              <a:t>підлеглих: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uk-UA" dirty="0" smtClean="0"/>
              <a:t>Люди </a:t>
            </a:r>
            <a:r>
              <a:rPr lang="uk-UA" dirty="0"/>
              <a:t>не спроможні і не хочуть працювати; вони або некомпетентні, або не впевнені в собі.</a:t>
            </a:r>
            <a:endParaRPr lang="ru-RU" dirty="0"/>
          </a:p>
          <a:p>
            <a:pPr lvl="0"/>
            <a:r>
              <a:rPr lang="uk-UA" dirty="0"/>
              <a:t>Люди не спроможні, але хочуть працювати; у них є мотивація, але немає навичок і вмінь.</a:t>
            </a:r>
            <a:endParaRPr lang="ru-RU" dirty="0"/>
          </a:p>
          <a:p>
            <a:pPr lvl="0"/>
            <a:r>
              <a:rPr lang="uk-UA" dirty="0"/>
              <a:t>Люди спроможні, але не бажають працювати; їх не приваблює те, що пропонує керівник.</a:t>
            </a:r>
            <a:endParaRPr lang="ru-RU" dirty="0"/>
          </a:p>
          <a:p>
            <a:pPr lvl="0"/>
            <a:r>
              <a:rPr lang="uk-UA" dirty="0"/>
              <a:t>Люди спроможні і бажають робити те, що пропонує їм керівник.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/>
          <a:lstStyle/>
          <a:p>
            <a:pPr algn="ctr"/>
            <a:r>
              <a:rPr lang="uk-UA" b="1" dirty="0"/>
              <a:t>«</a:t>
            </a:r>
            <a:r>
              <a:rPr lang="uk-UA" sz="3200" b="1" dirty="0"/>
              <a:t>Життєвий цикл» П. </a:t>
            </a:r>
            <a:r>
              <a:rPr lang="uk-UA" sz="3200" b="1" dirty="0" err="1"/>
              <a:t>Херсі</a:t>
            </a:r>
            <a:r>
              <a:rPr lang="uk-UA" sz="3200" b="1" dirty="0"/>
              <a:t> і К. </a:t>
            </a:r>
            <a:r>
              <a:rPr lang="uk-UA" sz="3200" b="1" dirty="0" err="1"/>
              <a:t>Бланшара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4" y="1103244"/>
            <a:ext cx="5959006" cy="413819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42948"/>
              </p:ext>
            </p:extLst>
          </p:nvPr>
        </p:nvGraphicFramePr>
        <p:xfrm>
          <a:off x="3540705" y="5412124"/>
          <a:ext cx="4772660" cy="115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040">
                  <a:extLst>
                    <a:ext uri="{9D8B030D-6E8A-4147-A177-3AD203B41FA5}">
                      <a16:colId xmlns:a16="http://schemas.microsoft.com/office/drawing/2014/main" val="118500755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3117892137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1643513386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8917902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Зрілість підлеглого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43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Висока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Помірна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Низька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42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uk-UA" sz="1200" baseline="-25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uk-UA" sz="1200" baseline="-25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uk-UA" sz="1200" baseline="-25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39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Здатний і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готовий, надійний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Здатний, але не готовий, або ненадійний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Нездатний, але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виявляє готовність,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або надійний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Нездатний і не готовий, ненадійний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6906219"/>
                  </a:ext>
                </a:extLst>
              </a:tr>
            </a:tbl>
          </a:graphicData>
        </a:graphic>
      </p:graphicFrame>
      <p:sp>
        <p:nvSpPr>
          <p:cNvPr id="6" name="Прямая со стрелкой 174"/>
          <p:cNvSpPr>
            <a:spLocks noChangeShapeType="1"/>
          </p:cNvSpPr>
          <p:nvPr/>
        </p:nvSpPr>
        <p:spPr bwMode="auto">
          <a:xfrm flipH="1">
            <a:off x="3448948" y="5407965"/>
            <a:ext cx="479742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Модель «шлях–мета» Р. Хауза і Т. </a:t>
            </a:r>
            <a:r>
              <a:rPr lang="uk-UA" b="1" dirty="0" err="1"/>
              <a:t>Мітчела</a:t>
            </a:r>
            <a:r>
              <a:rPr lang="uk-UA" b="1" dirty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4" y="1381360"/>
            <a:ext cx="6788426" cy="5064381"/>
          </a:xfrm>
        </p:spPr>
      </p:pic>
    </p:spTree>
    <p:extLst>
      <p:ext uri="{BB962C8B-B14F-4D97-AF65-F5344CB8AC3E}">
        <p14:creationId xmlns:p14="http://schemas.microsoft.com/office/powerpoint/2010/main" val="5103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Згідно з моделлю «шлях–мета» керівник може застосувати такі стилі керівництва: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10" y="1585131"/>
            <a:ext cx="8395854" cy="4991159"/>
          </a:xfrm>
        </p:spPr>
      </p:pic>
    </p:spTree>
    <p:extLst>
      <p:ext uri="{BB962C8B-B14F-4D97-AF65-F5344CB8AC3E}">
        <p14:creationId xmlns:p14="http://schemas.microsoft.com/office/powerpoint/2010/main" val="15441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Ситуаційна модель прийняття рішень В. </a:t>
            </a:r>
            <a:r>
              <a:rPr lang="uk-UA" b="1" dirty="0" err="1"/>
              <a:t>Врума</a:t>
            </a:r>
            <a:r>
              <a:rPr lang="uk-UA" b="1" dirty="0"/>
              <a:t> – Ф. </a:t>
            </a:r>
            <a:r>
              <a:rPr lang="uk-UA" b="1" dirty="0" err="1"/>
              <a:t>Йєттона</a:t>
            </a:r>
            <a:r>
              <a:rPr lang="uk-UA" b="1" dirty="0"/>
              <a:t> – А. </a:t>
            </a:r>
            <a:r>
              <a:rPr lang="uk-UA" b="1" dirty="0" err="1"/>
              <a:t>Джаго</a:t>
            </a:r>
            <a:r>
              <a:rPr lang="uk-UA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Залежно від ситуаційних чинників керівник може використовувати п'ять стилів керівництва:</a:t>
            </a:r>
            <a:endParaRPr lang="ru-RU" sz="2000" dirty="0"/>
          </a:p>
          <a:p>
            <a:pPr lvl="2"/>
            <a:r>
              <a:rPr lang="uk-UA" dirty="0"/>
              <a:t>авторитарний I: керівник приймає рішення самостійно;</a:t>
            </a:r>
            <a:endParaRPr lang="ru-RU" sz="1600" dirty="0"/>
          </a:p>
          <a:p>
            <a:pPr lvl="2"/>
            <a:r>
              <a:rPr lang="uk-UA" dirty="0"/>
              <a:t>авторитарний II: керівник отримує необхідну інформацію від своїх підлеглих, а потім самостійно приймає рішення;</a:t>
            </a:r>
            <a:endParaRPr lang="ru-RU" sz="1600" dirty="0"/>
          </a:p>
          <a:p>
            <a:pPr lvl="2"/>
            <a:r>
              <a:rPr lang="uk-UA" dirty="0"/>
              <a:t>консультативний I: керівник радиться з кожним підлеглим індивідуально, а потім сам приймає рішення;</a:t>
            </a:r>
            <a:endParaRPr lang="ru-RU" sz="1600" dirty="0"/>
          </a:p>
          <a:p>
            <a:pPr lvl="2"/>
            <a:r>
              <a:rPr lang="uk-UA" dirty="0"/>
              <a:t>консультативний II: керівник радиться з групою, а потім самостійно приймає рішення;</a:t>
            </a:r>
            <a:endParaRPr lang="ru-RU" sz="1600" dirty="0"/>
          </a:p>
          <a:p>
            <a:pPr lvl="2"/>
            <a:r>
              <a:rPr lang="uk-UA" dirty="0"/>
              <a:t>груповий (партнерський) II: керівник викладає завдання групі і разом з нею приймає рішення.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1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/>
              <a:t>Для здійснення процесу управління змінами в організації керівник повинен мати низку важливих </a:t>
            </a:r>
            <a:r>
              <a:rPr lang="uk-UA" sz="3200" b="1" dirty="0" smtClean="0"/>
              <a:t>навичок</a:t>
            </a:r>
            <a:r>
              <a:rPr lang="uk-UA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/>
              <a:t>. Політичні навички. </a:t>
            </a:r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/>
              <a:t>. Аналітичні навички.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Навички роботи з людьми. </a:t>
            </a:r>
            <a:endParaRPr lang="uk-UA" dirty="0" smtClean="0"/>
          </a:p>
          <a:p>
            <a:r>
              <a:rPr lang="uk-UA" dirty="0" smtClean="0"/>
              <a:t>4</a:t>
            </a:r>
            <a:r>
              <a:rPr lang="uk-UA" dirty="0"/>
              <a:t>. Системні навички. </a:t>
            </a:r>
            <a:endParaRPr lang="uk-UA" dirty="0" smtClean="0"/>
          </a:p>
          <a:p>
            <a:r>
              <a:rPr lang="uk-UA" dirty="0" smtClean="0"/>
              <a:t>5</a:t>
            </a:r>
            <a:r>
              <a:rPr lang="uk-UA" dirty="0"/>
              <a:t>. Ділові навички.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1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 Виділяють чотири стратегії, що базуються на різних аспектах сутності і поведінки керівника.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/>
              <a:t>. Раціонально-емпірична. </a:t>
            </a:r>
            <a:endParaRPr lang="en-US" dirty="0" smtClean="0"/>
          </a:p>
          <a:p>
            <a:r>
              <a:rPr lang="uk-UA" dirty="0" smtClean="0"/>
              <a:t>2</a:t>
            </a:r>
            <a:r>
              <a:rPr lang="uk-UA" dirty="0"/>
              <a:t>. Нормативно-</a:t>
            </a:r>
            <a:r>
              <a:rPr lang="uk-UA" dirty="0" err="1"/>
              <a:t>перевиховна</a:t>
            </a:r>
            <a:r>
              <a:rPr lang="uk-UA" dirty="0"/>
              <a:t>. </a:t>
            </a:r>
            <a:endParaRPr lang="en-US" dirty="0" smtClean="0"/>
          </a:p>
          <a:p>
            <a:r>
              <a:rPr lang="uk-UA" dirty="0" smtClean="0"/>
              <a:t>3</a:t>
            </a:r>
            <a:r>
              <a:rPr lang="uk-UA" dirty="0"/>
              <a:t>. Владно-насильницька. </a:t>
            </a:r>
            <a:endParaRPr lang="en-US" dirty="0" smtClean="0"/>
          </a:p>
          <a:p>
            <a:r>
              <a:rPr lang="uk-UA" dirty="0" smtClean="0"/>
              <a:t>4</a:t>
            </a:r>
            <a:r>
              <a:rPr lang="uk-UA" dirty="0"/>
              <a:t>. Адаптивна.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/>
              <a:t>Стратегії необхідно застосовувати з гнучким підходом і по можливості комбіновано. Не рекомендується надавати перевагу якійсь одній стратегії управління змінами над усіма іншими і підхід, що використовується в кожному окремому випадку, залежить від ряду таких чинників: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міра </a:t>
            </a:r>
            <a:r>
              <a:rPr lang="uk-UA" dirty="0"/>
              <a:t>протистояння. </a:t>
            </a:r>
            <a:endParaRPr lang="ru-RU" dirty="0"/>
          </a:p>
          <a:p>
            <a:pPr lvl="0"/>
            <a:r>
              <a:rPr lang="uk-UA" dirty="0"/>
              <a:t>цільова кількість </a:t>
            </a:r>
            <a:r>
              <a:rPr lang="uk-UA" dirty="0" smtClean="0"/>
              <a:t>людей.</a:t>
            </a:r>
            <a:endParaRPr lang="en-US" dirty="0" smtClean="0"/>
          </a:p>
          <a:p>
            <a:pPr lvl="0"/>
            <a:r>
              <a:rPr lang="uk-UA" dirty="0" smtClean="0"/>
              <a:t>величина ставки. </a:t>
            </a:r>
            <a:endParaRPr lang="en-US" dirty="0" smtClean="0"/>
          </a:p>
          <a:p>
            <a:pPr lvl="0"/>
            <a:r>
              <a:rPr lang="uk-UA" dirty="0" smtClean="0"/>
              <a:t>проміжок </a:t>
            </a:r>
            <a:r>
              <a:rPr lang="uk-UA" dirty="0"/>
              <a:t>часу. </a:t>
            </a:r>
            <a:endParaRPr lang="en-US" dirty="0" smtClean="0"/>
          </a:p>
          <a:p>
            <a:pPr lvl="0"/>
            <a:r>
              <a:rPr lang="uk-UA" dirty="0" smtClean="0"/>
              <a:t>експертна </a:t>
            </a:r>
            <a:r>
              <a:rPr lang="uk-UA" dirty="0"/>
              <a:t>оцінка. </a:t>
            </a:r>
            <a:endParaRPr lang="en-US" dirty="0" smtClean="0"/>
          </a:p>
          <a:p>
            <a:pPr lvl="0"/>
            <a:r>
              <a:rPr lang="uk-UA" dirty="0" smtClean="0"/>
              <a:t>залежність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1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Характерними рисами діяльності ефективного керівника є</a:t>
            </a:r>
            <a:r>
              <a:rPr lang="uk-UA" dirty="0" smtClean="0"/>
              <a:t>:</a:t>
            </a:r>
            <a:r>
              <a:rPr lang="en-US" dirty="0" smtClean="0"/>
              <a:t>..</a:t>
            </a:r>
            <a:r>
              <a:rPr lang="uk-UA" dirty="0" smtClean="0"/>
              <a:t>?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291" y="3318272"/>
            <a:ext cx="9746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-Roman"/>
              </a:rPr>
              <a:t>Результативність діяльності керівника з управління змінами в організації залежить від таких чинників, як</a:t>
            </a:r>
            <a:r>
              <a:rPr lang="uk-UA" sz="2800" dirty="0" smtClean="0">
                <a:latin typeface="Times New Roman" panose="02020603050405020304" pitchFamily="18" charset="0"/>
                <a:ea typeface="Times-Roman"/>
              </a:rPr>
              <a:t>:…?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25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/>
              <a:t>Оскільки управління персоналом ґрунтується на взаємовідносинах (формальних і неформальних) керівника-лідера з підлеглими, то особливо високі вимоги ставляться до його психологічних якостей, серед яких визначають: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uk-UA" dirty="0" smtClean="0"/>
              <a:t>здатність </a:t>
            </a:r>
            <a:r>
              <a:rPr lang="uk-UA" dirty="0"/>
              <a:t>приваблювати до себе людей, завдяки формуванню у них в процесі спілкування позитивних емоцій; </a:t>
            </a:r>
            <a:endParaRPr lang="ru-RU" dirty="0"/>
          </a:p>
          <a:p>
            <a:pPr lvl="0"/>
            <a:r>
              <a:rPr lang="uk-UA" dirty="0"/>
              <a:t>чесність, порядність, правдивість, висока вимогливість до себе і підлеглих, відповідальність;</a:t>
            </a:r>
            <a:endParaRPr lang="ru-RU" dirty="0"/>
          </a:p>
          <a:p>
            <a:pPr lvl="0"/>
            <a:r>
              <a:rPr lang="uk-UA" dirty="0"/>
              <a:t>справедливість, доброзичливість і повага у відносинах з підлеглими, здатність створювати в колективі сприятливу атмосферу;</a:t>
            </a:r>
            <a:endParaRPr lang="ru-RU" dirty="0"/>
          </a:p>
          <a:p>
            <a:pPr lvl="0"/>
            <a:r>
              <a:rPr lang="uk-UA" dirty="0"/>
              <a:t>знання людської психології та індивідуально-особистісних властивостей підлеглих, методів ефективного впливу на них;</a:t>
            </a:r>
            <a:endParaRPr lang="ru-RU" dirty="0"/>
          </a:p>
          <a:p>
            <a:pPr lvl="0"/>
            <a:r>
              <a:rPr lang="uk-UA" dirty="0"/>
              <a:t>емпатія (співпереживання) – вміння поставити себе на місце іншого, вникнути в його проблеми, потреби, інтереси, мотиви діяльності;</a:t>
            </a:r>
            <a:endParaRPr lang="ru-RU" dirty="0"/>
          </a:p>
          <a:p>
            <a:pPr lvl="0"/>
            <a:r>
              <a:rPr lang="uk-UA" dirty="0"/>
              <a:t>толерантність – вміння у будь-яких умовах залишатися витриманим, терплячим, ввічливим щодо висловлювань думок іншими, розсудливим і не  втрачати здатності приймати розумні рішення;</a:t>
            </a:r>
            <a:endParaRPr lang="ru-RU" dirty="0"/>
          </a:p>
          <a:p>
            <a:pPr lvl="0"/>
            <a:r>
              <a:rPr lang="uk-UA" dirty="0"/>
              <a:t>рішучість, наполегливість, здатність до вольових дій; вміння мислити </a:t>
            </a:r>
            <a:r>
              <a:rPr lang="uk-UA" dirty="0" err="1"/>
              <a:t>перспективно</a:t>
            </a:r>
            <a:r>
              <a:rPr lang="uk-UA" dirty="0"/>
              <a:t>, відрізняти реальні факти від суб’єктивних думок;</a:t>
            </a:r>
            <a:endParaRPr lang="ru-RU" dirty="0"/>
          </a:p>
          <a:p>
            <a:pPr lvl="0"/>
            <a:r>
              <a:rPr lang="uk-UA" dirty="0"/>
              <a:t>високий рівень емоційно-вольової сфери, психологічна стійкість і врівноваженість;</a:t>
            </a:r>
            <a:endParaRPr lang="ru-RU" dirty="0"/>
          </a:p>
          <a:p>
            <a:pPr lvl="0"/>
            <a:r>
              <a:rPr lang="uk-UA" dirty="0"/>
              <a:t>вміння впливати на людей, переконувати їх і добиватися взаєморозуміння.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Методами психологічного впливу на підлеглих є навіювання (умовляння) та переконання.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Навіювання </a:t>
            </a:r>
            <a:r>
              <a:rPr lang="uk-UA" dirty="0"/>
              <a:t>(сугестія) – це особливий вид цілеспрямованого, не аргументованого впливу на людину, коли інформація нею сприймається некритично, а згода досягається завдяки готовим висновкам.</a:t>
            </a:r>
            <a:endParaRPr lang="ru-RU" dirty="0"/>
          </a:p>
          <a:p>
            <a:pPr algn="just"/>
            <a:r>
              <a:rPr lang="uk-UA" dirty="0"/>
              <a:t>На відміну від навіювання, переконання як метод психологічного впливу на підлеглих, спрямоване на формування у них поглядів і моральних критеріїв щодо виконання своїх обов’язків. Воно ґрунтується на використанні керівником логічних доводів з метою формування у підлеглих відповідних висновків і згоди діяти адекватно актуальним задачам і потребам діяльності.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52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Основними способами переконання є інформування, роз'яснення і аргументація, в результаті чого досягається розуміння цінності цілей та реальності їх досягнення. Важливими психологічними передумовами ефективного переконання підлеглих є надання їм можливості висловлювати свої думки, брати участь в обговоренні проблеми. Керівник при цьому не повинен тиснути на підлеглих і керуватися у психологічному впливі на них принципами доцільності, науковості, етичності</a:t>
            </a:r>
            <a:r>
              <a:rPr lang="uk-UA" dirty="0" smtClean="0"/>
              <a:t>.</a:t>
            </a:r>
          </a:p>
          <a:p>
            <a:r>
              <a:rPr lang="uk-UA" dirty="0"/>
              <a:t>Для досягнення цілей організації керівники повинні координувати роботу працівників і мотивувати їх до виконання завдань.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1692</Words>
  <Application>Microsoft Office PowerPoint</Application>
  <PresentationFormat>Широкоэкранный</PresentationFormat>
  <Paragraphs>157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Times-Roman</vt:lpstr>
      <vt:lpstr>Тема Office</vt:lpstr>
      <vt:lpstr>Презентация PowerPoint</vt:lpstr>
      <vt:lpstr>До головних обов’язків керівників організацій в процесі реалізації змін відносять наступні.  </vt:lpstr>
      <vt:lpstr>Для здійснення процесу управління змінами в організації керівник повинен мати низку важливих навичок: </vt:lpstr>
      <vt:lpstr> Виділяють чотири стратегії, що базуються на різних аспектах сутності і поведінки керівника. </vt:lpstr>
      <vt:lpstr>Стратегії необхідно застосовувати з гнучким підходом і по можливості комбіновано. Не рекомендується надавати перевагу якійсь одній стратегії управління змінами над усіма іншими і підхід, що використовується в кожному окремому випадку, залежить від ряду таких чинників: </vt:lpstr>
      <vt:lpstr>Презентация PowerPoint</vt:lpstr>
      <vt:lpstr>Оскільки управління персоналом ґрунтується на взаємовідносинах (формальних і неформальних) керівника-лідера з підлеглими, то особливо високі вимоги ставляться до його психологічних якостей, серед яких визначають: </vt:lpstr>
      <vt:lpstr>Методами психологічного впливу на підлеглих є навіювання (умовляння) та переконання.  </vt:lpstr>
      <vt:lpstr>Презентация PowerPoint</vt:lpstr>
      <vt:lpstr>Класифікація видів мотивації трудової діяльності на основі ознаки різноманітності мотиваційної структури людини </vt:lpstr>
      <vt:lpstr>Залежно від груп потреб виділяють: </vt:lpstr>
      <vt:lpstr>Підвищення ефективності управління персоналом безпосередньо пов’язане  з удосконаленням комунікативних процесів на всіх рівнях. Сітка К. Томаса - Р. Кілмена </vt:lpstr>
      <vt:lpstr>Презентация PowerPoint</vt:lpstr>
      <vt:lpstr>Презентация PowerPoint</vt:lpstr>
      <vt:lpstr>Характерні риси ефективного лідерства </vt:lpstr>
      <vt:lpstr>Характеристика стилів лідерства Р. Лайкерта</vt:lpstr>
      <vt:lpstr>Управлінська решітка Р. Блейка – Дж. Моутон</vt:lpstr>
      <vt:lpstr>Підходи до виділення стилів управління: підхід з позиції особистих якостей, ситуаційний підхід</vt:lpstr>
      <vt:lpstr>Модель Фідлера. </vt:lpstr>
      <vt:lpstr>Презентация PowerPoint</vt:lpstr>
      <vt:lpstr>Презентация PowerPoint</vt:lpstr>
      <vt:lpstr>Теорія «життєвого циклу» П. Херсі і К. Бланшара. </vt:lpstr>
      <vt:lpstr>Автори моделі виділили чотири стадії зрілості підлеглих: </vt:lpstr>
      <vt:lpstr>«Життєвий цикл» П. Херсі і К. Бланшара</vt:lpstr>
      <vt:lpstr>Модель «шлях–мета» Р. Хауза і Т. Мітчела. </vt:lpstr>
      <vt:lpstr>Згідно з моделлю «шлях–мета» керівник може застосувати такі стилі керівництва:</vt:lpstr>
      <vt:lpstr>Ситуаційна модель прийняття рішень В. Врума – Ф. Йєттона – А. Джаго.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ПРИРОДА, ДЖЕРЕЛА  ТА НЕОБХІДНІСТЬ ПРОВЕДЕННЯ ЗМІН</dc:title>
  <dc:creator>Пащенко Ольга Петрівна</dc:creator>
  <cp:lastModifiedBy>User</cp:lastModifiedBy>
  <cp:revision>80</cp:revision>
  <dcterms:created xsi:type="dcterms:W3CDTF">2021-10-23T07:25:58Z</dcterms:created>
  <dcterms:modified xsi:type="dcterms:W3CDTF">2021-10-27T09:37:49Z</dcterms:modified>
</cp:coreProperties>
</file>