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77" r:id="rId5"/>
    <p:sldId id="260" r:id="rId6"/>
    <p:sldId id="261" r:id="rId7"/>
    <p:sldId id="262" r:id="rId8"/>
    <p:sldId id="263" r:id="rId9"/>
    <p:sldId id="278" r:id="rId10"/>
    <p:sldId id="264" r:id="rId11"/>
    <p:sldId id="265" r:id="rId12"/>
    <p:sldId id="266" r:id="rId13"/>
    <p:sldId id="267" r:id="rId14"/>
    <p:sldId id="268" r:id="rId15"/>
    <p:sldId id="269" r:id="rId16"/>
    <p:sldId id="270" r:id="rId17"/>
    <p:sldId id="271" r:id="rId18"/>
    <p:sldId id="272" r:id="rId19"/>
    <p:sldId id="276" r:id="rId20"/>
    <p:sldId id="279" r:id="rId21"/>
    <p:sldId id="275"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0CC62A-D44F-4C8D-BAD7-42F7C28C624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E0AB53F6-4F71-4609-9959-48AF0A671A79}">
      <dgm:prSet phldrT="[Текст]"/>
      <dgm:spPr/>
      <dgm:t>
        <a:bodyPr/>
        <a:lstStyle/>
        <a:p>
          <a:r>
            <a:rPr lang="ru-RU" dirty="0" err="1" smtClean="0"/>
            <a:t>Етапи</a:t>
          </a:r>
          <a:r>
            <a:rPr lang="ru-RU" dirty="0" smtClean="0"/>
            <a:t> реал</a:t>
          </a:r>
          <a:r>
            <a:rPr lang="uk-UA" dirty="0" err="1" smtClean="0"/>
            <a:t>ізації</a:t>
          </a:r>
          <a:r>
            <a:rPr lang="uk-UA" dirty="0" smtClean="0"/>
            <a:t> фінансової політики</a:t>
          </a:r>
          <a:endParaRPr lang="ru-RU" dirty="0"/>
        </a:p>
      </dgm:t>
    </dgm:pt>
    <dgm:pt modelId="{AA288FC7-83C0-4E12-B279-3FDF225F2A72}" type="parTrans" cxnId="{77A8F4BC-3498-493E-9918-53BA69F4B5EF}">
      <dgm:prSet/>
      <dgm:spPr/>
      <dgm:t>
        <a:bodyPr/>
        <a:lstStyle/>
        <a:p>
          <a:endParaRPr lang="ru-RU"/>
        </a:p>
      </dgm:t>
    </dgm:pt>
    <dgm:pt modelId="{21BEFF05-D88F-4321-B625-0EB89610205C}" type="sibTrans" cxnId="{77A8F4BC-3498-493E-9918-53BA69F4B5EF}">
      <dgm:prSet/>
      <dgm:spPr/>
      <dgm:t>
        <a:bodyPr/>
        <a:lstStyle/>
        <a:p>
          <a:endParaRPr lang="ru-RU"/>
        </a:p>
      </dgm:t>
    </dgm:pt>
    <dgm:pt modelId="{455931E2-5429-4B77-9BC9-7546D54015CE}">
      <dgm:prSet phldrT="[Текст]"/>
      <dgm:spPr/>
      <dgm:t>
        <a:bodyPr/>
        <a:lstStyle/>
        <a:p>
          <a:r>
            <a:rPr lang="uk-UA" b="1" dirty="0" smtClean="0"/>
            <a:t>І етап</a:t>
          </a:r>
          <a:endParaRPr lang="ru-RU" b="1" dirty="0" smtClean="0"/>
        </a:p>
        <a:p>
          <a:r>
            <a:rPr lang="uk-UA" i="1" dirty="0" smtClean="0"/>
            <a:t>Визначення мети і цілей фінансової політики</a:t>
          </a:r>
          <a:endParaRPr lang="ru-RU" i="1" dirty="0"/>
        </a:p>
      </dgm:t>
    </dgm:pt>
    <dgm:pt modelId="{02E7C773-82CD-43CC-A08C-F8D7EB27669D}" type="parTrans" cxnId="{D4FC0681-A760-4986-AD08-057DF217DAC5}">
      <dgm:prSet/>
      <dgm:spPr/>
      <dgm:t>
        <a:bodyPr/>
        <a:lstStyle/>
        <a:p>
          <a:endParaRPr lang="ru-RU"/>
        </a:p>
      </dgm:t>
    </dgm:pt>
    <dgm:pt modelId="{DB655B97-23D4-4F4A-B535-D3684F79661F}" type="sibTrans" cxnId="{D4FC0681-A760-4986-AD08-057DF217DAC5}">
      <dgm:prSet/>
      <dgm:spPr/>
      <dgm:t>
        <a:bodyPr/>
        <a:lstStyle/>
        <a:p>
          <a:endParaRPr lang="ru-RU"/>
        </a:p>
      </dgm:t>
    </dgm:pt>
    <dgm:pt modelId="{4BD11AF7-CC3C-44A0-B49A-B84A355486F8}">
      <dgm:prSet phldrT="[Текст]"/>
      <dgm:spPr/>
      <dgm:t>
        <a:bodyPr/>
        <a:lstStyle/>
        <a:p>
          <a:r>
            <a:rPr lang="uk-UA" b="1" dirty="0" smtClean="0"/>
            <a:t>ІІ етап</a:t>
          </a:r>
          <a:endParaRPr lang="ru-RU" b="1" dirty="0" smtClean="0"/>
        </a:p>
        <a:p>
          <a:r>
            <a:rPr lang="uk-UA" i="1" dirty="0" smtClean="0"/>
            <a:t>Створення фінансового </a:t>
          </a:r>
          <a:r>
            <a:rPr lang="ru-RU" i="1" dirty="0" err="1" smtClean="0"/>
            <a:t>механізму</a:t>
          </a:r>
          <a:r>
            <a:rPr lang="uk-UA" i="1" dirty="0" smtClean="0"/>
            <a:t> </a:t>
          </a:r>
          <a:endParaRPr lang="ru-RU" dirty="0"/>
        </a:p>
      </dgm:t>
    </dgm:pt>
    <dgm:pt modelId="{1A01C454-BE6A-45B3-A422-4C1EA12B55DB}" type="parTrans" cxnId="{2B939F12-C3C7-415A-ABB8-D8553BA65BFA}">
      <dgm:prSet/>
      <dgm:spPr/>
      <dgm:t>
        <a:bodyPr/>
        <a:lstStyle/>
        <a:p>
          <a:endParaRPr lang="ru-RU"/>
        </a:p>
      </dgm:t>
    </dgm:pt>
    <dgm:pt modelId="{82021124-8D2B-4906-89A4-1609ADBFED96}" type="sibTrans" cxnId="{2B939F12-C3C7-415A-ABB8-D8553BA65BFA}">
      <dgm:prSet/>
      <dgm:spPr/>
      <dgm:t>
        <a:bodyPr/>
        <a:lstStyle/>
        <a:p>
          <a:endParaRPr lang="ru-RU"/>
        </a:p>
      </dgm:t>
    </dgm:pt>
    <dgm:pt modelId="{9746CB8F-4711-4B2F-941A-7DFDC0BB273D}">
      <dgm:prSet phldrT="[Текст]"/>
      <dgm:spPr/>
      <dgm:t>
        <a:bodyPr/>
        <a:lstStyle/>
        <a:p>
          <a:r>
            <a:rPr lang="uk-UA" b="1" dirty="0" smtClean="0"/>
            <a:t>ІІІ етап</a:t>
          </a:r>
          <a:endParaRPr lang="ru-RU" b="1" dirty="0" smtClean="0"/>
        </a:p>
        <a:p>
          <a:r>
            <a:rPr lang="uk-UA" i="1" dirty="0" smtClean="0"/>
            <a:t>Побудова системи управління</a:t>
          </a:r>
          <a:endParaRPr lang="ru-RU" dirty="0"/>
        </a:p>
      </dgm:t>
    </dgm:pt>
    <dgm:pt modelId="{6231C3E2-3898-4779-947C-5AFD147FD4E8}" type="parTrans" cxnId="{13F6B6B7-807A-43C6-B3C1-1E24F1EA379A}">
      <dgm:prSet/>
      <dgm:spPr/>
      <dgm:t>
        <a:bodyPr/>
        <a:lstStyle/>
        <a:p>
          <a:endParaRPr lang="ru-RU"/>
        </a:p>
      </dgm:t>
    </dgm:pt>
    <dgm:pt modelId="{380EBA22-1D5E-4055-9F94-A0BCF261439D}" type="sibTrans" cxnId="{13F6B6B7-807A-43C6-B3C1-1E24F1EA379A}">
      <dgm:prSet/>
      <dgm:spPr/>
      <dgm:t>
        <a:bodyPr/>
        <a:lstStyle/>
        <a:p>
          <a:endParaRPr lang="ru-RU"/>
        </a:p>
      </dgm:t>
    </dgm:pt>
    <dgm:pt modelId="{151E2347-A4D6-4100-A5DF-6D2D0443D1D0}" type="pres">
      <dgm:prSet presAssocID="{D50CC62A-D44F-4C8D-BAD7-42F7C28C624D}" presName="Name0" presStyleCnt="0">
        <dgm:presLayoutVars>
          <dgm:chPref val="1"/>
          <dgm:dir/>
          <dgm:animOne val="branch"/>
          <dgm:animLvl val="lvl"/>
          <dgm:resizeHandles val="exact"/>
        </dgm:presLayoutVars>
      </dgm:prSet>
      <dgm:spPr/>
      <dgm:t>
        <a:bodyPr/>
        <a:lstStyle/>
        <a:p>
          <a:endParaRPr lang="ru-RU"/>
        </a:p>
      </dgm:t>
    </dgm:pt>
    <dgm:pt modelId="{54578BBE-774D-4F95-A8B2-48AE0E0DEB1D}" type="pres">
      <dgm:prSet presAssocID="{E0AB53F6-4F71-4609-9959-48AF0A671A79}" presName="root1" presStyleCnt="0"/>
      <dgm:spPr/>
    </dgm:pt>
    <dgm:pt modelId="{BA07F0E5-C416-487F-A9FC-51B9954A8E53}" type="pres">
      <dgm:prSet presAssocID="{E0AB53F6-4F71-4609-9959-48AF0A671A79}" presName="LevelOneTextNode" presStyleLbl="node0" presStyleIdx="0" presStyleCnt="1">
        <dgm:presLayoutVars>
          <dgm:chPref val="3"/>
        </dgm:presLayoutVars>
      </dgm:prSet>
      <dgm:spPr/>
      <dgm:t>
        <a:bodyPr/>
        <a:lstStyle/>
        <a:p>
          <a:endParaRPr lang="ru-RU"/>
        </a:p>
      </dgm:t>
    </dgm:pt>
    <dgm:pt modelId="{7BB0987C-C49D-4416-B931-DFC7A884AAA9}" type="pres">
      <dgm:prSet presAssocID="{E0AB53F6-4F71-4609-9959-48AF0A671A79}" presName="level2hierChild" presStyleCnt="0"/>
      <dgm:spPr/>
    </dgm:pt>
    <dgm:pt modelId="{3306D8D5-F749-4C03-8E4A-9F3F2C6E7ED1}" type="pres">
      <dgm:prSet presAssocID="{02E7C773-82CD-43CC-A08C-F8D7EB27669D}" presName="conn2-1" presStyleLbl="parChTrans1D2" presStyleIdx="0" presStyleCnt="3"/>
      <dgm:spPr/>
      <dgm:t>
        <a:bodyPr/>
        <a:lstStyle/>
        <a:p>
          <a:endParaRPr lang="ru-RU"/>
        </a:p>
      </dgm:t>
    </dgm:pt>
    <dgm:pt modelId="{3BCE4808-2C9D-4141-BF42-8154ECBA9813}" type="pres">
      <dgm:prSet presAssocID="{02E7C773-82CD-43CC-A08C-F8D7EB27669D}" presName="connTx" presStyleLbl="parChTrans1D2" presStyleIdx="0" presStyleCnt="3"/>
      <dgm:spPr/>
      <dgm:t>
        <a:bodyPr/>
        <a:lstStyle/>
        <a:p>
          <a:endParaRPr lang="ru-RU"/>
        </a:p>
      </dgm:t>
    </dgm:pt>
    <dgm:pt modelId="{D365F67D-4A9C-4492-96BE-4137D987FB23}" type="pres">
      <dgm:prSet presAssocID="{455931E2-5429-4B77-9BC9-7546D54015CE}" presName="root2" presStyleCnt="0"/>
      <dgm:spPr/>
    </dgm:pt>
    <dgm:pt modelId="{F46927F1-AEFE-4A2B-9546-4DF9E65D2631}" type="pres">
      <dgm:prSet presAssocID="{455931E2-5429-4B77-9BC9-7546D54015CE}" presName="LevelTwoTextNode" presStyleLbl="node2" presStyleIdx="0" presStyleCnt="3">
        <dgm:presLayoutVars>
          <dgm:chPref val="3"/>
        </dgm:presLayoutVars>
      </dgm:prSet>
      <dgm:spPr/>
      <dgm:t>
        <a:bodyPr/>
        <a:lstStyle/>
        <a:p>
          <a:endParaRPr lang="ru-RU"/>
        </a:p>
      </dgm:t>
    </dgm:pt>
    <dgm:pt modelId="{E47A7F6C-4F81-43CC-AA94-736EBB73D903}" type="pres">
      <dgm:prSet presAssocID="{455931E2-5429-4B77-9BC9-7546D54015CE}" presName="level3hierChild" presStyleCnt="0"/>
      <dgm:spPr/>
    </dgm:pt>
    <dgm:pt modelId="{E3277159-BFD6-4951-8CA1-84C1DAC9EB0B}" type="pres">
      <dgm:prSet presAssocID="{1A01C454-BE6A-45B3-A422-4C1EA12B55DB}" presName="conn2-1" presStyleLbl="parChTrans1D2" presStyleIdx="1" presStyleCnt="3"/>
      <dgm:spPr/>
      <dgm:t>
        <a:bodyPr/>
        <a:lstStyle/>
        <a:p>
          <a:endParaRPr lang="ru-RU"/>
        </a:p>
      </dgm:t>
    </dgm:pt>
    <dgm:pt modelId="{1EC0E003-B63D-4FA4-BA4E-F81FAD7E8038}" type="pres">
      <dgm:prSet presAssocID="{1A01C454-BE6A-45B3-A422-4C1EA12B55DB}" presName="connTx" presStyleLbl="parChTrans1D2" presStyleIdx="1" presStyleCnt="3"/>
      <dgm:spPr/>
      <dgm:t>
        <a:bodyPr/>
        <a:lstStyle/>
        <a:p>
          <a:endParaRPr lang="ru-RU"/>
        </a:p>
      </dgm:t>
    </dgm:pt>
    <dgm:pt modelId="{F12FFCA8-7AD5-46B8-B24D-F0D4322B90B5}" type="pres">
      <dgm:prSet presAssocID="{4BD11AF7-CC3C-44A0-B49A-B84A355486F8}" presName="root2" presStyleCnt="0"/>
      <dgm:spPr/>
    </dgm:pt>
    <dgm:pt modelId="{693FC0E3-A703-431D-9DB2-9F261FA0BF91}" type="pres">
      <dgm:prSet presAssocID="{4BD11AF7-CC3C-44A0-B49A-B84A355486F8}" presName="LevelTwoTextNode" presStyleLbl="node2" presStyleIdx="1" presStyleCnt="3">
        <dgm:presLayoutVars>
          <dgm:chPref val="3"/>
        </dgm:presLayoutVars>
      </dgm:prSet>
      <dgm:spPr/>
      <dgm:t>
        <a:bodyPr/>
        <a:lstStyle/>
        <a:p>
          <a:endParaRPr lang="ru-RU"/>
        </a:p>
      </dgm:t>
    </dgm:pt>
    <dgm:pt modelId="{B447111C-C884-4B76-BB62-6B8FB6BA287A}" type="pres">
      <dgm:prSet presAssocID="{4BD11AF7-CC3C-44A0-B49A-B84A355486F8}" presName="level3hierChild" presStyleCnt="0"/>
      <dgm:spPr/>
    </dgm:pt>
    <dgm:pt modelId="{BBB17EC2-FFE8-4A0C-844F-607B83651A62}" type="pres">
      <dgm:prSet presAssocID="{6231C3E2-3898-4779-947C-5AFD147FD4E8}" presName="conn2-1" presStyleLbl="parChTrans1D2" presStyleIdx="2" presStyleCnt="3"/>
      <dgm:spPr/>
      <dgm:t>
        <a:bodyPr/>
        <a:lstStyle/>
        <a:p>
          <a:endParaRPr lang="ru-RU"/>
        </a:p>
      </dgm:t>
    </dgm:pt>
    <dgm:pt modelId="{6326928B-7A04-471B-993B-BE09FF1EFF6A}" type="pres">
      <dgm:prSet presAssocID="{6231C3E2-3898-4779-947C-5AFD147FD4E8}" presName="connTx" presStyleLbl="parChTrans1D2" presStyleIdx="2" presStyleCnt="3"/>
      <dgm:spPr/>
      <dgm:t>
        <a:bodyPr/>
        <a:lstStyle/>
        <a:p>
          <a:endParaRPr lang="ru-RU"/>
        </a:p>
      </dgm:t>
    </dgm:pt>
    <dgm:pt modelId="{FE45EB02-3992-49DF-BBB7-EAFF9E6B12C9}" type="pres">
      <dgm:prSet presAssocID="{9746CB8F-4711-4B2F-941A-7DFDC0BB273D}" presName="root2" presStyleCnt="0"/>
      <dgm:spPr/>
    </dgm:pt>
    <dgm:pt modelId="{4B2E9C58-D122-4336-9EC3-BB90563BF455}" type="pres">
      <dgm:prSet presAssocID="{9746CB8F-4711-4B2F-941A-7DFDC0BB273D}" presName="LevelTwoTextNode" presStyleLbl="node2" presStyleIdx="2" presStyleCnt="3">
        <dgm:presLayoutVars>
          <dgm:chPref val="3"/>
        </dgm:presLayoutVars>
      </dgm:prSet>
      <dgm:spPr/>
      <dgm:t>
        <a:bodyPr/>
        <a:lstStyle/>
        <a:p>
          <a:endParaRPr lang="ru-RU"/>
        </a:p>
      </dgm:t>
    </dgm:pt>
    <dgm:pt modelId="{93F32933-6D87-4BB1-B427-85DA213716FA}" type="pres">
      <dgm:prSet presAssocID="{9746CB8F-4711-4B2F-941A-7DFDC0BB273D}" presName="level3hierChild" presStyleCnt="0"/>
      <dgm:spPr/>
    </dgm:pt>
  </dgm:ptLst>
  <dgm:cxnLst>
    <dgm:cxn modelId="{063AF688-5AC8-4692-B63E-5D4D7258559B}" type="presOf" srcId="{455931E2-5429-4B77-9BC9-7546D54015CE}" destId="{F46927F1-AEFE-4A2B-9546-4DF9E65D2631}" srcOrd="0" destOrd="0" presId="urn:microsoft.com/office/officeart/2008/layout/HorizontalMultiLevelHierarchy"/>
    <dgm:cxn modelId="{13F6B6B7-807A-43C6-B3C1-1E24F1EA379A}" srcId="{E0AB53F6-4F71-4609-9959-48AF0A671A79}" destId="{9746CB8F-4711-4B2F-941A-7DFDC0BB273D}" srcOrd="2" destOrd="0" parTransId="{6231C3E2-3898-4779-947C-5AFD147FD4E8}" sibTransId="{380EBA22-1D5E-4055-9F94-A0BCF261439D}"/>
    <dgm:cxn modelId="{AD642FE2-DF16-4CE7-B208-5B2006DCCB1D}" type="presOf" srcId="{02E7C773-82CD-43CC-A08C-F8D7EB27669D}" destId="{3BCE4808-2C9D-4141-BF42-8154ECBA9813}" srcOrd="1" destOrd="0" presId="urn:microsoft.com/office/officeart/2008/layout/HorizontalMultiLevelHierarchy"/>
    <dgm:cxn modelId="{264D30E7-D0BC-4136-AB39-927BA57B2AD3}" type="presOf" srcId="{6231C3E2-3898-4779-947C-5AFD147FD4E8}" destId="{BBB17EC2-FFE8-4A0C-844F-607B83651A62}" srcOrd="0" destOrd="0" presId="urn:microsoft.com/office/officeart/2008/layout/HorizontalMultiLevelHierarchy"/>
    <dgm:cxn modelId="{1F1A5EDE-0BEF-4AF6-ABA5-A16FE2B929C5}" type="presOf" srcId="{1A01C454-BE6A-45B3-A422-4C1EA12B55DB}" destId="{E3277159-BFD6-4951-8CA1-84C1DAC9EB0B}" srcOrd="0" destOrd="0" presId="urn:microsoft.com/office/officeart/2008/layout/HorizontalMultiLevelHierarchy"/>
    <dgm:cxn modelId="{37B04440-8F62-4632-A529-E82DBECA13FD}" type="presOf" srcId="{4BD11AF7-CC3C-44A0-B49A-B84A355486F8}" destId="{693FC0E3-A703-431D-9DB2-9F261FA0BF91}" srcOrd="0" destOrd="0" presId="urn:microsoft.com/office/officeart/2008/layout/HorizontalMultiLevelHierarchy"/>
    <dgm:cxn modelId="{77A8F4BC-3498-493E-9918-53BA69F4B5EF}" srcId="{D50CC62A-D44F-4C8D-BAD7-42F7C28C624D}" destId="{E0AB53F6-4F71-4609-9959-48AF0A671A79}" srcOrd="0" destOrd="0" parTransId="{AA288FC7-83C0-4E12-B279-3FDF225F2A72}" sibTransId="{21BEFF05-D88F-4321-B625-0EB89610205C}"/>
    <dgm:cxn modelId="{B7853DDA-148A-4581-B6F9-8C9A7B70F2E3}" type="presOf" srcId="{02E7C773-82CD-43CC-A08C-F8D7EB27669D}" destId="{3306D8D5-F749-4C03-8E4A-9F3F2C6E7ED1}" srcOrd="0" destOrd="0" presId="urn:microsoft.com/office/officeart/2008/layout/HorizontalMultiLevelHierarchy"/>
    <dgm:cxn modelId="{2B939F12-C3C7-415A-ABB8-D8553BA65BFA}" srcId="{E0AB53F6-4F71-4609-9959-48AF0A671A79}" destId="{4BD11AF7-CC3C-44A0-B49A-B84A355486F8}" srcOrd="1" destOrd="0" parTransId="{1A01C454-BE6A-45B3-A422-4C1EA12B55DB}" sibTransId="{82021124-8D2B-4906-89A4-1609ADBFED96}"/>
    <dgm:cxn modelId="{D4FC0681-A760-4986-AD08-057DF217DAC5}" srcId="{E0AB53F6-4F71-4609-9959-48AF0A671A79}" destId="{455931E2-5429-4B77-9BC9-7546D54015CE}" srcOrd="0" destOrd="0" parTransId="{02E7C773-82CD-43CC-A08C-F8D7EB27669D}" sibTransId="{DB655B97-23D4-4F4A-B535-D3684F79661F}"/>
    <dgm:cxn modelId="{55352438-CC8D-4EA7-91BE-7E2D422B9EE8}" type="presOf" srcId="{9746CB8F-4711-4B2F-941A-7DFDC0BB273D}" destId="{4B2E9C58-D122-4336-9EC3-BB90563BF455}" srcOrd="0" destOrd="0" presId="urn:microsoft.com/office/officeart/2008/layout/HorizontalMultiLevelHierarchy"/>
    <dgm:cxn modelId="{26B6E81D-95EB-495F-90C5-1935B8C59C9F}" type="presOf" srcId="{1A01C454-BE6A-45B3-A422-4C1EA12B55DB}" destId="{1EC0E003-B63D-4FA4-BA4E-F81FAD7E8038}" srcOrd="1" destOrd="0" presId="urn:microsoft.com/office/officeart/2008/layout/HorizontalMultiLevelHierarchy"/>
    <dgm:cxn modelId="{9B23E4D5-1B04-4C72-8626-C17122774414}" type="presOf" srcId="{D50CC62A-D44F-4C8D-BAD7-42F7C28C624D}" destId="{151E2347-A4D6-4100-A5DF-6D2D0443D1D0}" srcOrd="0" destOrd="0" presId="urn:microsoft.com/office/officeart/2008/layout/HorizontalMultiLevelHierarchy"/>
    <dgm:cxn modelId="{FCE30B34-170B-43EB-A21E-716A30AA91DE}" type="presOf" srcId="{E0AB53F6-4F71-4609-9959-48AF0A671A79}" destId="{BA07F0E5-C416-487F-A9FC-51B9954A8E53}" srcOrd="0" destOrd="0" presId="urn:microsoft.com/office/officeart/2008/layout/HorizontalMultiLevelHierarchy"/>
    <dgm:cxn modelId="{2264D527-AF7C-4353-B1A9-191E19647884}" type="presOf" srcId="{6231C3E2-3898-4779-947C-5AFD147FD4E8}" destId="{6326928B-7A04-471B-993B-BE09FF1EFF6A}" srcOrd="1" destOrd="0" presId="urn:microsoft.com/office/officeart/2008/layout/HorizontalMultiLevelHierarchy"/>
    <dgm:cxn modelId="{C4F8F833-51E9-4615-9DF9-47F153E6C975}" type="presParOf" srcId="{151E2347-A4D6-4100-A5DF-6D2D0443D1D0}" destId="{54578BBE-774D-4F95-A8B2-48AE0E0DEB1D}" srcOrd="0" destOrd="0" presId="urn:microsoft.com/office/officeart/2008/layout/HorizontalMultiLevelHierarchy"/>
    <dgm:cxn modelId="{B9CBA649-0703-4931-9696-C4035B338358}" type="presParOf" srcId="{54578BBE-774D-4F95-A8B2-48AE0E0DEB1D}" destId="{BA07F0E5-C416-487F-A9FC-51B9954A8E53}" srcOrd="0" destOrd="0" presId="urn:microsoft.com/office/officeart/2008/layout/HorizontalMultiLevelHierarchy"/>
    <dgm:cxn modelId="{D31D8ECC-2BF3-47A6-B92B-1BA477285E5F}" type="presParOf" srcId="{54578BBE-774D-4F95-A8B2-48AE0E0DEB1D}" destId="{7BB0987C-C49D-4416-B931-DFC7A884AAA9}" srcOrd="1" destOrd="0" presId="urn:microsoft.com/office/officeart/2008/layout/HorizontalMultiLevelHierarchy"/>
    <dgm:cxn modelId="{70651B5B-D4F4-4377-A2C7-52D45CD56A06}" type="presParOf" srcId="{7BB0987C-C49D-4416-B931-DFC7A884AAA9}" destId="{3306D8D5-F749-4C03-8E4A-9F3F2C6E7ED1}" srcOrd="0" destOrd="0" presId="urn:microsoft.com/office/officeart/2008/layout/HorizontalMultiLevelHierarchy"/>
    <dgm:cxn modelId="{227AA5A2-DE81-45EA-BE25-05FDEF391A64}" type="presParOf" srcId="{3306D8D5-F749-4C03-8E4A-9F3F2C6E7ED1}" destId="{3BCE4808-2C9D-4141-BF42-8154ECBA9813}" srcOrd="0" destOrd="0" presId="urn:microsoft.com/office/officeart/2008/layout/HorizontalMultiLevelHierarchy"/>
    <dgm:cxn modelId="{C3B6E50D-364C-48B5-97F1-47C093C05AA2}" type="presParOf" srcId="{7BB0987C-C49D-4416-B931-DFC7A884AAA9}" destId="{D365F67D-4A9C-4492-96BE-4137D987FB23}" srcOrd="1" destOrd="0" presId="urn:microsoft.com/office/officeart/2008/layout/HorizontalMultiLevelHierarchy"/>
    <dgm:cxn modelId="{5DD9EA62-D75E-4DB4-BFF3-176D8EC87583}" type="presParOf" srcId="{D365F67D-4A9C-4492-96BE-4137D987FB23}" destId="{F46927F1-AEFE-4A2B-9546-4DF9E65D2631}" srcOrd="0" destOrd="0" presId="urn:microsoft.com/office/officeart/2008/layout/HorizontalMultiLevelHierarchy"/>
    <dgm:cxn modelId="{65B6C87D-C7A7-4FDF-9294-94F17700B277}" type="presParOf" srcId="{D365F67D-4A9C-4492-96BE-4137D987FB23}" destId="{E47A7F6C-4F81-43CC-AA94-736EBB73D903}" srcOrd="1" destOrd="0" presId="urn:microsoft.com/office/officeart/2008/layout/HorizontalMultiLevelHierarchy"/>
    <dgm:cxn modelId="{FD33062C-BDEC-416D-AA9F-89A7D68AB92B}" type="presParOf" srcId="{7BB0987C-C49D-4416-B931-DFC7A884AAA9}" destId="{E3277159-BFD6-4951-8CA1-84C1DAC9EB0B}" srcOrd="2" destOrd="0" presId="urn:microsoft.com/office/officeart/2008/layout/HorizontalMultiLevelHierarchy"/>
    <dgm:cxn modelId="{6FEEF99D-8253-4326-AE48-9943A93E2A3F}" type="presParOf" srcId="{E3277159-BFD6-4951-8CA1-84C1DAC9EB0B}" destId="{1EC0E003-B63D-4FA4-BA4E-F81FAD7E8038}" srcOrd="0" destOrd="0" presId="urn:microsoft.com/office/officeart/2008/layout/HorizontalMultiLevelHierarchy"/>
    <dgm:cxn modelId="{5F2755B5-1D5A-484A-AF1A-359754167271}" type="presParOf" srcId="{7BB0987C-C49D-4416-B931-DFC7A884AAA9}" destId="{F12FFCA8-7AD5-46B8-B24D-F0D4322B90B5}" srcOrd="3" destOrd="0" presId="urn:microsoft.com/office/officeart/2008/layout/HorizontalMultiLevelHierarchy"/>
    <dgm:cxn modelId="{CA5B91ED-815A-4F75-91D5-29CAC2B3E269}" type="presParOf" srcId="{F12FFCA8-7AD5-46B8-B24D-F0D4322B90B5}" destId="{693FC0E3-A703-431D-9DB2-9F261FA0BF91}" srcOrd="0" destOrd="0" presId="urn:microsoft.com/office/officeart/2008/layout/HorizontalMultiLevelHierarchy"/>
    <dgm:cxn modelId="{9F9FF5BE-F91C-4CF7-A380-EA8021482045}" type="presParOf" srcId="{F12FFCA8-7AD5-46B8-B24D-F0D4322B90B5}" destId="{B447111C-C884-4B76-BB62-6B8FB6BA287A}" srcOrd="1" destOrd="0" presId="urn:microsoft.com/office/officeart/2008/layout/HorizontalMultiLevelHierarchy"/>
    <dgm:cxn modelId="{E336D299-67F9-4B75-A689-06FEA8CAB358}" type="presParOf" srcId="{7BB0987C-C49D-4416-B931-DFC7A884AAA9}" destId="{BBB17EC2-FFE8-4A0C-844F-607B83651A62}" srcOrd="4" destOrd="0" presId="urn:microsoft.com/office/officeart/2008/layout/HorizontalMultiLevelHierarchy"/>
    <dgm:cxn modelId="{3FBE725F-9C34-408F-8443-EC2F5E2BAE12}" type="presParOf" srcId="{BBB17EC2-FFE8-4A0C-844F-607B83651A62}" destId="{6326928B-7A04-471B-993B-BE09FF1EFF6A}" srcOrd="0" destOrd="0" presId="urn:microsoft.com/office/officeart/2008/layout/HorizontalMultiLevelHierarchy"/>
    <dgm:cxn modelId="{C15A9947-7074-4261-A359-F4E9A2AC4CB4}" type="presParOf" srcId="{7BB0987C-C49D-4416-B931-DFC7A884AAA9}" destId="{FE45EB02-3992-49DF-BBB7-EAFF9E6B12C9}" srcOrd="5" destOrd="0" presId="urn:microsoft.com/office/officeart/2008/layout/HorizontalMultiLevelHierarchy"/>
    <dgm:cxn modelId="{7E0DC76B-558C-464A-AF2C-C907B5865E5C}" type="presParOf" srcId="{FE45EB02-3992-49DF-BBB7-EAFF9E6B12C9}" destId="{4B2E9C58-D122-4336-9EC3-BB90563BF455}" srcOrd="0" destOrd="0" presId="urn:microsoft.com/office/officeart/2008/layout/HorizontalMultiLevelHierarchy"/>
    <dgm:cxn modelId="{C22CBE1C-5BE5-4D9D-B4A6-20D918197A1B}" type="presParOf" srcId="{FE45EB02-3992-49DF-BBB7-EAFF9E6B12C9}" destId="{93F32933-6D87-4BB1-B427-85DA213716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B17EC2-FFE8-4A0C-844F-607B83651A62}">
      <dsp:nvSpPr>
        <dsp:cNvPr id="0" name=""/>
        <dsp:cNvSpPr/>
      </dsp:nvSpPr>
      <dsp:spPr>
        <a:xfrm>
          <a:off x="2715640" y="2836862"/>
          <a:ext cx="707173" cy="1347509"/>
        </a:xfrm>
        <a:custGeom>
          <a:avLst/>
          <a:gdLst/>
          <a:ahLst/>
          <a:cxnLst/>
          <a:rect l="0" t="0" r="0" b="0"/>
          <a:pathLst>
            <a:path>
              <a:moveTo>
                <a:pt x="0" y="0"/>
              </a:moveTo>
              <a:lnTo>
                <a:pt x="353586" y="0"/>
              </a:lnTo>
              <a:lnTo>
                <a:pt x="353586" y="1347509"/>
              </a:lnTo>
              <a:lnTo>
                <a:pt x="707173" y="134750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031182" y="3472572"/>
        <a:ext cx="76090" cy="76090"/>
      </dsp:txXfrm>
    </dsp:sp>
    <dsp:sp modelId="{E3277159-BFD6-4951-8CA1-84C1DAC9EB0B}">
      <dsp:nvSpPr>
        <dsp:cNvPr id="0" name=""/>
        <dsp:cNvSpPr/>
      </dsp:nvSpPr>
      <dsp:spPr>
        <a:xfrm>
          <a:off x="2715640" y="2791142"/>
          <a:ext cx="707173" cy="91440"/>
        </a:xfrm>
        <a:custGeom>
          <a:avLst/>
          <a:gdLst/>
          <a:ahLst/>
          <a:cxnLst/>
          <a:rect l="0" t="0" r="0" b="0"/>
          <a:pathLst>
            <a:path>
              <a:moveTo>
                <a:pt x="0" y="45720"/>
              </a:moveTo>
              <a:lnTo>
                <a:pt x="707173" y="4572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051547" y="2819183"/>
        <a:ext cx="35358" cy="35358"/>
      </dsp:txXfrm>
    </dsp:sp>
    <dsp:sp modelId="{3306D8D5-F749-4C03-8E4A-9F3F2C6E7ED1}">
      <dsp:nvSpPr>
        <dsp:cNvPr id="0" name=""/>
        <dsp:cNvSpPr/>
      </dsp:nvSpPr>
      <dsp:spPr>
        <a:xfrm>
          <a:off x="2715640" y="1489352"/>
          <a:ext cx="707173" cy="1347509"/>
        </a:xfrm>
        <a:custGeom>
          <a:avLst/>
          <a:gdLst/>
          <a:ahLst/>
          <a:cxnLst/>
          <a:rect l="0" t="0" r="0" b="0"/>
          <a:pathLst>
            <a:path>
              <a:moveTo>
                <a:pt x="0" y="1347509"/>
              </a:moveTo>
              <a:lnTo>
                <a:pt x="353586" y="1347509"/>
              </a:lnTo>
              <a:lnTo>
                <a:pt x="353586" y="0"/>
              </a:lnTo>
              <a:lnTo>
                <a:pt x="707173"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031182" y="2125062"/>
        <a:ext cx="76090" cy="76090"/>
      </dsp:txXfrm>
    </dsp:sp>
    <dsp:sp modelId="{BA07F0E5-C416-487F-A9FC-51B9954A8E53}">
      <dsp:nvSpPr>
        <dsp:cNvPr id="0" name=""/>
        <dsp:cNvSpPr/>
      </dsp:nvSpPr>
      <dsp:spPr>
        <a:xfrm rot="16200000">
          <a:off x="-660225" y="2297858"/>
          <a:ext cx="5673725" cy="10780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ru-RU" sz="3800" kern="1200" dirty="0" err="1" smtClean="0"/>
            <a:t>Етапи</a:t>
          </a:r>
          <a:r>
            <a:rPr lang="ru-RU" sz="3800" kern="1200" dirty="0" smtClean="0"/>
            <a:t> реал</a:t>
          </a:r>
          <a:r>
            <a:rPr lang="uk-UA" sz="3800" kern="1200" dirty="0" err="1" smtClean="0"/>
            <a:t>ізації</a:t>
          </a:r>
          <a:r>
            <a:rPr lang="uk-UA" sz="3800" kern="1200" dirty="0" smtClean="0"/>
            <a:t> фінансової політики</a:t>
          </a:r>
          <a:endParaRPr lang="ru-RU" sz="3800" kern="1200" dirty="0"/>
        </a:p>
      </dsp:txBody>
      <dsp:txXfrm>
        <a:off x="-660225" y="2297858"/>
        <a:ext cx="5673725" cy="1078007"/>
      </dsp:txXfrm>
    </dsp:sp>
    <dsp:sp modelId="{F46927F1-AEFE-4A2B-9546-4DF9E65D2631}">
      <dsp:nvSpPr>
        <dsp:cNvPr id="0" name=""/>
        <dsp:cNvSpPr/>
      </dsp:nvSpPr>
      <dsp:spPr>
        <a:xfrm>
          <a:off x="3422813" y="950348"/>
          <a:ext cx="3535865" cy="10780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uk-UA" sz="2300" b="1" kern="1200" dirty="0" smtClean="0"/>
            <a:t>І етап</a:t>
          </a:r>
          <a:endParaRPr lang="ru-RU" sz="2300" b="1" kern="1200" dirty="0" smtClean="0"/>
        </a:p>
        <a:p>
          <a:pPr lvl="0" algn="ctr" defTabSz="1022350">
            <a:lnSpc>
              <a:spcPct val="90000"/>
            </a:lnSpc>
            <a:spcBef>
              <a:spcPct val="0"/>
            </a:spcBef>
            <a:spcAft>
              <a:spcPct val="35000"/>
            </a:spcAft>
          </a:pPr>
          <a:r>
            <a:rPr lang="uk-UA" sz="2300" i="1" kern="1200" dirty="0" smtClean="0"/>
            <a:t>Визначення мети і цілей фінансової політики</a:t>
          </a:r>
          <a:endParaRPr lang="ru-RU" sz="2300" i="1" kern="1200" dirty="0"/>
        </a:p>
      </dsp:txBody>
      <dsp:txXfrm>
        <a:off x="3422813" y="950348"/>
        <a:ext cx="3535865" cy="1078007"/>
      </dsp:txXfrm>
    </dsp:sp>
    <dsp:sp modelId="{693FC0E3-A703-431D-9DB2-9F261FA0BF91}">
      <dsp:nvSpPr>
        <dsp:cNvPr id="0" name=""/>
        <dsp:cNvSpPr/>
      </dsp:nvSpPr>
      <dsp:spPr>
        <a:xfrm>
          <a:off x="3422813" y="2297858"/>
          <a:ext cx="3535865" cy="10780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uk-UA" sz="2300" b="1" kern="1200" dirty="0" smtClean="0"/>
            <a:t>ІІ етап</a:t>
          </a:r>
          <a:endParaRPr lang="ru-RU" sz="2300" b="1" kern="1200" dirty="0" smtClean="0"/>
        </a:p>
        <a:p>
          <a:pPr lvl="0" algn="ctr" defTabSz="1022350">
            <a:lnSpc>
              <a:spcPct val="90000"/>
            </a:lnSpc>
            <a:spcBef>
              <a:spcPct val="0"/>
            </a:spcBef>
            <a:spcAft>
              <a:spcPct val="35000"/>
            </a:spcAft>
          </a:pPr>
          <a:r>
            <a:rPr lang="uk-UA" sz="2300" i="1" kern="1200" dirty="0" smtClean="0"/>
            <a:t>Створення фінансового </a:t>
          </a:r>
          <a:r>
            <a:rPr lang="ru-RU" sz="2300" i="1" kern="1200" dirty="0" err="1" smtClean="0"/>
            <a:t>механізму</a:t>
          </a:r>
          <a:r>
            <a:rPr lang="uk-UA" sz="2300" i="1" kern="1200" dirty="0" smtClean="0"/>
            <a:t> </a:t>
          </a:r>
          <a:endParaRPr lang="ru-RU" sz="2300" kern="1200" dirty="0"/>
        </a:p>
      </dsp:txBody>
      <dsp:txXfrm>
        <a:off x="3422813" y="2297858"/>
        <a:ext cx="3535865" cy="1078007"/>
      </dsp:txXfrm>
    </dsp:sp>
    <dsp:sp modelId="{4B2E9C58-D122-4336-9EC3-BB90563BF455}">
      <dsp:nvSpPr>
        <dsp:cNvPr id="0" name=""/>
        <dsp:cNvSpPr/>
      </dsp:nvSpPr>
      <dsp:spPr>
        <a:xfrm>
          <a:off x="3422813" y="3645368"/>
          <a:ext cx="3535865" cy="10780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uk-UA" sz="2300" b="1" kern="1200" dirty="0" smtClean="0"/>
            <a:t>ІІІ етап</a:t>
          </a:r>
          <a:endParaRPr lang="ru-RU" sz="2300" b="1" kern="1200" dirty="0" smtClean="0"/>
        </a:p>
        <a:p>
          <a:pPr lvl="0" algn="ctr" defTabSz="1022350">
            <a:lnSpc>
              <a:spcPct val="90000"/>
            </a:lnSpc>
            <a:spcBef>
              <a:spcPct val="0"/>
            </a:spcBef>
            <a:spcAft>
              <a:spcPct val="35000"/>
            </a:spcAft>
          </a:pPr>
          <a:r>
            <a:rPr lang="uk-UA" sz="2300" i="1" kern="1200" dirty="0" smtClean="0"/>
            <a:t>Побудова системи управління</a:t>
          </a:r>
          <a:endParaRPr lang="ru-RU" sz="2300" kern="1200" dirty="0"/>
        </a:p>
      </dsp:txBody>
      <dsp:txXfrm>
        <a:off x="3422813" y="3645368"/>
        <a:ext cx="3535865" cy="1078007"/>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014265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42911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164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856631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18607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7136788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336830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54128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011485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24.02.2026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63015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705EC25-EEEC-4CA7-AC0B-87A3B2F90591}" type="datetimeFigureOut">
              <a:rPr lang="ru-RU" smtClean="0"/>
              <a:t>24.02.2026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2954402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705EC25-EEEC-4CA7-AC0B-87A3B2F90591}" type="datetimeFigureOut">
              <a:rPr lang="ru-RU" smtClean="0"/>
              <a:t>24.02.2026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261380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705EC25-EEEC-4CA7-AC0B-87A3B2F90591}" type="datetimeFigureOut">
              <a:rPr lang="ru-RU" smtClean="0"/>
              <a:t>24.02.2026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26608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5EC25-EEEC-4CA7-AC0B-87A3B2F90591}" type="datetimeFigureOut">
              <a:rPr lang="ru-RU" smtClean="0"/>
              <a:t>24.02.2026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12144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705EC25-EEEC-4CA7-AC0B-87A3B2F90591}" type="datetimeFigureOut">
              <a:rPr lang="ru-RU" smtClean="0"/>
              <a:t>24.02.2026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834097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
        <p:nvSpPr>
          <p:cNvPr id="5" name="Date Placeholder 4"/>
          <p:cNvSpPr>
            <a:spLocks noGrp="1"/>
          </p:cNvSpPr>
          <p:nvPr>
            <p:ph type="dt" sz="half" idx="10"/>
          </p:nvPr>
        </p:nvSpPr>
        <p:spPr/>
        <p:txBody>
          <a:bodyPr/>
          <a:lstStyle/>
          <a:p>
            <a:fld id="{5705EC25-EEEC-4CA7-AC0B-87A3B2F90591}" type="datetimeFigureOut">
              <a:rPr lang="ru-RU" smtClean="0"/>
              <a:t>24.02.2026</a:t>
            </a:fld>
            <a:endParaRPr lang="ru-RU"/>
          </a:p>
        </p:txBody>
      </p:sp>
    </p:spTree>
    <p:extLst>
      <p:ext uri="{BB962C8B-B14F-4D97-AF65-F5344CB8AC3E}">
        <p14:creationId xmlns:p14="http://schemas.microsoft.com/office/powerpoint/2010/main" val="188872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05EC25-EEEC-4CA7-AC0B-87A3B2F90591}" type="datetimeFigureOut">
              <a:rPr lang="ru-RU" smtClean="0"/>
              <a:t>24.02.2026</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15A7B5-ECF8-4A45-83D9-AD158B2216D0}" type="slidenum">
              <a:rPr lang="ru-RU" smtClean="0"/>
              <a:t>‹#›</a:t>
            </a:fld>
            <a:endParaRPr lang="ru-RU"/>
          </a:p>
        </p:txBody>
      </p:sp>
    </p:spTree>
    <p:extLst>
      <p:ext uri="{BB962C8B-B14F-4D97-AF65-F5344CB8AC3E}">
        <p14:creationId xmlns:p14="http://schemas.microsoft.com/office/powerpoint/2010/main" val="363265582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682389"/>
            <a:ext cx="7766936" cy="4465344"/>
          </a:xfrm>
        </p:spPr>
        <p:txBody>
          <a:bodyPr/>
          <a:lstStyle/>
          <a:p>
            <a:pPr algn="ctr"/>
            <a:r>
              <a:rPr lang="ru-RU" sz="2800" b="1" dirty="0" smtClean="0"/>
              <a:t>Ф</a:t>
            </a:r>
            <a:r>
              <a:rPr lang="uk-UA" sz="2800" b="1" dirty="0" err="1" smtClean="0"/>
              <a:t>інансова</a:t>
            </a:r>
            <a:r>
              <a:rPr lang="uk-UA" sz="2800" b="1" dirty="0" smtClean="0"/>
              <a:t> політика</a:t>
            </a:r>
          </a:p>
          <a:p>
            <a:pPr algn="l"/>
            <a:endParaRPr lang="uk-UA" i="1" dirty="0" smtClean="0"/>
          </a:p>
          <a:p>
            <a:pPr algn="l"/>
            <a:r>
              <a:rPr lang="uk-UA" sz="2400" i="1" dirty="0" smtClean="0"/>
              <a:t>1. </a:t>
            </a:r>
            <a:r>
              <a:rPr lang="ru-RU" sz="2400" dirty="0" err="1"/>
              <a:t>Сутність</a:t>
            </a:r>
            <a:r>
              <a:rPr lang="ru-RU" sz="2400" dirty="0"/>
              <a:t> </a:t>
            </a:r>
            <a:r>
              <a:rPr lang="ru-RU" sz="2400" dirty="0" err="1"/>
              <a:t>фінансової</a:t>
            </a:r>
            <a:r>
              <a:rPr lang="ru-RU" sz="2400" dirty="0"/>
              <a:t> </a:t>
            </a:r>
            <a:r>
              <a:rPr lang="ru-RU" sz="2400" dirty="0" err="1"/>
              <a:t>політики</a:t>
            </a:r>
            <a:r>
              <a:rPr lang="ru-RU" sz="2400" dirty="0"/>
              <a:t>, </a:t>
            </a:r>
            <a:r>
              <a:rPr lang="ru-RU" sz="2400" dirty="0" err="1"/>
              <a:t>її</a:t>
            </a:r>
            <a:r>
              <a:rPr lang="ru-RU" sz="2400" dirty="0"/>
              <a:t> мета, </a:t>
            </a:r>
            <a:r>
              <a:rPr lang="ru-RU" sz="2400" dirty="0" err="1"/>
              <a:t>задачі</a:t>
            </a:r>
            <a:r>
              <a:rPr lang="ru-RU" sz="2400" dirty="0"/>
              <a:t>, </a:t>
            </a:r>
            <a:r>
              <a:rPr lang="ru-RU" sz="2400" dirty="0" err="1"/>
              <a:t>елементи</a:t>
            </a:r>
            <a:endParaRPr lang="uk-UA" sz="2400" dirty="0" smtClean="0"/>
          </a:p>
          <a:p>
            <a:pPr algn="l"/>
            <a:r>
              <a:rPr lang="uk-UA" sz="2400" i="1" dirty="0" smtClean="0"/>
              <a:t>2. </a:t>
            </a:r>
            <a:r>
              <a:rPr lang="uk-UA" sz="2400" i="1" dirty="0"/>
              <a:t>Види і типи фінансової політики, їх характеристика</a:t>
            </a:r>
            <a:endParaRPr lang="ru-RU" sz="2400" dirty="0"/>
          </a:p>
          <a:p>
            <a:pPr algn="l"/>
            <a:r>
              <a:rPr lang="uk-UA" sz="2400" i="1" dirty="0"/>
              <a:t>3</a:t>
            </a:r>
            <a:r>
              <a:rPr lang="uk-UA" sz="2400" i="1" dirty="0" smtClean="0"/>
              <a:t>. </a:t>
            </a:r>
            <a:r>
              <a:rPr lang="uk-UA" sz="2400" i="1" dirty="0"/>
              <a:t>Механізм реалізації фінансової політики</a:t>
            </a:r>
            <a:endParaRPr lang="ru-RU" sz="2400" dirty="0"/>
          </a:p>
          <a:p>
            <a:pPr algn="l"/>
            <a:endParaRPr lang="uk-UA" dirty="0"/>
          </a:p>
          <a:p>
            <a:endParaRPr lang="ru-RU" dirty="0"/>
          </a:p>
        </p:txBody>
      </p:sp>
    </p:spTree>
    <p:extLst>
      <p:ext uri="{BB962C8B-B14F-4D97-AF65-F5344CB8AC3E}">
        <p14:creationId xmlns:p14="http://schemas.microsoft.com/office/powerpoint/2010/main" val="3001678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Слід підкреслити, що в чистому вигляді ні один вид фінансової політики на практиці не існує. Держава використовує фінансові засоби того чи іншого виду фінансової політики, поєднуючи їх</a:t>
            </a:r>
            <a:endParaRPr lang="ru-RU" dirty="0"/>
          </a:p>
          <a:p>
            <a:r>
              <a:rPr lang="uk-UA" dirty="0"/>
              <a:t>Класифікація типів фінансової політики здійснюється залежно від способів її реалізації та рівня державного втручання </a:t>
            </a:r>
            <a:endParaRPr lang="uk-UA" dirty="0" smtClean="0"/>
          </a:p>
          <a:p>
            <a:endParaRPr lang="ru-RU" dirty="0"/>
          </a:p>
        </p:txBody>
      </p:sp>
      <p:pic>
        <p:nvPicPr>
          <p:cNvPr id="2" name="Рисунок 1"/>
          <p:cNvPicPr>
            <a:picLocks noChangeAspect="1"/>
          </p:cNvPicPr>
          <p:nvPr/>
        </p:nvPicPr>
        <p:blipFill>
          <a:blip r:embed="rId2"/>
          <a:stretch>
            <a:fillRect/>
          </a:stretch>
        </p:blipFill>
        <p:spPr>
          <a:xfrm>
            <a:off x="599560" y="2019869"/>
            <a:ext cx="9152670" cy="4366661"/>
          </a:xfrm>
          <a:prstGeom prst="rect">
            <a:avLst/>
          </a:prstGeom>
        </p:spPr>
      </p:pic>
    </p:spTree>
    <p:extLst>
      <p:ext uri="{BB962C8B-B14F-4D97-AF65-F5344CB8AC3E}">
        <p14:creationId xmlns:p14="http://schemas.microsoft.com/office/powerpoint/2010/main" val="4147255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pPr marL="0" indent="0">
              <a:buNone/>
            </a:pPr>
            <a:r>
              <a:rPr lang="uk-UA" b="1" u="sng" dirty="0"/>
              <a:t>Дискреційна фінансова політика</a:t>
            </a:r>
            <a:r>
              <a:rPr lang="uk-UA" u="sng" dirty="0"/>
              <a:t> </a:t>
            </a:r>
            <a:r>
              <a:rPr lang="uk-UA" dirty="0"/>
              <a:t>– це політика, що проводиться безпосередньо урядом країни і здійснюється за допомогою органів системи управління фінансами. Такий тип фінансової політики недостатньо враховує можливості фінансового регулювання. Основними засобами дискреційної політики є: </a:t>
            </a:r>
            <a:endParaRPr lang="ru-RU" dirty="0"/>
          </a:p>
          <a:p>
            <a:r>
              <a:rPr lang="uk-UA" dirty="0" smtClean="0"/>
              <a:t>соціальні </a:t>
            </a:r>
            <a:r>
              <a:rPr lang="uk-UA" dirty="0"/>
              <a:t>програми;</a:t>
            </a:r>
            <a:endParaRPr lang="ru-RU" dirty="0"/>
          </a:p>
          <a:p>
            <a:r>
              <a:rPr lang="uk-UA" dirty="0" smtClean="0"/>
              <a:t>державні </a:t>
            </a:r>
            <a:r>
              <a:rPr lang="uk-UA" dirty="0"/>
              <a:t>інвестиції.</a:t>
            </a:r>
            <a:endParaRPr lang="ru-RU" dirty="0"/>
          </a:p>
          <a:p>
            <a:pPr marL="0" indent="0">
              <a:buNone/>
            </a:pPr>
            <a:r>
              <a:rPr lang="uk-UA" dirty="0"/>
              <a:t>Під </a:t>
            </a:r>
            <a:r>
              <a:rPr lang="uk-UA" b="1" u="sng" dirty="0"/>
              <a:t>недискреційною фінансовою політикою</a:t>
            </a:r>
            <a:r>
              <a:rPr lang="uk-UA" u="sng" dirty="0"/>
              <a:t> </a:t>
            </a:r>
            <a:r>
              <a:rPr lang="uk-UA" dirty="0"/>
              <a:t>розуміють здатність податкової системи до самостійної стабілізації. Тобто, вона повинна мати такі особливості, які дозволять їй регулювати фінансово-економічну діяльність в країні без безпосереднього втручання будь-яких органів управління. Дані особливості податкової системи називаються убудованими стабілізаторами (наприклад, податкові стабілізатори).</a:t>
            </a:r>
            <a:endParaRPr lang="ru-RU" dirty="0"/>
          </a:p>
          <a:p>
            <a:r>
              <a:rPr lang="uk-UA" dirty="0"/>
              <a:t>Але, не зважаючи на безумовно корисну здатність убудованих стабілізаторів до стабілізації фінансових процесів, вплив уряду на фінансово-економічну ситуацію в країні є необхідним.</a:t>
            </a:r>
            <a:endParaRPr lang="ru-RU" dirty="0"/>
          </a:p>
          <a:p>
            <a:endParaRPr lang="ru-RU" dirty="0"/>
          </a:p>
        </p:txBody>
      </p:sp>
    </p:spTree>
    <p:extLst>
      <p:ext uri="{BB962C8B-B14F-4D97-AF65-F5344CB8AC3E}">
        <p14:creationId xmlns:p14="http://schemas.microsoft.com/office/powerpoint/2010/main" val="571150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pPr marL="0" indent="0">
              <a:buNone/>
            </a:pPr>
            <a:r>
              <a:rPr lang="uk-UA" dirty="0"/>
              <a:t>За рівнем втручання держави в економіку країни в залежності від особливостей її стану та розвитку фінансову політику поділяють на три основних типи: класичний, регулюючий та планово-директивний.</a:t>
            </a:r>
            <a:endParaRPr lang="ru-RU" dirty="0"/>
          </a:p>
          <a:p>
            <a:r>
              <a:rPr lang="uk-UA" b="1" u="sng" dirty="0"/>
              <a:t>Класичний тип фінансової політики</a:t>
            </a:r>
            <a:r>
              <a:rPr lang="uk-UA" u="sng" dirty="0"/>
              <a:t> </a:t>
            </a:r>
            <a:r>
              <a:rPr lang="uk-UA" dirty="0"/>
              <a:t>заснований на працях класиків політекономії А. Сміта і Д. Рікардо та їх послідовників. Основний її напрямок – невтручання держави в економіку, підтримка вільної конкуренції, використання ринкового механізму як головного регулятора господарських процесів. І як наслідок цього – обмеження державних податків і видатків, забезпечення умов для формування і виконання збалансованого бюджету.</a:t>
            </a:r>
            <a:endParaRPr lang="ru-RU" dirty="0"/>
          </a:p>
          <a:p>
            <a:r>
              <a:rPr lang="uk-UA" dirty="0"/>
              <a:t>В основі </a:t>
            </a:r>
            <a:r>
              <a:rPr lang="uk-UA" b="1" u="sng" dirty="0"/>
              <a:t>регулюючого типу фінансової політики</a:t>
            </a:r>
            <a:r>
              <a:rPr lang="uk-UA" u="sng" dirty="0"/>
              <a:t> </a:t>
            </a:r>
            <a:r>
              <a:rPr lang="uk-UA" dirty="0"/>
              <a:t>лежить економічна теорія англійського економіста </a:t>
            </a:r>
            <a:r>
              <a:rPr lang="uk-UA" dirty="0" err="1"/>
              <a:t>Дж</a:t>
            </a:r>
            <a:r>
              <a:rPr lang="uk-UA" dirty="0"/>
              <a:t>. Кейнса та його послідовників. Даний тип фінансової політики передбачає необхідність втручання і регулювання державою циклічного розвитку економіки. Фінансовий механізм використовується для регулювання економіки соціальних відносин з метою забезпечення повної зайнятості населення.</a:t>
            </a:r>
            <a:endParaRPr lang="ru-RU" dirty="0"/>
          </a:p>
          <a:p>
            <a:pPr marL="0" indent="0">
              <a:buNone/>
            </a:pPr>
            <a:r>
              <a:rPr lang="uk-UA" dirty="0"/>
              <a:t>Основним інструментом впливу на економіку є державні видатки, які забезпечують формування додаткового попиту, зростання підприємницької діяльності, збільшення національного доходу, ліквідацію безробіття шляхом фінансування створення нових робочих місць. </a:t>
            </a:r>
            <a:endParaRPr lang="ru-RU" dirty="0"/>
          </a:p>
          <a:p>
            <a:endParaRPr lang="ru-RU" dirty="0"/>
          </a:p>
        </p:txBody>
      </p:sp>
    </p:spTree>
    <p:extLst>
      <p:ext uri="{BB962C8B-B14F-4D97-AF65-F5344CB8AC3E}">
        <p14:creationId xmlns:p14="http://schemas.microsoft.com/office/powerpoint/2010/main" val="252007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fontScale="92500" lnSpcReduction="10000"/>
          </a:bodyPr>
          <a:lstStyle/>
          <a:p>
            <a:pPr marL="0" indent="0">
              <a:buNone/>
            </a:pPr>
            <a:r>
              <a:rPr lang="uk-UA" dirty="0"/>
              <a:t>Головним механізмом регулювання є:</a:t>
            </a:r>
            <a:endParaRPr lang="ru-RU" dirty="0"/>
          </a:p>
          <a:p>
            <a:pPr lvl="0"/>
            <a:r>
              <a:rPr lang="uk-UA" dirty="0"/>
              <a:t>прибутковий податок, що використовує прогресивні ставки;</a:t>
            </a:r>
            <a:endParaRPr lang="ru-RU" dirty="0"/>
          </a:p>
          <a:p>
            <a:pPr lvl="0"/>
            <a:r>
              <a:rPr lang="uk-UA" dirty="0"/>
              <a:t>державний кредит, на основі якого проводиться політика дефіцитного фінансування</a:t>
            </a:r>
            <a:r>
              <a:rPr lang="uk-UA" dirty="0" smtClean="0"/>
              <a:t>;</a:t>
            </a:r>
          </a:p>
          <a:p>
            <a:pPr lvl="0"/>
            <a:r>
              <a:rPr lang="uk-UA" dirty="0"/>
              <a:t>ринок позикових капіталів, що є значним джерелом доходної частини бюджету;</a:t>
            </a:r>
            <a:endParaRPr lang="ru-RU" dirty="0"/>
          </a:p>
          <a:p>
            <a:pPr lvl="0"/>
            <a:r>
              <a:rPr lang="uk-UA" dirty="0"/>
              <a:t>дефіцит бюджету.</a:t>
            </a:r>
            <a:endParaRPr lang="ru-RU" dirty="0"/>
          </a:p>
          <a:p>
            <a:r>
              <a:rPr lang="uk-UA" b="1" u="sng" dirty="0" smtClean="0"/>
              <a:t>Планово-директивний </a:t>
            </a:r>
            <a:r>
              <a:rPr lang="uk-UA" b="1" u="sng" dirty="0"/>
              <a:t>тип</a:t>
            </a:r>
            <a:r>
              <a:rPr lang="uk-UA" u="sng" dirty="0"/>
              <a:t> </a:t>
            </a:r>
            <a:r>
              <a:rPr lang="uk-UA" dirty="0"/>
              <a:t>фінансової політики, як правило, застосовується в державах з командно-адміністративною системою управління економікою. Метою цього типу фінансової політики, що здійснюється прямим директивним керівництвом у всіх сферах економіки і соціального життя, є забезпечення максимальної концентрації фінансових ресурсів в руках держави для подальшого їх перерозподілу у відповідності до основних напрямків державного плану.</a:t>
            </a:r>
            <a:endParaRPr lang="ru-RU" dirty="0"/>
          </a:p>
          <a:p>
            <a:r>
              <a:rPr lang="uk-UA" dirty="0"/>
              <a:t>Необхідно підкреслити, що в сучасних умовах ні в одній країні світу в чистому вигляді жоден тип фінансової політики не зустрічається.</a:t>
            </a:r>
            <a:endParaRPr lang="ru-RU" dirty="0"/>
          </a:p>
          <a:p>
            <a:r>
              <a:rPr lang="uk-UA" dirty="0"/>
              <a:t>Крім того, слід враховувати, що кожен тип фінансової політики не буває суто позитивним або негативним, так як залежить від особливостей етапу розвитку держави, її економічного стану та соціальної сфери, залежить від функцій і задач самої держави.</a:t>
            </a:r>
            <a:endParaRPr lang="ru-RU" dirty="0"/>
          </a:p>
          <a:p>
            <a:endParaRPr lang="ru-RU" dirty="0"/>
          </a:p>
          <a:p>
            <a:endParaRPr lang="ru-RU" dirty="0"/>
          </a:p>
        </p:txBody>
      </p:sp>
    </p:spTree>
    <p:extLst>
      <p:ext uri="{BB962C8B-B14F-4D97-AF65-F5344CB8AC3E}">
        <p14:creationId xmlns:p14="http://schemas.microsoft.com/office/powerpoint/2010/main" val="3781645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a:bodyPr>
          <a:lstStyle/>
          <a:p>
            <a:r>
              <a:rPr lang="uk-UA" i="1" dirty="0"/>
              <a:t>3. Механізм реалізації фінансової </a:t>
            </a:r>
            <a:r>
              <a:rPr lang="uk-UA" i="1" dirty="0" smtClean="0"/>
              <a:t>політики</a:t>
            </a:r>
          </a:p>
          <a:p>
            <a:pPr marL="0" indent="0">
              <a:buNone/>
            </a:pPr>
            <a:endParaRPr lang="uk-UA" dirty="0" smtClean="0"/>
          </a:p>
          <a:p>
            <a:pPr marL="0" indent="0">
              <a:buNone/>
            </a:pPr>
            <a:r>
              <a:rPr lang="uk-UA" dirty="0" smtClean="0"/>
              <a:t>Відомо</a:t>
            </a:r>
            <a:r>
              <a:rPr lang="uk-UA" dirty="0"/>
              <a:t>, що реалізація фінансової політики – це досить складне економічне явище, тому що охоплює широкий комплекс заходів. Сам процес реалізації фінансової політики відбувається в три етапи:</a:t>
            </a:r>
            <a:endParaRPr lang="ru-RU" dirty="0"/>
          </a:p>
          <a:p>
            <a:pPr lvl="0"/>
            <a:r>
              <a:rPr lang="uk-UA" dirty="0"/>
              <a:t>розробка науково </a:t>
            </a:r>
            <a:r>
              <a:rPr lang="uk-UA" dirty="0" err="1"/>
              <a:t>обгрунтованих</a:t>
            </a:r>
            <a:r>
              <a:rPr lang="uk-UA" dirty="0"/>
              <a:t> концепцій розвитку фінансів;</a:t>
            </a:r>
            <a:endParaRPr lang="ru-RU" dirty="0"/>
          </a:p>
          <a:p>
            <a:pPr lvl="0"/>
            <a:r>
              <a:rPr lang="uk-UA" dirty="0"/>
              <a:t>визначення основних напрямків використання фінансів;</a:t>
            </a:r>
            <a:endParaRPr lang="ru-RU" dirty="0"/>
          </a:p>
          <a:p>
            <a:pPr lvl="0"/>
            <a:r>
              <a:rPr lang="uk-UA" dirty="0"/>
              <a:t>здійснення практичних дій, направлених на досягнення поставленої мети.</a:t>
            </a:r>
            <a:endParaRPr lang="ru-RU" dirty="0"/>
          </a:p>
          <a:p>
            <a:pPr marL="0" indent="0">
              <a:buNone/>
            </a:pPr>
            <a:r>
              <a:rPr lang="uk-UA" dirty="0"/>
              <a:t>Розробка науково </a:t>
            </a:r>
            <a:r>
              <a:rPr lang="uk-UA" dirty="0" err="1"/>
              <a:t>обгрунтованих</a:t>
            </a:r>
            <a:r>
              <a:rPr lang="uk-UA" dirty="0"/>
              <a:t> концепцій розвитку фінансів формується на основі вивчення вимог економічних законів, на основі всебічного аналізу перспектив удосконалення виробництва і стану потреб населення. </a:t>
            </a:r>
            <a:r>
              <a:rPr lang="uk-UA" u="sng" dirty="0"/>
              <a:t>Перший етап полягає у визначенні мети, цілей та головних задач фінансової політики</a:t>
            </a:r>
            <a:r>
              <a:rPr lang="uk-UA" dirty="0"/>
              <a:t>. </a:t>
            </a:r>
            <a:r>
              <a:rPr lang="uk-UA" dirty="0" smtClean="0"/>
              <a:t>Даний </a:t>
            </a:r>
            <a:r>
              <a:rPr lang="uk-UA" dirty="0"/>
              <a:t>етап повністю залежить від особливостей функціонування економіки і соціальної сфери держави. </a:t>
            </a:r>
            <a:endParaRPr lang="uk-UA" dirty="0" smtClean="0"/>
          </a:p>
          <a:p>
            <a:pPr marL="0" indent="0">
              <a:buNone/>
            </a:pPr>
            <a:r>
              <a:rPr lang="uk-UA" dirty="0"/>
              <a:t>На підприємстві перший етап реалізації фінансової політики залежить від економічного стану держави, мети створення підприємства, організаційної форми та форми власності даного підприємства.</a:t>
            </a:r>
            <a:endParaRPr lang="ru-RU" dirty="0"/>
          </a:p>
          <a:p>
            <a:pPr marL="0" indent="0">
              <a:buNone/>
            </a:pPr>
            <a:endParaRPr lang="ru-RU" dirty="0"/>
          </a:p>
          <a:p>
            <a:endParaRPr lang="ru-RU" dirty="0"/>
          </a:p>
        </p:txBody>
      </p:sp>
    </p:spTree>
    <p:extLst>
      <p:ext uri="{BB962C8B-B14F-4D97-AF65-F5344CB8AC3E}">
        <p14:creationId xmlns:p14="http://schemas.microsoft.com/office/powerpoint/2010/main" val="2866933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300442597"/>
              </p:ext>
            </p:extLst>
          </p:nvPr>
        </p:nvGraphicFramePr>
        <p:xfrm>
          <a:off x="677863" y="368300"/>
          <a:ext cx="8596312" cy="5673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857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Визначення основних напрямків використання фінансів полягає у розробці стратегії і тактики фінансової політики, виходячи з поставленої мети, враховуючи можливості зростання і зменшення фінансових ресурсів, а також зовнішніх і внутрішніх політико-економічних факторів. </a:t>
            </a:r>
            <a:endParaRPr lang="uk-UA" dirty="0" smtClean="0"/>
          </a:p>
          <a:p>
            <a:r>
              <a:rPr lang="uk-UA" u="sng" dirty="0" smtClean="0"/>
              <a:t>Другий </a:t>
            </a:r>
            <a:r>
              <a:rPr lang="uk-UA" u="sng" dirty="0"/>
              <a:t>етап реалізації фінансової політики полягає у створенні відповідного, адекватного фінансового механізму</a:t>
            </a:r>
            <a:r>
              <a:rPr lang="uk-UA" dirty="0"/>
              <a:t>. Даний етап залежить від використання елементів фінансового механізму, його форм і методів формування, організації бюджетної системи, фінансів підприємств, ринку цінних паперів, а також від створеного правового поля в державі та від поєднання директивного і регулюючого видів фінансового механізму. Фінансовий механізм – це найбільш динамічна частина фінансової політики, його зміни відбуваються з вирішенням різних тактичних задач, він відразу реагує на всі зміни, які відбуваються у суб’єктів фінансових відносин</a:t>
            </a:r>
            <a:r>
              <a:rPr lang="uk-UA" dirty="0" smtClean="0"/>
              <a:t>.</a:t>
            </a:r>
          </a:p>
          <a:p>
            <a:r>
              <a:rPr lang="uk-UA" b="1" u="sng" dirty="0"/>
              <a:t>Фінансовий </a:t>
            </a:r>
            <a:r>
              <a:rPr lang="uk-UA" b="1" u="sng" dirty="0" smtClean="0"/>
              <a:t>механізм</a:t>
            </a:r>
            <a:r>
              <a:rPr lang="uk-UA" b="1" dirty="0" smtClean="0"/>
              <a:t> </a:t>
            </a:r>
            <a:r>
              <a:rPr lang="uk-UA" dirty="0" smtClean="0"/>
              <a:t>- </a:t>
            </a:r>
            <a:r>
              <a:rPr lang="uk-UA" i="1" dirty="0"/>
              <a:t>це сукупність методів фінансового впливу на соціально-економічний розвиток і система фінансових індикаторів та фінансових інструментів, які дають змогу оцінити цей </a:t>
            </a:r>
            <a:r>
              <a:rPr lang="uk-UA" i="1" dirty="0" smtClean="0"/>
              <a:t>вплив.</a:t>
            </a:r>
            <a:endParaRPr lang="uk-UA" dirty="0" smtClean="0"/>
          </a:p>
          <a:p>
            <a:endParaRPr lang="ru-RU" dirty="0"/>
          </a:p>
          <a:p>
            <a:endParaRPr lang="ru-RU" dirty="0"/>
          </a:p>
        </p:txBody>
      </p:sp>
    </p:spTree>
    <p:extLst>
      <p:ext uri="{BB962C8B-B14F-4D97-AF65-F5344CB8AC3E}">
        <p14:creationId xmlns:p14="http://schemas.microsoft.com/office/powerpoint/2010/main" val="829621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Структура фінансового механізму може бути представлена на </a:t>
            </a:r>
            <a:r>
              <a:rPr lang="uk-UA" dirty="0" smtClean="0"/>
              <a:t>схемі:</a:t>
            </a:r>
            <a:endParaRPr lang="ru-RU" dirty="0"/>
          </a:p>
          <a:p>
            <a:endParaRPr lang="ru-RU" dirty="0"/>
          </a:p>
        </p:txBody>
      </p:sp>
      <p:pic>
        <p:nvPicPr>
          <p:cNvPr id="4" name="Объект 1"/>
          <p:cNvPicPr>
            <a:picLocks noChangeAspect="1"/>
          </p:cNvPicPr>
          <p:nvPr/>
        </p:nvPicPr>
        <p:blipFill>
          <a:blip r:embed="rId2"/>
          <a:stretch>
            <a:fillRect/>
          </a:stretch>
        </p:blipFill>
        <p:spPr>
          <a:xfrm>
            <a:off x="1536292" y="846162"/>
            <a:ext cx="6734251" cy="4618422"/>
          </a:xfrm>
          <a:prstGeom prst="rect">
            <a:avLst/>
          </a:prstGeom>
        </p:spPr>
      </p:pic>
    </p:spTree>
    <p:extLst>
      <p:ext uri="{BB962C8B-B14F-4D97-AF65-F5344CB8AC3E}">
        <p14:creationId xmlns:p14="http://schemas.microsoft.com/office/powerpoint/2010/main" val="110288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r>
              <a:rPr lang="uk-UA" b="1" u="sng" dirty="0"/>
              <a:t>Фінансове забезпечення</a:t>
            </a:r>
            <a:r>
              <a:rPr lang="uk-UA" u="sng" dirty="0"/>
              <a:t> </a:t>
            </a:r>
            <a:r>
              <a:rPr lang="uk-UA" dirty="0"/>
              <a:t>полягає у виділенні певної суми фінансових ресурсів на розв’язання окремих завдань фінансової політики суб'єкта фінансових відносин і може </a:t>
            </a:r>
            <a:r>
              <a:rPr lang="uk-UA" dirty="0" err="1"/>
              <a:t>здійснюватись</a:t>
            </a:r>
            <a:r>
              <a:rPr lang="uk-UA" dirty="0"/>
              <a:t> у формі: самофінансування (за рахунок власних фінансових ресурсів), кредитування (на позичковій основні) та безповоротного фінансування</a:t>
            </a:r>
            <a:r>
              <a:rPr lang="uk-UA" dirty="0" smtClean="0"/>
              <a:t>.</a:t>
            </a:r>
          </a:p>
          <a:p>
            <a:r>
              <a:rPr lang="uk-UA" b="1" u="sng" dirty="0"/>
              <a:t>Фінансове регулювання</a:t>
            </a:r>
            <a:r>
              <a:rPr lang="uk-UA" u="sng" dirty="0"/>
              <a:t> </a:t>
            </a:r>
            <a:r>
              <a:rPr lang="uk-UA" dirty="0"/>
              <a:t>полягає у регламентації фінансових відносин, тобто встановленні та дотриманні норм і правил, що регулюють відносини, пов’язані з формування, розподілом і використанням доходів та фондів фінансових ресурсів метою задоволення суспільних потреб. </a:t>
            </a:r>
            <a:endParaRPr lang="ru-RU" dirty="0"/>
          </a:p>
          <a:p>
            <a:pPr marL="0" indent="0">
              <a:buNone/>
            </a:pPr>
            <a:r>
              <a:rPr lang="uk-UA" dirty="0"/>
              <a:t>В цілому ж дія фінансового механізму спрямована на реалізацію економічних інтересів учасників фінансових відносин.</a:t>
            </a:r>
            <a:endParaRPr lang="ru-RU" dirty="0"/>
          </a:p>
          <a:p>
            <a:r>
              <a:rPr lang="uk-UA" u="sng" dirty="0"/>
              <a:t>Фінансове забезпечення та фінансове регулювання </a:t>
            </a:r>
            <a:r>
              <a:rPr lang="uk-UA" dirty="0"/>
              <a:t>здійснюється за допомогою </a:t>
            </a:r>
            <a:r>
              <a:rPr lang="uk-UA" b="1" dirty="0"/>
              <a:t>фінансових інструментів</a:t>
            </a:r>
            <a:r>
              <a:rPr lang="uk-UA" dirty="0"/>
              <a:t>, які в свою чергу </a:t>
            </a:r>
            <a:r>
              <a:rPr lang="uk-UA" u="sng" dirty="0"/>
              <a:t>мають свої важелі впливу</a:t>
            </a:r>
            <a:r>
              <a:rPr lang="uk-UA" dirty="0"/>
              <a:t>.</a:t>
            </a:r>
            <a:endParaRPr lang="ru-RU" dirty="0"/>
          </a:p>
          <a:p>
            <a:pPr marL="0" indent="0">
              <a:buNone/>
            </a:pPr>
            <a:r>
              <a:rPr lang="uk-UA" dirty="0"/>
              <a:t>Елементи фінансових інструментів поділяються на:</a:t>
            </a:r>
            <a:endParaRPr lang="ru-RU" dirty="0"/>
          </a:p>
          <a:p>
            <a:r>
              <a:rPr lang="uk-UA" i="1" dirty="0" smtClean="0"/>
              <a:t>первинного </a:t>
            </a:r>
            <a:r>
              <a:rPr lang="uk-UA" i="1" dirty="0"/>
              <a:t>впливу</a:t>
            </a:r>
            <a:r>
              <a:rPr lang="uk-UA" dirty="0"/>
              <a:t>, що діють у процесі вилучення частини доходів (податки, внески, відрахування);</a:t>
            </a:r>
            <a:endParaRPr lang="ru-RU" dirty="0"/>
          </a:p>
          <a:p>
            <a:r>
              <a:rPr lang="uk-UA" i="1" dirty="0" smtClean="0"/>
              <a:t>вторинного </a:t>
            </a:r>
            <a:r>
              <a:rPr lang="uk-UA" i="1" dirty="0"/>
              <a:t>впливу</a:t>
            </a:r>
            <a:r>
              <a:rPr lang="uk-UA" dirty="0"/>
              <a:t>, що діють шляхом збільшення доходів (банківські позички, бюджетні субсидії).</a:t>
            </a:r>
            <a:endParaRPr lang="ru-RU" dirty="0"/>
          </a:p>
          <a:p>
            <a:endParaRPr lang="ru-RU" dirty="0"/>
          </a:p>
          <a:p>
            <a:endParaRPr lang="ru-RU" dirty="0"/>
          </a:p>
        </p:txBody>
      </p:sp>
    </p:spTree>
    <p:extLst>
      <p:ext uri="{BB962C8B-B14F-4D97-AF65-F5344CB8AC3E}">
        <p14:creationId xmlns:p14="http://schemas.microsoft.com/office/powerpoint/2010/main" val="3704352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normAutofit lnSpcReduction="10000"/>
          </a:bodyPr>
          <a:lstStyle/>
          <a:p>
            <a:pPr marL="0" indent="0">
              <a:buNone/>
            </a:pPr>
            <a:r>
              <a:rPr lang="uk-UA" dirty="0"/>
              <a:t>В теорії фінансів система </a:t>
            </a:r>
            <a:r>
              <a:rPr lang="uk-UA" b="1" u="sng" dirty="0"/>
              <a:t>фінансових індикаторів</a:t>
            </a:r>
            <a:r>
              <a:rPr lang="uk-UA" u="sng" dirty="0"/>
              <a:t> </a:t>
            </a:r>
            <a:r>
              <a:rPr lang="uk-UA" dirty="0"/>
              <a:t>включає:</a:t>
            </a:r>
            <a:endParaRPr lang="ru-RU" dirty="0"/>
          </a:p>
          <a:p>
            <a:r>
              <a:rPr lang="uk-UA" dirty="0" smtClean="0"/>
              <a:t>фінансові </a:t>
            </a:r>
            <a:r>
              <a:rPr lang="uk-UA" dirty="0"/>
              <a:t>категорії;</a:t>
            </a:r>
            <a:endParaRPr lang="ru-RU" dirty="0"/>
          </a:p>
          <a:p>
            <a:r>
              <a:rPr lang="uk-UA" dirty="0" smtClean="0"/>
              <a:t>фінансові </a:t>
            </a:r>
            <a:r>
              <a:rPr lang="uk-UA" dirty="0"/>
              <a:t>показники;</a:t>
            </a:r>
            <a:endParaRPr lang="ru-RU" dirty="0"/>
          </a:p>
          <a:p>
            <a:r>
              <a:rPr lang="uk-UA" dirty="0" smtClean="0"/>
              <a:t>фінансові </a:t>
            </a:r>
            <a:r>
              <a:rPr lang="uk-UA" dirty="0"/>
              <a:t>коефіцієнти.</a:t>
            </a:r>
            <a:endParaRPr lang="ru-RU" dirty="0"/>
          </a:p>
          <a:p>
            <a:pPr marL="0" indent="0">
              <a:buNone/>
            </a:pPr>
            <a:r>
              <a:rPr lang="uk-UA" dirty="0"/>
              <a:t>Застосовування </a:t>
            </a:r>
            <a:r>
              <a:rPr lang="uk-UA" i="1" u="sng" dirty="0"/>
              <a:t>фінансових категорій</a:t>
            </a:r>
            <a:r>
              <a:rPr lang="uk-UA" u="sng" dirty="0"/>
              <a:t> </a:t>
            </a:r>
            <a:r>
              <a:rPr lang="uk-UA" dirty="0"/>
              <a:t>як фінансових індикаторів не є доцільним, тому що вони відображають лише наукову абстракцію реальних економічних відносин, тобто </a:t>
            </a:r>
            <a:r>
              <a:rPr lang="uk-UA" dirty="0" smtClean="0"/>
              <a:t>теоретичні </a:t>
            </a:r>
            <a:r>
              <a:rPr lang="uk-UA" dirty="0"/>
              <a:t>поняття і не можуть використовуватись як інформаційна база (наприклад, такі фінансові категорії як венчурний фонд, податки, страховий ризик). </a:t>
            </a:r>
            <a:endParaRPr lang="ru-RU" dirty="0"/>
          </a:p>
          <a:p>
            <a:r>
              <a:rPr lang="uk-UA" i="1" u="sng" dirty="0"/>
              <a:t>Фінансові показники</a:t>
            </a:r>
            <a:r>
              <a:rPr lang="uk-UA" u="sng" dirty="0"/>
              <a:t> </a:t>
            </a:r>
            <a:r>
              <a:rPr lang="uk-UA" dirty="0"/>
              <a:t>характеризують кількісну сторону фінансових відносин і показують обсяги фінансових операцій, що дозволяє оцінити масштаби фінансової діяльності (наприклад: ВВП, виручка, чистий прибуток). </a:t>
            </a:r>
            <a:endParaRPr lang="ru-RU" dirty="0"/>
          </a:p>
          <a:p>
            <a:r>
              <a:rPr lang="uk-UA" i="1" u="sng" dirty="0"/>
              <a:t>Фінансові коефіцієнти</a:t>
            </a:r>
            <a:r>
              <a:rPr lang="uk-UA" u="sng" dirty="0"/>
              <a:t> </a:t>
            </a:r>
            <a:r>
              <a:rPr lang="uk-UA" dirty="0"/>
              <a:t>це відносні фінансові показники, які виконують оцінюючу функцію, тобто дають можливість оцінювати фінансову діяльності (наприклад: коефіцієнти рентабельності, фондовіддачі, відношення ВВП на душу населення). Саме вони можуть виступати у ролі фінансових індикаторів, якщо при їх визначенні виконуються вимоги повноти, достовірності та своєчасності.</a:t>
            </a:r>
            <a:endParaRPr lang="ru-RU" dirty="0"/>
          </a:p>
          <a:p>
            <a:endParaRPr lang="ru-RU" dirty="0"/>
          </a:p>
        </p:txBody>
      </p:sp>
    </p:spTree>
    <p:extLst>
      <p:ext uri="{BB962C8B-B14F-4D97-AF65-F5344CB8AC3E}">
        <p14:creationId xmlns:p14="http://schemas.microsoft.com/office/powerpoint/2010/main" val="336356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r>
              <a:rPr lang="uk-UA" i="1" dirty="0"/>
              <a:t>1. </a:t>
            </a:r>
            <a:r>
              <a:rPr lang="ru-RU" dirty="0" err="1"/>
              <a:t>Сутність</a:t>
            </a:r>
            <a:r>
              <a:rPr lang="ru-RU" dirty="0"/>
              <a:t> </a:t>
            </a:r>
            <a:r>
              <a:rPr lang="ru-RU" dirty="0" err="1"/>
              <a:t>фінансової</a:t>
            </a:r>
            <a:r>
              <a:rPr lang="ru-RU" dirty="0"/>
              <a:t> </a:t>
            </a:r>
            <a:r>
              <a:rPr lang="ru-RU" dirty="0" err="1"/>
              <a:t>політики</a:t>
            </a:r>
            <a:r>
              <a:rPr lang="ru-RU" dirty="0"/>
              <a:t>, </a:t>
            </a:r>
            <a:r>
              <a:rPr lang="ru-RU" dirty="0" err="1"/>
              <a:t>її</a:t>
            </a:r>
            <a:r>
              <a:rPr lang="ru-RU" dirty="0"/>
              <a:t> мета, </a:t>
            </a:r>
            <a:r>
              <a:rPr lang="ru-RU" dirty="0" err="1"/>
              <a:t>задачі</a:t>
            </a:r>
            <a:r>
              <a:rPr lang="ru-RU" dirty="0"/>
              <a:t>, </a:t>
            </a:r>
            <a:r>
              <a:rPr lang="ru-RU" dirty="0" err="1"/>
              <a:t>елементи</a:t>
            </a:r>
            <a:endParaRPr lang="uk-UA" dirty="0"/>
          </a:p>
          <a:p>
            <a:endParaRPr lang="uk-UA" dirty="0" smtClean="0"/>
          </a:p>
          <a:p>
            <a:r>
              <a:rPr lang="uk-UA" dirty="0"/>
              <a:t>В силу необхідності узгодження інтересів суб’єктів фінансових відносин для забезпечення </a:t>
            </a:r>
            <a:r>
              <a:rPr lang="uk-UA" dirty="0" smtClean="0"/>
              <a:t>розвитку </a:t>
            </a:r>
            <a:r>
              <a:rPr lang="uk-UA" dirty="0"/>
              <a:t>суспільства в цілому важливого значення набуває фінансова політика.</a:t>
            </a:r>
            <a:endParaRPr lang="ru-RU" b="1" dirty="0" smtClean="0"/>
          </a:p>
          <a:p>
            <a:r>
              <a:rPr lang="uk-UA" dirty="0" smtClean="0"/>
              <a:t>Необхідно </a:t>
            </a:r>
            <a:r>
              <a:rPr lang="uk-UA" dirty="0"/>
              <a:t>зауважити, що в сучасних умовах поняття фінансової політики пов’язується не тільки зі сферою держави, а й з окремими галузями економіки, з підприємницькими структурами, з рештою – з населенням, в залежності від рівня задач, які вирішує фінансова політика. Виходячи з цього фінансову політику в найбільш узагальненому вигляді можна визначити наступним </a:t>
            </a:r>
            <a:r>
              <a:rPr lang="uk-UA" dirty="0" smtClean="0"/>
              <a:t>чином:</a:t>
            </a:r>
          </a:p>
          <a:p>
            <a:r>
              <a:rPr lang="uk-UA" b="1" u="sng" dirty="0"/>
              <a:t>Фінансова </a:t>
            </a:r>
            <a:r>
              <a:rPr lang="uk-UA" b="1" u="sng" dirty="0" smtClean="0"/>
              <a:t>політика </a:t>
            </a:r>
            <a:r>
              <a:rPr lang="uk-UA" b="1" dirty="0" smtClean="0"/>
              <a:t> - </a:t>
            </a:r>
            <a:r>
              <a:rPr lang="uk-UA" i="1" dirty="0" smtClean="0"/>
              <a:t>це </a:t>
            </a:r>
            <a:r>
              <a:rPr lang="uk-UA" i="1" dirty="0"/>
              <a:t>спосіб організації і використання фінансових відносин на світовому, макроекономічному і мікроекономічному </a:t>
            </a:r>
            <a:r>
              <a:rPr lang="uk-UA" i="1" dirty="0" smtClean="0"/>
              <a:t>рівнях</a:t>
            </a:r>
          </a:p>
          <a:p>
            <a:pPr marL="0" indent="0">
              <a:buNone/>
            </a:pPr>
            <a:r>
              <a:rPr lang="uk-UA" dirty="0"/>
              <a:t>При чому, фінансову політику доцільно розглядати на наступних рівнях:</a:t>
            </a:r>
            <a:endParaRPr lang="ru-RU" dirty="0"/>
          </a:p>
          <a:p>
            <a:r>
              <a:rPr lang="uk-UA" dirty="0" smtClean="0"/>
              <a:t>світовому</a:t>
            </a:r>
            <a:r>
              <a:rPr lang="uk-UA" dirty="0"/>
              <a:t>;</a:t>
            </a:r>
            <a:endParaRPr lang="ru-RU" dirty="0"/>
          </a:p>
          <a:p>
            <a:r>
              <a:rPr lang="uk-UA" dirty="0" smtClean="0"/>
              <a:t>макроекономічному</a:t>
            </a:r>
            <a:r>
              <a:rPr lang="uk-UA" dirty="0"/>
              <a:t>;</a:t>
            </a:r>
            <a:endParaRPr lang="ru-RU" dirty="0"/>
          </a:p>
          <a:p>
            <a:r>
              <a:rPr lang="uk-UA" dirty="0" smtClean="0"/>
              <a:t>мікроекономічному</a:t>
            </a:r>
            <a:r>
              <a:rPr lang="uk-UA" dirty="0"/>
              <a:t>.</a:t>
            </a:r>
            <a:endParaRPr lang="ru-RU" dirty="0"/>
          </a:p>
          <a:p>
            <a:endParaRPr lang="ru-RU" dirty="0"/>
          </a:p>
        </p:txBody>
      </p:sp>
    </p:spTree>
    <p:extLst>
      <p:ext uri="{BB962C8B-B14F-4D97-AF65-F5344CB8AC3E}">
        <p14:creationId xmlns:p14="http://schemas.microsoft.com/office/powerpoint/2010/main" val="2777323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lstStyle/>
          <a:p>
            <a:r>
              <a:rPr lang="uk-UA" dirty="0"/>
              <a:t>Здійснення практичних дій, які направлені на досягнення поставленої мети означає побудову відповідної системи управління фінансами. Прямий вплив фінансової політики на економіку починається саме на цьому етапі її реалізації. </a:t>
            </a:r>
            <a:r>
              <a:rPr lang="uk-UA" u="sng" dirty="0"/>
              <a:t>Третій етап </a:t>
            </a:r>
            <a:r>
              <a:rPr lang="uk-UA" dirty="0"/>
              <a:t>визначається змістом і процесами, що відбуваються на перших двох етапах реалізації фінансової політики. </a:t>
            </a:r>
            <a:r>
              <a:rPr lang="uk-UA" u="sng" dirty="0"/>
              <a:t>Даний етап передбачає цілеспрямовану діяльність суб’єктів фінансових відносин, що пов’язана з практичним використанням фінансового механізму</a:t>
            </a:r>
            <a:r>
              <a:rPr lang="uk-UA" dirty="0"/>
              <a:t>. Така діяльність здійснюється спеціальними організаційними структурами. Управління включає в себе ряд функціональних елементів: прогнозування, планування, регулювання, контроль. Всі ці елементи забезпечують реалізацію заходів фінансової політики.</a:t>
            </a:r>
            <a:endParaRPr lang="ru-RU" dirty="0"/>
          </a:p>
          <a:p>
            <a:r>
              <a:rPr lang="uk-UA" dirty="0"/>
              <a:t>Важливо підкреслити, що реалізація фінансової політики можлива, якщо кожний етап є відповідним й адекватним: поставленій меті – адекватний фінансовий механізм, фінансовому механізму – відповідна система органів управління. Всі етапи реалізації фінансової політики взаємопов’язані і взаємообумовлені.</a:t>
            </a:r>
            <a:endParaRPr lang="ru-RU" dirty="0"/>
          </a:p>
          <a:p>
            <a:endParaRPr lang="ru-RU" dirty="0"/>
          </a:p>
        </p:txBody>
      </p:sp>
    </p:spTree>
    <p:extLst>
      <p:ext uri="{BB962C8B-B14F-4D97-AF65-F5344CB8AC3E}">
        <p14:creationId xmlns:p14="http://schemas.microsoft.com/office/powerpoint/2010/main" val="4013222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067167" cy="5950422"/>
          </a:xfrm>
        </p:spPr>
        <p:txBody>
          <a:bodyPr>
            <a:normAutofit fontScale="92500" lnSpcReduction="20000"/>
          </a:bodyPr>
          <a:lstStyle/>
          <a:p>
            <a:pPr marL="0" indent="0">
              <a:buNone/>
            </a:pPr>
            <a:r>
              <a:rPr lang="uk-UA" dirty="0"/>
              <a:t>Матеріали презентації укладено за:</a:t>
            </a:r>
            <a:endParaRPr lang="ru-RU" dirty="0"/>
          </a:p>
          <a:p>
            <a:pPr marL="0" indent="0">
              <a:buNone/>
            </a:pPr>
            <a:r>
              <a:rPr lang="ru-RU" dirty="0"/>
              <a:t>1. </a:t>
            </a:r>
            <a:r>
              <a:rPr lang="ru-RU" dirty="0" err="1"/>
              <a:t>Місцеві</a:t>
            </a:r>
            <a:r>
              <a:rPr lang="ru-RU" dirty="0"/>
              <a:t> </a:t>
            </a:r>
            <a:r>
              <a:rPr lang="ru-RU" dirty="0" err="1"/>
              <a:t>фінанси</a:t>
            </a:r>
            <a:r>
              <a:rPr lang="ru-RU" dirty="0"/>
              <a:t> : </a:t>
            </a:r>
            <a:r>
              <a:rPr lang="ru-RU" dirty="0" err="1"/>
              <a:t>підруч</a:t>
            </a:r>
            <a:r>
              <a:rPr lang="ru-RU" dirty="0"/>
              <a:t>. / за ред. </a:t>
            </a:r>
            <a:r>
              <a:rPr lang="ru-RU" dirty="0" err="1"/>
              <a:t>д.е.н</a:t>
            </a:r>
            <a:r>
              <a:rPr lang="ru-RU" dirty="0"/>
              <a:t>., проф. О. П. Кириленко. – 2-ге вид., доп. і </a:t>
            </a:r>
            <a:r>
              <a:rPr lang="ru-RU" dirty="0" err="1"/>
              <a:t>перероб</a:t>
            </a:r>
            <a:r>
              <a:rPr lang="ru-RU" dirty="0"/>
              <a:t>. – </a:t>
            </a:r>
            <a:r>
              <a:rPr lang="ru-RU" dirty="0" err="1"/>
              <a:t>Тернопіль</a:t>
            </a:r>
            <a:r>
              <a:rPr lang="ru-RU" dirty="0"/>
              <a:t> : </a:t>
            </a:r>
            <a:r>
              <a:rPr lang="ru-RU" dirty="0" err="1"/>
              <a:t>Економічна</a:t>
            </a:r>
            <a:r>
              <a:rPr lang="ru-RU" dirty="0"/>
              <a:t> думка ТНЕУ, 2014. – 448 с.</a:t>
            </a:r>
          </a:p>
          <a:p>
            <a:pPr marL="0" indent="0">
              <a:buNone/>
            </a:pPr>
            <a:r>
              <a:rPr lang="ru-RU" dirty="0"/>
              <a:t>2. </a:t>
            </a:r>
            <a:r>
              <a:rPr lang="ru-RU" dirty="0" err="1"/>
              <a:t>Бердар</a:t>
            </a:r>
            <a:r>
              <a:rPr lang="ru-RU" dirty="0"/>
              <a:t> М. М. </a:t>
            </a:r>
            <a:r>
              <a:rPr lang="ru-RU" dirty="0" err="1"/>
              <a:t>Фінанси</a:t>
            </a:r>
            <a:r>
              <a:rPr lang="ru-RU" dirty="0"/>
              <a:t> </a:t>
            </a:r>
            <a:r>
              <a:rPr lang="ru-RU" dirty="0" err="1"/>
              <a:t>підприємств</a:t>
            </a:r>
            <a:r>
              <a:rPr lang="ru-RU" dirty="0"/>
              <a:t>. </a:t>
            </a:r>
            <a:r>
              <a:rPr lang="ru-RU" dirty="0" err="1"/>
              <a:t>Навч</a:t>
            </a:r>
            <a:r>
              <a:rPr lang="ru-RU" dirty="0"/>
              <a:t>. </a:t>
            </a:r>
            <a:r>
              <a:rPr lang="ru-RU" dirty="0" err="1"/>
              <a:t>посіб</a:t>
            </a:r>
            <a:r>
              <a:rPr lang="ru-RU" dirty="0"/>
              <a:t>. — К.: Центр </a:t>
            </a:r>
            <a:r>
              <a:rPr lang="ru-RU" dirty="0" err="1"/>
              <a:t>учбової</a:t>
            </a:r>
            <a:r>
              <a:rPr lang="ru-RU" dirty="0"/>
              <a:t> </a:t>
            </a:r>
            <a:r>
              <a:rPr lang="ru-RU" dirty="0" err="1"/>
              <a:t>літератури</a:t>
            </a:r>
            <a:r>
              <a:rPr lang="ru-RU" dirty="0"/>
              <a:t>, 2010. — 352 с</a:t>
            </a:r>
          </a:p>
          <a:p>
            <a:pPr marL="0" indent="0">
              <a:buNone/>
            </a:pPr>
            <a:r>
              <a:rPr lang="ru-RU" dirty="0"/>
              <a:t>3. Александрова М.М., </a:t>
            </a:r>
            <a:r>
              <a:rPr lang="ru-RU" dirty="0" err="1"/>
              <a:t>Кірейцев</a:t>
            </a:r>
            <a:r>
              <a:rPr lang="ru-RU" dirty="0"/>
              <a:t> Г.Г., Маслова С.О. </a:t>
            </a:r>
            <a:r>
              <a:rPr lang="ru-RU" dirty="0" err="1"/>
              <a:t>Гроші</a:t>
            </a:r>
            <a:r>
              <a:rPr lang="ru-RU" dirty="0"/>
              <a:t>. </a:t>
            </a:r>
            <a:r>
              <a:rPr lang="ru-RU" dirty="0" err="1"/>
              <a:t>Фінанси</a:t>
            </a:r>
            <a:r>
              <a:rPr lang="ru-RU" dirty="0"/>
              <a:t>. Кредит.: В 2-х </a:t>
            </a:r>
            <a:r>
              <a:rPr lang="ru-RU" dirty="0" err="1"/>
              <a:t>частинах</a:t>
            </a:r>
            <a:r>
              <a:rPr lang="ru-RU" dirty="0"/>
              <a:t>. Ч. І: </a:t>
            </a:r>
            <a:r>
              <a:rPr lang="ru-RU" dirty="0" err="1"/>
              <a:t>Навчально-методичний</a:t>
            </a:r>
            <a:r>
              <a:rPr lang="ru-RU" dirty="0"/>
              <a:t> </a:t>
            </a:r>
            <a:r>
              <a:rPr lang="ru-RU" dirty="0" err="1"/>
              <a:t>посібник</a:t>
            </a:r>
            <a:r>
              <a:rPr lang="ru-RU" dirty="0"/>
              <a:t>. – Житомир: ЖІТІ, 2002. – 224 с.</a:t>
            </a:r>
          </a:p>
          <a:p>
            <a:pPr marL="0" indent="0">
              <a:buNone/>
            </a:pPr>
            <a:r>
              <a:rPr lang="ru-RU" dirty="0"/>
              <a:t>4. Глущенко А.С. </a:t>
            </a:r>
            <a:r>
              <a:rPr lang="ru-RU" dirty="0" err="1"/>
              <a:t>Фінанси</a:t>
            </a:r>
            <a:r>
              <a:rPr lang="ru-RU" dirty="0"/>
              <a:t>: </a:t>
            </a:r>
            <a:r>
              <a:rPr lang="ru-RU" dirty="0" err="1"/>
              <a:t>Навч</a:t>
            </a:r>
            <a:r>
              <a:rPr lang="ru-RU" dirty="0"/>
              <a:t>. </a:t>
            </a:r>
            <a:r>
              <a:rPr lang="ru-RU" dirty="0" err="1"/>
              <a:t>посіб</a:t>
            </a:r>
            <a:r>
              <a:rPr lang="ru-RU" dirty="0"/>
              <a:t>. /А.С. Глущенко/, </a:t>
            </a:r>
            <a:r>
              <a:rPr lang="ru-RU" dirty="0" err="1"/>
              <a:t>Львів</a:t>
            </a:r>
            <a:r>
              <a:rPr lang="ru-RU" dirty="0"/>
              <a:t> «</a:t>
            </a:r>
            <a:r>
              <a:rPr lang="ru-RU" dirty="0" err="1"/>
              <a:t>Магнолія</a:t>
            </a:r>
            <a:r>
              <a:rPr lang="ru-RU" dirty="0"/>
              <a:t> 2006», 2014, – 440с.</a:t>
            </a:r>
          </a:p>
          <a:p>
            <a:pPr marL="0" indent="0">
              <a:buNone/>
            </a:pPr>
            <a:r>
              <a:rPr lang="ru-RU" dirty="0"/>
              <a:t>5. Стойко О.Я., Дема Д.І. </a:t>
            </a:r>
            <a:r>
              <a:rPr lang="ru-RU" dirty="0" err="1"/>
              <a:t>Фінанси</a:t>
            </a:r>
            <a:r>
              <a:rPr lang="ru-RU" dirty="0"/>
              <a:t>: </a:t>
            </a:r>
            <a:r>
              <a:rPr lang="ru-RU" dirty="0" err="1"/>
              <a:t>підручн</a:t>
            </a:r>
            <a:r>
              <a:rPr lang="ru-RU" dirty="0"/>
              <a:t>. / О.Я. Стойко, Д.І. Дема; за ред. О.Я. Стойка. – К.: </a:t>
            </a:r>
            <a:r>
              <a:rPr lang="ru-RU" dirty="0" err="1"/>
              <a:t>Алерта</a:t>
            </a:r>
            <a:r>
              <a:rPr lang="ru-RU" dirty="0"/>
              <a:t>, 2017. – 406 с.</a:t>
            </a:r>
          </a:p>
          <a:p>
            <a:pPr marL="0" indent="0">
              <a:buNone/>
            </a:pPr>
            <a:r>
              <a:rPr lang="ru-RU" dirty="0"/>
              <a:t>6. Романенко О. Р. </a:t>
            </a:r>
            <a:r>
              <a:rPr lang="ru-RU" dirty="0" err="1"/>
              <a:t>Фінанси</a:t>
            </a:r>
            <a:r>
              <a:rPr lang="ru-RU" dirty="0"/>
              <a:t>: </a:t>
            </a:r>
            <a:r>
              <a:rPr lang="ru-RU" dirty="0" err="1"/>
              <a:t>Підручник</a:t>
            </a:r>
            <a:r>
              <a:rPr lang="ru-RU" dirty="0"/>
              <a:t>. 4-те вид. - К: Центр </a:t>
            </a:r>
            <a:r>
              <a:rPr lang="ru-RU" dirty="0" err="1"/>
              <a:t>учбової</a:t>
            </a:r>
            <a:r>
              <a:rPr lang="ru-RU" dirty="0"/>
              <a:t> </a:t>
            </a:r>
            <a:r>
              <a:rPr lang="ru-RU" dirty="0" err="1"/>
              <a:t>літератури</a:t>
            </a:r>
            <a:r>
              <a:rPr lang="ru-RU" dirty="0"/>
              <a:t>, 2009. - 312 с.</a:t>
            </a:r>
          </a:p>
          <a:p>
            <a:pPr marL="0" indent="0">
              <a:buNone/>
            </a:pPr>
            <a:r>
              <a:rPr lang="ru-RU" dirty="0"/>
              <a:t>7. </a:t>
            </a:r>
            <a:r>
              <a:rPr lang="ru-RU" dirty="0" err="1"/>
              <a:t>Фінанси</a:t>
            </a:r>
            <a:r>
              <a:rPr lang="ru-RU" dirty="0"/>
              <a:t> : </a:t>
            </a:r>
            <a:r>
              <a:rPr lang="ru-RU" dirty="0" err="1"/>
              <a:t>навчальний</a:t>
            </a:r>
            <a:r>
              <a:rPr lang="ru-RU" dirty="0"/>
              <a:t> </a:t>
            </a:r>
            <a:r>
              <a:rPr lang="ru-RU" dirty="0" err="1"/>
              <a:t>посібник</a:t>
            </a:r>
            <a:r>
              <a:rPr lang="ru-RU" dirty="0"/>
              <a:t> [</a:t>
            </a:r>
            <a:r>
              <a:rPr lang="ru-RU" dirty="0" err="1"/>
              <a:t>Електронний</a:t>
            </a:r>
            <a:r>
              <a:rPr lang="ru-RU" dirty="0"/>
              <a:t> ресурс] / І. В. </a:t>
            </a:r>
            <a:r>
              <a:rPr lang="ru-RU" dirty="0" err="1"/>
              <a:t>Журавльова</a:t>
            </a:r>
            <a:r>
              <a:rPr lang="ru-RU" dirty="0"/>
              <a:t>, О. В. </a:t>
            </a:r>
            <a:r>
              <a:rPr lang="ru-RU" dirty="0" err="1"/>
              <a:t>Гаврильченко</a:t>
            </a:r>
            <a:r>
              <a:rPr lang="ru-RU" dirty="0"/>
              <a:t>, О. П. </a:t>
            </a:r>
            <a:r>
              <a:rPr lang="ru-RU" dirty="0" err="1"/>
              <a:t>Полтініна</a:t>
            </a:r>
            <a:r>
              <a:rPr lang="ru-RU" dirty="0"/>
              <a:t> та </a:t>
            </a:r>
            <a:r>
              <a:rPr lang="ru-RU" dirty="0" err="1"/>
              <a:t>ін</a:t>
            </a:r>
            <a:r>
              <a:rPr lang="ru-RU" dirty="0"/>
              <a:t>. ; за </a:t>
            </a:r>
            <a:r>
              <a:rPr lang="ru-RU" dirty="0" err="1"/>
              <a:t>заг</a:t>
            </a:r>
            <a:r>
              <a:rPr lang="ru-RU" dirty="0"/>
              <a:t>. ред. д-ра </a:t>
            </a:r>
            <a:r>
              <a:rPr lang="ru-RU" dirty="0" err="1"/>
              <a:t>екон</a:t>
            </a:r>
            <a:r>
              <a:rPr lang="ru-RU" dirty="0"/>
              <a:t>. наук, </a:t>
            </a:r>
            <a:r>
              <a:rPr lang="ru-RU" dirty="0" err="1"/>
              <a:t>професора</a:t>
            </a:r>
            <a:r>
              <a:rPr lang="ru-RU" dirty="0"/>
              <a:t> І. В. </a:t>
            </a:r>
            <a:r>
              <a:rPr lang="ru-RU" dirty="0" err="1"/>
              <a:t>Журавльової</a:t>
            </a:r>
            <a:r>
              <a:rPr lang="ru-RU" dirty="0"/>
              <a:t>. – </a:t>
            </a:r>
            <a:r>
              <a:rPr lang="ru-RU" dirty="0" err="1"/>
              <a:t>Харків</a:t>
            </a:r>
            <a:r>
              <a:rPr lang="ru-RU" dirty="0"/>
              <a:t> : </a:t>
            </a:r>
            <a:r>
              <a:rPr lang="ru-RU" dirty="0" err="1"/>
              <a:t>ХНЕУім</a:t>
            </a:r>
            <a:r>
              <a:rPr lang="ru-RU" dirty="0"/>
              <a:t>. С. </a:t>
            </a:r>
            <a:r>
              <a:rPr lang="ru-RU" dirty="0" err="1"/>
              <a:t>Кузнеця</a:t>
            </a:r>
            <a:r>
              <a:rPr lang="ru-RU" dirty="0"/>
              <a:t>, 2017. – 330 с.</a:t>
            </a:r>
          </a:p>
          <a:p>
            <a:pPr marL="0" indent="0">
              <a:buNone/>
            </a:pPr>
            <a:r>
              <a:rPr lang="ru-RU" dirty="0"/>
              <a:t>8. Александрова М.М., </a:t>
            </a:r>
            <a:r>
              <a:rPr lang="ru-RU" dirty="0" err="1"/>
              <a:t>Полчанов</a:t>
            </a:r>
            <a:r>
              <a:rPr lang="ru-RU" dirty="0"/>
              <a:t> А.Ю. </a:t>
            </a:r>
            <a:r>
              <a:rPr lang="ru-RU" dirty="0" err="1"/>
              <a:t>Опорний</a:t>
            </a:r>
            <a:r>
              <a:rPr lang="ru-RU" dirty="0"/>
              <a:t> конспект </a:t>
            </a:r>
            <a:r>
              <a:rPr lang="ru-RU" dirty="0" err="1"/>
              <a:t>лекцій</a:t>
            </a:r>
            <a:r>
              <a:rPr lang="ru-RU" dirty="0"/>
              <a:t> з курсу «</a:t>
            </a:r>
            <a:r>
              <a:rPr lang="ru-RU" dirty="0" err="1"/>
              <a:t>Фінанси</a:t>
            </a:r>
            <a:r>
              <a:rPr lang="ru-RU" dirty="0"/>
              <a:t>». Житомир, </a:t>
            </a:r>
            <a:r>
              <a:rPr lang="ru-RU" dirty="0" smtClean="0"/>
              <a:t>2011</a:t>
            </a:r>
          </a:p>
          <a:p>
            <a:pPr marL="0" indent="0">
              <a:buNone/>
            </a:pPr>
            <a:r>
              <a:rPr lang="ru-RU" dirty="0" smtClean="0"/>
              <a:t>9. </a:t>
            </a:r>
            <a:r>
              <a:rPr lang="ru-RU" dirty="0" err="1" smtClean="0"/>
              <a:t>Киреєв</a:t>
            </a:r>
            <a:r>
              <a:rPr lang="ru-RU" dirty="0"/>
              <a:t> С. І. </a:t>
            </a:r>
            <a:r>
              <a:rPr lang="ru-RU" dirty="0" err="1" smtClean="0"/>
              <a:t>Економічна</a:t>
            </a:r>
            <a:r>
              <a:rPr lang="ru-RU" dirty="0" smtClean="0"/>
              <a:t> </a:t>
            </a:r>
            <a:r>
              <a:rPr lang="ru-RU" dirty="0" err="1"/>
              <a:t>політика</a:t>
            </a:r>
            <a:r>
              <a:rPr lang="ru-RU" dirty="0"/>
              <a:t> // </a:t>
            </a:r>
            <a:r>
              <a:rPr lang="ru-RU" dirty="0" err="1"/>
              <a:t>Енциклопедія</a:t>
            </a:r>
            <a:r>
              <a:rPr lang="ru-RU" dirty="0"/>
              <a:t> </a:t>
            </a:r>
            <a:r>
              <a:rPr lang="ru-RU" dirty="0" err="1"/>
              <a:t>Сучасної</a:t>
            </a:r>
            <a:r>
              <a:rPr lang="ru-RU" dirty="0"/>
              <a:t> </a:t>
            </a:r>
            <a:r>
              <a:rPr lang="ru-RU" dirty="0" err="1"/>
              <a:t>України</a:t>
            </a:r>
            <a:r>
              <a:rPr lang="ru-RU" dirty="0"/>
              <a:t>: </a:t>
            </a:r>
            <a:r>
              <a:rPr lang="ru-RU" dirty="0" err="1"/>
              <a:t>електронна</a:t>
            </a:r>
            <a:r>
              <a:rPr lang="ru-RU" dirty="0"/>
              <a:t> </a:t>
            </a:r>
            <a:r>
              <a:rPr lang="ru-RU" dirty="0" err="1"/>
              <a:t>версія</a:t>
            </a:r>
            <a:r>
              <a:rPr lang="ru-RU" dirty="0"/>
              <a:t> [онлайн] / гол. </a:t>
            </a:r>
            <a:r>
              <a:rPr lang="ru-RU" dirty="0" err="1"/>
              <a:t>редкол</a:t>
            </a:r>
            <a:r>
              <a:rPr lang="ru-RU" dirty="0"/>
              <a:t>.: І. М. Дзюба, А. І. </a:t>
            </a:r>
            <a:r>
              <a:rPr lang="ru-RU" dirty="0" err="1"/>
              <a:t>Жуковський</a:t>
            </a:r>
            <a:r>
              <a:rPr lang="ru-RU" dirty="0"/>
              <a:t>, М. Г. Железняк та </a:t>
            </a:r>
            <a:r>
              <a:rPr lang="ru-RU" dirty="0" err="1"/>
              <a:t>ін</a:t>
            </a:r>
            <a:r>
              <a:rPr lang="ru-RU" dirty="0"/>
              <a:t>.; НАН </a:t>
            </a:r>
            <a:r>
              <a:rPr lang="ru-RU" dirty="0" err="1"/>
              <a:t>України</a:t>
            </a:r>
            <a:r>
              <a:rPr lang="ru-RU" dirty="0"/>
              <a:t>, НТШ. </a:t>
            </a:r>
            <a:r>
              <a:rPr lang="ru-RU" dirty="0" err="1"/>
              <a:t>Київ</a:t>
            </a:r>
            <a:r>
              <a:rPr lang="ru-RU" dirty="0"/>
              <a:t>: </a:t>
            </a:r>
            <a:r>
              <a:rPr lang="ru-RU" dirty="0" err="1"/>
              <a:t>Інститут</a:t>
            </a:r>
            <a:r>
              <a:rPr lang="ru-RU" dirty="0"/>
              <a:t> </a:t>
            </a:r>
            <a:r>
              <a:rPr lang="ru-RU" dirty="0" err="1"/>
              <a:t>енциклопедичних</a:t>
            </a:r>
            <a:r>
              <a:rPr lang="ru-RU" dirty="0"/>
              <a:t> </a:t>
            </a:r>
            <a:r>
              <a:rPr lang="ru-RU" dirty="0" err="1"/>
              <a:t>досліджень</a:t>
            </a:r>
            <a:r>
              <a:rPr lang="ru-RU" dirty="0"/>
              <a:t> НАН </a:t>
            </a:r>
            <a:r>
              <a:rPr lang="ru-RU" dirty="0" err="1"/>
              <a:t>України</a:t>
            </a:r>
            <a:r>
              <a:rPr lang="ru-RU" dirty="0"/>
              <a:t>, 2009. </a:t>
            </a:r>
            <a:r>
              <a:rPr lang="en-US" dirty="0"/>
              <a:t>URL: https://esu.com.ua/search_articles.php?id=18783 (</a:t>
            </a:r>
            <a:r>
              <a:rPr lang="ru-RU" dirty="0"/>
              <a:t>дата перегляду</a:t>
            </a:r>
            <a:r>
              <a:rPr lang="ru-RU"/>
              <a:t>: </a:t>
            </a:r>
            <a:r>
              <a:rPr lang="ru-RU" smtClean="0"/>
              <a:t>18.09.2024)</a:t>
            </a:r>
            <a:endParaRPr lang="ru-RU" dirty="0"/>
          </a:p>
        </p:txBody>
      </p:sp>
    </p:spTree>
    <p:extLst>
      <p:ext uri="{BB962C8B-B14F-4D97-AF65-F5344CB8AC3E}">
        <p14:creationId xmlns:p14="http://schemas.microsoft.com/office/powerpoint/2010/main" val="2457018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886033" cy="5672872"/>
          </a:xfrm>
        </p:spPr>
        <p:txBody>
          <a:bodyPr/>
          <a:lstStyle/>
          <a:p>
            <a:r>
              <a:rPr lang="uk-UA" dirty="0"/>
              <a:t>Кожному рівню фінансової політики відповідає своя мета. Так, на макроекономічному рівні мета фінансової політики полягає в оптимальному розподілі і перерозподілі валового внутрішнього продукту між галузями народного господарства, соціальними групами населення, територіями. На мікроекономічному рівні – в оптимальному розподілі і перерозподілі грошових коштів і фінансових ресурсів. </a:t>
            </a:r>
            <a:endParaRPr lang="ru-RU" dirty="0"/>
          </a:p>
          <a:p>
            <a:r>
              <a:rPr lang="uk-UA" dirty="0"/>
              <a:t>Для досягнення визначеної мети перед фінансовою політикою на кожному рівні поставлено наступні завдання </a:t>
            </a:r>
            <a:endParaRPr lang="uk-UA" b="1" dirty="0"/>
          </a:p>
          <a:p>
            <a:endParaRPr lang="ru-RU" dirty="0"/>
          </a:p>
        </p:txBody>
      </p:sp>
      <p:pic>
        <p:nvPicPr>
          <p:cNvPr id="2" name="Рисунок 1"/>
          <p:cNvPicPr>
            <a:picLocks noChangeAspect="1"/>
          </p:cNvPicPr>
          <p:nvPr/>
        </p:nvPicPr>
        <p:blipFill>
          <a:blip r:embed="rId2"/>
          <a:stretch>
            <a:fillRect/>
          </a:stretch>
        </p:blipFill>
        <p:spPr>
          <a:xfrm>
            <a:off x="1258404" y="2410704"/>
            <a:ext cx="6220569" cy="4078310"/>
          </a:xfrm>
          <a:prstGeom prst="rect">
            <a:avLst/>
          </a:prstGeom>
        </p:spPr>
      </p:pic>
    </p:spTree>
    <p:extLst>
      <p:ext uri="{BB962C8B-B14F-4D97-AF65-F5344CB8AC3E}">
        <p14:creationId xmlns:p14="http://schemas.microsoft.com/office/powerpoint/2010/main" val="582666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endParaRPr lang="ru-RU" dirty="0"/>
          </a:p>
        </p:txBody>
      </p:sp>
      <p:pic>
        <p:nvPicPr>
          <p:cNvPr id="4" name="Рисунок 3"/>
          <p:cNvPicPr>
            <a:picLocks noChangeAspect="1"/>
          </p:cNvPicPr>
          <p:nvPr/>
        </p:nvPicPr>
        <p:blipFill>
          <a:blip r:embed="rId2"/>
          <a:stretch>
            <a:fillRect/>
          </a:stretch>
        </p:blipFill>
        <p:spPr>
          <a:xfrm>
            <a:off x="956124" y="292432"/>
            <a:ext cx="8039087" cy="3993959"/>
          </a:xfrm>
          <a:prstGeom prst="rect">
            <a:avLst/>
          </a:prstGeom>
        </p:spPr>
      </p:pic>
      <p:sp>
        <p:nvSpPr>
          <p:cNvPr id="5" name="TextBox 4"/>
          <p:cNvSpPr txBox="1"/>
          <p:nvPr/>
        </p:nvSpPr>
        <p:spPr>
          <a:xfrm rot="1380701">
            <a:off x="822135" y="4583188"/>
            <a:ext cx="2881614" cy="430887"/>
          </a:xfrm>
          <a:prstGeom prst="rect">
            <a:avLst/>
          </a:prstGeom>
          <a:noFill/>
          <a:ln>
            <a:solidFill>
              <a:schemeClr val="tx1"/>
            </a:solidFill>
          </a:ln>
        </p:spPr>
        <p:txBody>
          <a:bodyPr wrap="square" rtlCol="0">
            <a:spAutoFit/>
          </a:bodyPr>
          <a:lstStyle/>
          <a:p>
            <a:r>
              <a:rPr lang="uk-UA" sz="2200" b="1" dirty="0" smtClean="0"/>
              <a:t>Фінансова політика</a:t>
            </a:r>
            <a:endParaRPr lang="ru-RU" sz="2200" b="1" dirty="0"/>
          </a:p>
        </p:txBody>
      </p:sp>
      <p:sp>
        <p:nvSpPr>
          <p:cNvPr id="6" name="Правая фигурная скобка 5"/>
          <p:cNvSpPr/>
          <p:nvPr/>
        </p:nvSpPr>
        <p:spPr>
          <a:xfrm rot="6796223">
            <a:off x="2053609" y="3050566"/>
            <a:ext cx="759661" cy="2212958"/>
          </a:xfrm>
          <a:prstGeom prst="rightBrace">
            <a:avLst>
              <a:gd name="adj1" fmla="val 8333"/>
              <a:gd name="adj2" fmla="val 4999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2406647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u="sng" dirty="0" smtClean="0"/>
              <a:t>Фінансова </a:t>
            </a:r>
            <a:r>
              <a:rPr lang="uk-UA" u="sng" dirty="0"/>
              <a:t>політика держави </a:t>
            </a:r>
            <a:r>
              <a:rPr lang="uk-UA" dirty="0"/>
              <a:t>є складовою економічної політики, тому її мета та завдання мають формуватися таким чином, щоб не суперечити цілям економічної політики.</a:t>
            </a:r>
          </a:p>
          <a:p>
            <a:r>
              <a:rPr lang="ru-RU" b="1" dirty="0" smtClean="0"/>
              <a:t>ЕКОНОМІ́ЧНА </a:t>
            </a:r>
            <a:r>
              <a:rPr lang="ru-RU" b="1" dirty="0"/>
              <a:t>ПОЛІ́ТИКА</a:t>
            </a:r>
            <a:r>
              <a:rPr lang="ru-RU" dirty="0"/>
              <a:t> – система </a:t>
            </a:r>
            <a:r>
              <a:rPr lang="ru-RU" dirty="0" err="1"/>
              <a:t>заходів</a:t>
            </a:r>
            <a:r>
              <a:rPr lang="ru-RU" dirty="0"/>
              <a:t>, </a:t>
            </a:r>
            <a:r>
              <a:rPr lang="ru-RU" dirty="0" err="1"/>
              <a:t>методів</a:t>
            </a:r>
            <a:r>
              <a:rPr lang="ru-RU" dirty="0"/>
              <a:t>, </a:t>
            </a:r>
            <a:r>
              <a:rPr lang="ru-RU" dirty="0" err="1"/>
              <a:t>інструментів</a:t>
            </a:r>
            <a:r>
              <a:rPr lang="ru-RU" dirty="0"/>
              <a:t> і форм державного </a:t>
            </a:r>
            <a:r>
              <a:rPr lang="ru-RU" dirty="0" err="1"/>
              <a:t>впливу</a:t>
            </a:r>
            <a:r>
              <a:rPr lang="ru-RU" dirty="0"/>
              <a:t> на </a:t>
            </a:r>
            <a:r>
              <a:rPr lang="ru-RU" dirty="0" err="1"/>
              <a:t>соціально-економічні</a:t>
            </a:r>
            <a:r>
              <a:rPr lang="ru-RU" dirty="0"/>
              <a:t> </a:t>
            </a:r>
            <a:r>
              <a:rPr lang="ru-RU" dirty="0" err="1"/>
              <a:t>процеси</a:t>
            </a:r>
            <a:r>
              <a:rPr lang="ru-RU" dirty="0"/>
              <a:t>.</a:t>
            </a:r>
            <a:endParaRPr lang="uk-UA" dirty="0"/>
          </a:p>
          <a:p>
            <a:r>
              <a:rPr lang="uk-UA" dirty="0" smtClean="0"/>
              <a:t> </a:t>
            </a:r>
            <a:r>
              <a:rPr lang="uk-UA" u="sng" dirty="0"/>
              <a:t>Фінансова політика держави </a:t>
            </a:r>
            <a:r>
              <a:rPr lang="uk-UA" u="sng" dirty="0" smtClean="0"/>
              <a:t>– це </a:t>
            </a:r>
            <a:r>
              <a:rPr lang="ru-RU" dirty="0" err="1" smtClean="0"/>
              <a:t>сукупність</a:t>
            </a:r>
            <a:r>
              <a:rPr lang="ru-RU" dirty="0" smtClean="0"/>
              <a:t> </a:t>
            </a:r>
            <a:r>
              <a:rPr lang="ru-RU" dirty="0" err="1"/>
              <a:t>заходів</a:t>
            </a:r>
            <a:r>
              <a:rPr lang="ru-RU" dirty="0"/>
              <a:t>, </a:t>
            </a:r>
            <a:r>
              <a:rPr lang="ru-RU" dirty="0" err="1"/>
              <a:t>спрямованих</a:t>
            </a:r>
            <a:r>
              <a:rPr lang="ru-RU" dirty="0"/>
              <a:t> на </a:t>
            </a:r>
            <a:r>
              <a:rPr lang="ru-RU" dirty="0" err="1"/>
              <a:t>мобілізацію</a:t>
            </a:r>
            <a:r>
              <a:rPr lang="ru-RU" dirty="0"/>
              <a:t> </a:t>
            </a:r>
            <a:r>
              <a:rPr lang="ru-RU" dirty="0" err="1"/>
              <a:t>фінансових</a:t>
            </a:r>
            <a:r>
              <a:rPr lang="ru-RU" dirty="0"/>
              <a:t> </a:t>
            </a:r>
            <a:r>
              <a:rPr lang="ru-RU" dirty="0" err="1"/>
              <a:t>ресурсів</a:t>
            </a:r>
            <a:r>
              <a:rPr lang="ru-RU" dirty="0"/>
              <a:t>, </a:t>
            </a:r>
            <a:r>
              <a:rPr lang="ru-RU" dirty="0" err="1"/>
              <a:t>їх</a:t>
            </a:r>
            <a:r>
              <a:rPr lang="ru-RU" dirty="0"/>
              <a:t> </a:t>
            </a:r>
            <a:r>
              <a:rPr lang="ru-RU" dirty="0" err="1"/>
              <a:t>раціональний</a:t>
            </a:r>
            <a:r>
              <a:rPr lang="ru-RU" dirty="0"/>
              <a:t> </a:t>
            </a:r>
            <a:r>
              <a:rPr lang="ru-RU" dirty="0" err="1"/>
              <a:t>розподіл</a:t>
            </a:r>
            <a:r>
              <a:rPr lang="ru-RU" dirty="0"/>
              <a:t> і </a:t>
            </a:r>
            <a:r>
              <a:rPr lang="ru-RU" dirty="0" err="1"/>
              <a:t>використання</a:t>
            </a:r>
            <a:r>
              <a:rPr lang="ru-RU" dirty="0"/>
              <a:t>, </a:t>
            </a:r>
            <a:r>
              <a:rPr lang="ru-RU" dirty="0" err="1"/>
              <a:t>які</a:t>
            </a:r>
            <a:r>
              <a:rPr lang="ru-RU" dirty="0"/>
              <a:t> держава </a:t>
            </a:r>
            <a:r>
              <a:rPr lang="ru-RU" dirty="0" err="1"/>
              <a:t>здійснює</a:t>
            </a:r>
            <a:r>
              <a:rPr lang="ru-RU" dirty="0"/>
              <a:t> через </a:t>
            </a:r>
            <a:r>
              <a:rPr lang="ru-RU" dirty="0" err="1"/>
              <a:t>фінансову</a:t>
            </a:r>
            <a:r>
              <a:rPr lang="ru-RU" dirty="0"/>
              <a:t> </a:t>
            </a:r>
            <a:r>
              <a:rPr lang="ru-RU" dirty="0" smtClean="0"/>
              <a:t>систему.</a:t>
            </a:r>
          </a:p>
          <a:p>
            <a:r>
              <a:rPr lang="uk-UA" u="sng" dirty="0"/>
              <a:t>С</a:t>
            </a:r>
            <a:r>
              <a:rPr lang="uk-UA" u="sng" dirty="0" smtClean="0"/>
              <a:t>кладовими </a:t>
            </a:r>
            <a:r>
              <a:rPr lang="uk-UA" u="sng" dirty="0"/>
              <a:t>фінансової політики </a:t>
            </a:r>
            <a:r>
              <a:rPr lang="uk-UA" dirty="0"/>
              <a:t>держави вважають фіскальну та монетарну </a:t>
            </a:r>
            <a:r>
              <a:rPr lang="uk-UA" dirty="0" smtClean="0"/>
              <a:t>політику:</a:t>
            </a:r>
          </a:p>
          <a:p>
            <a:endParaRPr lang="ru-RU" dirty="0"/>
          </a:p>
        </p:txBody>
      </p:sp>
      <p:pic>
        <p:nvPicPr>
          <p:cNvPr id="2" name="Рисунок 1"/>
          <p:cNvPicPr>
            <a:picLocks noChangeAspect="1"/>
          </p:cNvPicPr>
          <p:nvPr/>
        </p:nvPicPr>
        <p:blipFill>
          <a:blip r:embed="rId2"/>
          <a:stretch>
            <a:fillRect/>
          </a:stretch>
        </p:blipFill>
        <p:spPr>
          <a:xfrm>
            <a:off x="971460" y="3616657"/>
            <a:ext cx="8576991" cy="2651897"/>
          </a:xfrm>
          <a:prstGeom prst="rect">
            <a:avLst/>
          </a:prstGeom>
        </p:spPr>
      </p:pic>
    </p:spTree>
    <p:extLst>
      <p:ext uri="{BB962C8B-B14F-4D97-AF65-F5344CB8AC3E}">
        <p14:creationId xmlns:p14="http://schemas.microsoft.com/office/powerpoint/2010/main" val="1054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340123" cy="5672872"/>
          </a:xfrm>
        </p:spPr>
        <p:txBody>
          <a:bodyPr>
            <a:normAutofit fontScale="92500" lnSpcReduction="20000"/>
          </a:bodyPr>
          <a:lstStyle/>
          <a:p>
            <a:r>
              <a:rPr lang="uk-UA" b="1" u="sng" dirty="0"/>
              <a:t>Фіскальна політика</a:t>
            </a:r>
            <a:r>
              <a:rPr lang="uk-UA" u="sng" dirty="0"/>
              <a:t> </a:t>
            </a:r>
            <a:r>
              <a:rPr lang="uk-UA" dirty="0"/>
              <a:t>характеризує заходи держави щодо формування та використання державних фондів фінансових ресурсів. Відповідно до чого її можна поділити на </a:t>
            </a:r>
            <a:r>
              <a:rPr lang="uk-UA" u="sng" dirty="0"/>
              <a:t>податкову</a:t>
            </a:r>
            <a:r>
              <a:rPr lang="uk-UA" dirty="0"/>
              <a:t> (формування державного та місцевого бюджетів, позабюджетних фондів) та </a:t>
            </a:r>
            <a:r>
              <a:rPr lang="uk-UA" u="sng" dirty="0"/>
              <a:t>бюджетну</a:t>
            </a:r>
            <a:r>
              <a:rPr lang="uk-UA" dirty="0"/>
              <a:t> (використання акумульованих фондів для задоволення потреб суб’єктів фінансових відносин). </a:t>
            </a:r>
            <a:endParaRPr lang="ru-RU" dirty="0"/>
          </a:p>
          <a:p>
            <a:r>
              <a:rPr lang="uk-UA" b="1" u="sng" dirty="0"/>
              <a:t>Монетарна</a:t>
            </a:r>
            <a:r>
              <a:rPr lang="uk-UA" u="sng" dirty="0"/>
              <a:t> або </a:t>
            </a:r>
            <a:r>
              <a:rPr lang="uk-UA" b="1" u="sng" dirty="0"/>
              <a:t>грошово-кредитна</a:t>
            </a:r>
            <a:r>
              <a:rPr lang="uk-UA" u="sng" dirty="0"/>
              <a:t> політика </a:t>
            </a:r>
            <a:r>
              <a:rPr lang="uk-UA" dirty="0"/>
              <a:t>– це комплекс заходів у сфері грошового обігу та кредиту, направлених на регулювання економічного зростання, стримування інфляції та забезпечення стабільності грошової одиниці України, забезпечення зайнятості населення та вирівнювання платіжного балансу.</a:t>
            </a:r>
            <a:endParaRPr lang="ru-RU" dirty="0"/>
          </a:p>
          <a:p>
            <a:pPr marL="0" indent="0">
              <a:buNone/>
            </a:pPr>
            <a:r>
              <a:rPr lang="uk-UA" dirty="0"/>
              <a:t>Всі елементи фінансової політики держави повинні бути цілеспрямованими, скоординованими, взаємопов'язаними і взаємообумовленими.</a:t>
            </a:r>
            <a:endParaRPr lang="ru-RU" dirty="0"/>
          </a:p>
          <a:p>
            <a:r>
              <a:rPr lang="uk-UA" b="1" u="sng" dirty="0"/>
              <a:t>Фінансова політика на підприємства</a:t>
            </a:r>
            <a:r>
              <a:rPr lang="uk-UA" u="sng" dirty="0"/>
              <a:t> </a:t>
            </a:r>
            <a:r>
              <a:rPr lang="uk-UA" dirty="0"/>
              <a:t>(на мікроекономічному рівні) є системою заходів (адміністративних рішень) у сфері фінансів з метою цілеспрямованого впливу на його економічний і соціальний розвиток. </a:t>
            </a:r>
            <a:endParaRPr lang="ru-RU" dirty="0"/>
          </a:p>
          <a:p>
            <a:r>
              <a:rPr lang="uk-UA" dirty="0"/>
              <a:t>Фінансову політика господарюючого суб’єкта можна поділити на політику пов’язану з формуванням та </a:t>
            </a:r>
            <a:r>
              <a:rPr lang="uk-UA" dirty="0" err="1"/>
              <a:t>використаннями</a:t>
            </a:r>
            <a:r>
              <a:rPr lang="uk-UA" dirty="0"/>
              <a:t> доходів та фондів фінансових ресурсів - </a:t>
            </a:r>
            <a:r>
              <a:rPr lang="uk-UA" b="1" u="sng" dirty="0"/>
              <a:t>політику управління капіталом</a:t>
            </a:r>
            <a:r>
              <a:rPr lang="uk-UA" u="sng" dirty="0"/>
              <a:t> </a:t>
            </a:r>
            <a:r>
              <a:rPr lang="uk-UA" dirty="0"/>
              <a:t>(власним та позиченим) та </a:t>
            </a:r>
            <a:r>
              <a:rPr lang="uk-UA" b="1" u="sng" dirty="0"/>
              <a:t>політику управління активами</a:t>
            </a:r>
            <a:r>
              <a:rPr lang="uk-UA" b="1" dirty="0"/>
              <a:t>.</a:t>
            </a:r>
            <a:r>
              <a:rPr lang="uk-UA" dirty="0"/>
              <a:t> </a:t>
            </a:r>
            <a:endParaRPr lang="ru-RU" dirty="0"/>
          </a:p>
          <a:p>
            <a:r>
              <a:rPr lang="uk-UA" dirty="0"/>
              <a:t>Враховуючи значення прийнятих управлінських рішень в довгостроковій та поточній перспективі фінансову політику, як на </a:t>
            </a:r>
            <a:r>
              <a:rPr lang="uk-UA" dirty="0" err="1"/>
              <a:t>макро</a:t>
            </a:r>
            <a:r>
              <a:rPr lang="uk-UA" dirty="0"/>
              <a:t>- так і на мікроекономічному рівнях, поділяють на </a:t>
            </a:r>
            <a:r>
              <a:rPr lang="uk-UA" b="1" dirty="0"/>
              <a:t>фінансову стратегію</a:t>
            </a:r>
            <a:r>
              <a:rPr lang="uk-UA" dirty="0"/>
              <a:t> та </a:t>
            </a:r>
            <a:r>
              <a:rPr lang="uk-UA" b="1" dirty="0"/>
              <a:t>фінансову тактику</a:t>
            </a:r>
            <a:r>
              <a:rPr lang="uk-UA" dirty="0"/>
              <a:t>. Завдання фінансової стратегії деталізуються і знаходять своє відображення у завданнях фінансової тактики.</a:t>
            </a:r>
            <a:endParaRPr lang="ru-RU" dirty="0"/>
          </a:p>
        </p:txBody>
      </p:sp>
    </p:spTree>
    <p:extLst>
      <p:ext uri="{BB962C8B-B14F-4D97-AF65-F5344CB8AC3E}">
        <p14:creationId xmlns:p14="http://schemas.microsoft.com/office/powerpoint/2010/main" val="3705390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b="1" dirty="0"/>
              <a:t>3</a:t>
            </a:r>
            <a:r>
              <a:rPr lang="uk-UA" b="1" dirty="0" smtClean="0"/>
              <a:t>. </a:t>
            </a:r>
            <a:r>
              <a:rPr lang="uk-UA" b="1" dirty="0"/>
              <a:t>Види й типи фінансової політики, їх </a:t>
            </a:r>
            <a:r>
              <a:rPr lang="uk-UA" b="1" dirty="0" smtClean="0"/>
              <a:t>характеристика</a:t>
            </a:r>
          </a:p>
          <a:p>
            <a:endParaRPr lang="uk-UA" b="1" dirty="0"/>
          </a:p>
          <a:p>
            <a:r>
              <a:rPr lang="uk-UA" dirty="0"/>
              <a:t>В залежності від задач, що поставлені перед фінансовою політикою, провідні економісти поділяють її на три </a:t>
            </a:r>
            <a:r>
              <a:rPr lang="uk-UA" dirty="0" smtClean="0"/>
              <a:t>види:</a:t>
            </a:r>
          </a:p>
          <a:p>
            <a:endParaRPr lang="uk-UA" dirty="0" smtClean="0"/>
          </a:p>
          <a:p>
            <a:endParaRPr lang="ru-RU" dirty="0"/>
          </a:p>
          <a:p>
            <a:endParaRPr lang="ru-RU" dirty="0"/>
          </a:p>
        </p:txBody>
      </p:sp>
      <p:pic>
        <p:nvPicPr>
          <p:cNvPr id="2" name="Рисунок 1"/>
          <p:cNvPicPr>
            <a:picLocks noChangeAspect="1"/>
          </p:cNvPicPr>
          <p:nvPr/>
        </p:nvPicPr>
        <p:blipFill>
          <a:blip r:embed="rId2"/>
          <a:stretch>
            <a:fillRect/>
          </a:stretch>
        </p:blipFill>
        <p:spPr>
          <a:xfrm>
            <a:off x="815493" y="2090905"/>
            <a:ext cx="7985269" cy="3950458"/>
          </a:xfrm>
          <a:prstGeom prst="rect">
            <a:avLst/>
          </a:prstGeom>
        </p:spPr>
      </p:pic>
    </p:spTree>
    <p:extLst>
      <p:ext uri="{BB962C8B-B14F-4D97-AF65-F5344CB8AC3E}">
        <p14:creationId xmlns:p14="http://schemas.microsoft.com/office/powerpoint/2010/main" val="2591248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pPr marL="0" indent="0">
              <a:buNone/>
            </a:pPr>
            <a:r>
              <a:rPr lang="uk-UA" b="1" u="sng" dirty="0"/>
              <a:t>Політика економічного зростання</a:t>
            </a:r>
            <a:r>
              <a:rPr lang="uk-UA" u="sng" dirty="0"/>
              <a:t> </a:t>
            </a:r>
            <a:r>
              <a:rPr lang="uk-UA" dirty="0"/>
              <a:t>застосовує систему фінансових заходів, які спрямовані на збільшення фактичних обсягів валового національного продукту і підвищення рівня зайнятості. Така стимулююча фінансова політика включає зростання державних видатків і зменшення податкового тягаря. </a:t>
            </a:r>
            <a:endParaRPr lang="ru-RU" dirty="0"/>
          </a:p>
          <a:p>
            <a:r>
              <a:rPr lang="uk-UA" dirty="0"/>
              <a:t>Якщо уряд використовує засоби фінансової політики (державних видатків і податків) для стримування обсягу випуску продукції на необхідному рівні і підтримки стабільності цін, то вважається, що </a:t>
            </a:r>
            <a:r>
              <a:rPr lang="uk-UA" b="1" dirty="0"/>
              <a:t>державою </a:t>
            </a:r>
            <a:r>
              <a:rPr lang="uk-UA" b="1" u="sng" dirty="0"/>
              <a:t>проводиться політика стабілізації</a:t>
            </a:r>
            <a:r>
              <a:rPr lang="uk-UA" dirty="0"/>
              <a:t>. </a:t>
            </a:r>
            <a:endParaRPr lang="ru-RU" dirty="0"/>
          </a:p>
          <a:p>
            <a:pPr marL="0" indent="0">
              <a:buNone/>
            </a:pPr>
            <a:r>
              <a:rPr lang="uk-UA" b="1" u="sng" dirty="0"/>
              <a:t>Політика обмеження ділової активності</a:t>
            </a:r>
            <a:r>
              <a:rPr lang="uk-UA" dirty="0"/>
              <a:t>, навпаки спрямована на зменшення реального обсягу валового національного продукту порівняно з його потенційним рівнем. Такий вид фінансової політики застосовується урядом в періоди підйому з метою уникнення кризи перевиробництва та інфляції, що виникає разом з надмірним попитом. Політика обмеження ділової активності (стримуюча політика) використовує наступні фінансові засоби:</a:t>
            </a:r>
            <a:endParaRPr lang="ru-RU" dirty="0"/>
          </a:p>
          <a:p>
            <a:r>
              <a:rPr lang="uk-UA" dirty="0" smtClean="0"/>
              <a:t>зменшення </a:t>
            </a:r>
            <a:r>
              <a:rPr lang="uk-UA" dirty="0"/>
              <a:t>державних видатків;</a:t>
            </a:r>
            <a:endParaRPr lang="ru-RU" dirty="0"/>
          </a:p>
          <a:p>
            <a:r>
              <a:rPr lang="uk-UA" dirty="0" smtClean="0"/>
              <a:t>збільшення </a:t>
            </a:r>
            <a:r>
              <a:rPr lang="uk-UA" dirty="0"/>
              <a:t>податків.</a:t>
            </a:r>
            <a:endParaRPr lang="ru-RU" dirty="0"/>
          </a:p>
          <a:p>
            <a:endParaRPr lang="ru-RU" dirty="0"/>
          </a:p>
        </p:txBody>
      </p:sp>
    </p:spTree>
    <p:extLst>
      <p:ext uri="{BB962C8B-B14F-4D97-AF65-F5344CB8AC3E}">
        <p14:creationId xmlns:p14="http://schemas.microsoft.com/office/powerpoint/2010/main" val="216077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121849" y="996287"/>
            <a:ext cx="7844730" cy="4495918"/>
          </a:xfrm>
          <a:prstGeom prst="rect">
            <a:avLst/>
          </a:prstGeom>
        </p:spPr>
      </p:pic>
    </p:spTree>
    <p:extLst>
      <p:ext uri="{BB962C8B-B14F-4D97-AF65-F5344CB8AC3E}">
        <p14:creationId xmlns:p14="http://schemas.microsoft.com/office/powerpoint/2010/main" val="29563689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436</TotalTime>
  <Words>1638</Words>
  <Application>Microsoft Office PowerPoint</Application>
  <PresentationFormat>Произвольный</PresentationFormat>
  <Paragraphs>100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Новак Оксана Сергіївна</cp:lastModifiedBy>
  <cp:revision>20</cp:revision>
  <dcterms:created xsi:type="dcterms:W3CDTF">2022-09-18T18:10:33Z</dcterms:created>
  <dcterms:modified xsi:type="dcterms:W3CDTF">2026-02-24T07:14:38Z</dcterms:modified>
</cp:coreProperties>
</file>