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85" r:id="rId10"/>
    <p:sldId id="293" r:id="rId11"/>
    <p:sldId id="265" r:id="rId12"/>
    <p:sldId id="291" r:id="rId13"/>
    <p:sldId id="300" r:id="rId14"/>
    <p:sldId id="301" r:id="rId15"/>
    <p:sldId id="302" r:id="rId16"/>
    <p:sldId id="266" r:id="rId17"/>
    <p:sldId id="267" r:id="rId18"/>
    <p:sldId id="268" r:id="rId19"/>
    <p:sldId id="269" r:id="rId20"/>
    <p:sldId id="270" r:id="rId21"/>
    <p:sldId id="271" r:id="rId22"/>
    <p:sldId id="272" r:id="rId23"/>
    <p:sldId id="273" r:id="rId24"/>
    <p:sldId id="276" r:id="rId25"/>
    <p:sldId id="292" r:id="rId26"/>
    <p:sldId id="277" r:id="rId27"/>
    <p:sldId id="274" r:id="rId28"/>
    <p:sldId id="296" r:id="rId29"/>
    <p:sldId id="295" r:id="rId30"/>
    <p:sldId id="284" r:id="rId31"/>
    <p:sldId id="287" r:id="rId32"/>
    <p:sldId id="297" r:id="rId33"/>
    <p:sldId id="298" r:id="rId34"/>
    <p:sldId id="288" r:id="rId35"/>
    <p:sldId id="294" r:id="rId36"/>
    <p:sldId id="286" r:id="rId37"/>
    <p:sldId id="303" r:id="rId3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CA17DED-14BD-487D-9FEB-6B4A3129CB6D}" type="datetimeFigureOut">
              <a:rPr lang="uk-UA" smtClean="0"/>
              <a:t>25.02.2026</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59C84AC6-0C34-44D9-8D25-D00516431AB5}" type="slidenum">
              <a:rPr lang="uk-UA" smtClean="0"/>
              <a:t>‹#›</a:t>
            </a:fld>
            <a:endParaRPr lang="uk-UA" dirty="0"/>
          </a:p>
        </p:txBody>
      </p:sp>
    </p:spTree>
    <p:extLst>
      <p:ext uri="{BB962C8B-B14F-4D97-AF65-F5344CB8AC3E}">
        <p14:creationId xmlns:p14="http://schemas.microsoft.com/office/powerpoint/2010/main" val="428852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A17DED-14BD-487D-9FEB-6B4A3129CB6D}" type="datetimeFigureOut">
              <a:rPr lang="uk-UA" smtClean="0"/>
              <a:t>25.02.2026</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59C84AC6-0C34-44D9-8D25-D00516431AB5}" type="slidenum">
              <a:rPr lang="uk-UA" smtClean="0"/>
              <a:t>‹#›</a:t>
            </a:fld>
            <a:endParaRPr lang="uk-UA" dirty="0"/>
          </a:p>
        </p:txBody>
      </p:sp>
    </p:spTree>
    <p:extLst>
      <p:ext uri="{BB962C8B-B14F-4D97-AF65-F5344CB8AC3E}">
        <p14:creationId xmlns:p14="http://schemas.microsoft.com/office/powerpoint/2010/main" val="184531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A17DED-14BD-487D-9FEB-6B4A3129CB6D}" type="datetimeFigureOut">
              <a:rPr lang="uk-UA" smtClean="0"/>
              <a:t>25.02.2026</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59C84AC6-0C34-44D9-8D25-D00516431AB5}" type="slidenum">
              <a:rPr lang="uk-UA" smtClean="0"/>
              <a:t>‹#›</a:t>
            </a:fld>
            <a:endParaRPr lang="uk-UA"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06879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A17DED-14BD-487D-9FEB-6B4A3129CB6D}" type="datetimeFigureOut">
              <a:rPr lang="uk-UA" smtClean="0"/>
              <a:t>25.02.2026</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59C84AC6-0C34-44D9-8D25-D00516431AB5}" type="slidenum">
              <a:rPr lang="uk-UA" smtClean="0"/>
              <a:t>‹#›</a:t>
            </a:fld>
            <a:endParaRPr lang="uk-UA" dirty="0"/>
          </a:p>
        </p:txBody>
      </p:sp>
    </p:spTree>
    <p:extLst>
      <p:ext uri="{BB962C8B-B14F-4D97-AF65-F5344CB8AC3E}">
        <p14:creationId xmlns:p14="http://schemas.microsoft.com/office/powerpoint/2010/main" val="2776821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A17DED-14BD-487D-9FEB-6B4A3129CB6D}" type="datetimeFigureOut">
              <a:rPr lang="uk-UA" smtClean="0"/>
              <a:t>25.02.2026</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59C84AC6-0C34-44D9-8D25-D00516431AB5}" type="slidenum">
              <a:rPr lang="uk-UA" smtClean="0"/>
              <a:t>‹#›</a:t>
            </a:fld>
            <a:endParaRPr lang="uk-UA"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58957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A17DED-14BD-487D-9FEB-6B4A3129CB6D}" type="datetimeFigureOut">
              <a:rPr lang="uk-UA" smtClean="0"/>
              <a:t>25.02.2026</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59C84AC6-0C34-44D9-8D25-D00516431AB5}" type="slidenum">
              <a:rPr lang="uk-UA" smtClean="0"/>
              <a:t>‹#›</a:t>
            </a:fld>
            <a:endParaRPr lang="uk-UA" dirty="0"/>
          </a:p>
        </p:txBody>
      </p:sp>
    </p:spTree>
    <p:extLst>
      <p:ext uri="{BB962C8B-B14F-4D97-AF65-F5344CB8AC3E}">
        <p14:creationId xmlns:p14="http://schemas.microsoft.com/office/powerpoint/2010/main" val="3131626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CA17DED-14BD-487D-9FEB-6B4A3129CB6D}" type="datetimeFigureOut">
              <a:rPr lang="uk-UA" smtClean="0"/>
              <a:t>25.02.2026</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59C84AC6-0C34-44D9-8D25-D00516431AB5}" type="slidenum">
              <a:rPr lang="uk-UA" smtClean="0"/>
              <a:t>‹#›</a:t>
            </a:fld>
            <a:endParaRPr lang="uk-UA" dirty="0"/>
          </a:p>
        </p:txBody>
      </p:sp>
    </p:spTree>
    <p:extLst>
      <p:ext uri="{BB962C8B-B14F-4D97-AF65-F5344CB8AC3E}">
        <p14:creationId xmlns:p14="http://schemas.microsoft.com/office/powerpoint/2010/main" val="2314472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CA17DED-14BD-487D-9FEB-6B4A3129CB6D}" type="datetimeFigureOut">
              <a:rPr lang="uk-UA" smtClean="0"/>
              <a:t>25.02.2026</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59C84AC6-0C34-44D9-8D25-D00516431AB5}" type="slidenum">
              <a:rPr lang="uk-UA" smtClean="0"/>
              <a:t>‹#›</a:t>
            </a:fld>
            <a:endParaRPr lang="uk-UA" dirty="0"/>
          </a:p>
        </p:txBody>
      </p:sp>
    </p:spTree>
    <p:extLst>
      <p:ext uri="{BB962C8B-B14F-4D97-AF65-F5344CB8AC3E}">
        <p14:creationId xmlns:p14="http://schemas.microsoft.com/office/powerpoint/2010/main" val="333711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CA17DED-14BD-487D-9FEB-6B4A3129CB6D}" type="datetimeFigureOut">
              <a:rPr lang="uk-UA" smtClean="0"/>
              <a:t>25.02.2026</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59C84AC6-0C34-44D9-8D25-D00516431AB5}" type="slidenum">
              <a:rPr lang="uk-UA" smtClean="0"/>
              <a:t>‹#›</a:t>
            </a:fld>
            <a:endParaRPr lang="uk-UA" dirty="0"/>
          </a:p>
        </p:txBody>
      </p:sp>
    </p:spTree>
    <p:extLst>
      <p:ext uri="{BB962C8B-B14F-4D97-AF65-F5344CB8AC3E}">
        <p14:creationId xmlns:p14="http://schemas.microsoft.com/office/powerpoint/2010/main" val="73722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A17DED-14BD-487D-9FEB-6B4A3129CB6D}" type="datetimeFigureOut">
              <a:rPr lang="uk-UA" smtClean="0"/>
              <a:t>25.02.2026</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59C84AC6-0C34-44D9-8D25-D00516431AB5}" type="slidenum">
              <a:rPr lang="uk-UA" smtClean="0"/>
              <a:t>‹#›</a:t>
            </a:fld>
            <a:endParaRPr lang="uk-UA" dirty="0"/>
          </a:p>
        </p:txBody>
      </p:sp>
    </p:spTree>
    <p:extLst>
      <p:ext uri="{BB962C8B-B14F-4D97-AF65-F5344CB8AC3E}">
        <p14:creationId xmlns:p14="http://schemas.microsoft.com/office/powerpoint/2010/main" val="11825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CA17DED-14BD-487D-9FEB-6B4A3129CB6D}" type="datetimeFigureOut">
              <a:rPr lang="uk-UA" smtClean="0"/>
              <a:t>25.02.2026</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59C84AC6-0C34-44D9-8D25-D00516431AB5}" type="slidenum">
              <a:rPr lang="uk-UA" smtClean="0"/>
              <a:t>‹#›</a:t>
            </a:fld>
            <a:endParaRPr lang="uk-UA" dirty="0"/>
          </a:p>
        </p:txBody>
      </p:sp>
    </p:spTree>
    <p:extLst>
      <p:ext uri="{BB962C8B-B14F-4D97-AF65-F5344CB8AC3E}">
        <p14:creationId xmlns:p14="http://schemas.microsoft.com/office/powerpoint/2010/main" val="346227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CA17DED-14BD-487D-9FEB-6B4A3129CB6D}" type="datetimeFigureOut">
              <a:rPr lang="uk-UA" smtClean="0"/>
              <a:t>25.02.2026</a:t>
            </a:fld>
            <a:endParaRPr lang="uk-UA" dirty="0"/>
          </a:p>
        </p:txBody>
      </p:sp>
      <p:sp>
        <p:nvSpPr>
          <p:cNvPr id="8" name="Footer Placeholder 7"/>
          <p:cNvSpPr>
            <a:spLocks noGrp="1"/>
          </p:cNvSpPr>
          <p:nvPr>
            <p:ph type="ftr" sz="quarter" idx="11"/>
          </p:nvPr>
        </p:nvSpPr>
        <p:spPr/>
        <p:txBody>
          <a:bodyPr/>
          <a:lstStyle/>
          <a:p>
            <a:endParaRPr lang="uk-UA" dirty="0"/>
          </a:p>
        </p:txBody>
      </p:sp>
      <p:sp>
        <p:nvSpPr>
          <p:cNvPr id="9" name="Slide Number Placeholder 8"/>
          <p:cNvSpPr>
            <a:spLocks noGrp="1"/>
          </p:cNvSpPr>
          <p:nvPr>
            <p:ph type="sldNum" sz="quarter" idx="12"/>
          </p:nvPr>
        </p:nvSpPr>
        <p:spPr/>
        <p:txBody>
          <a:bodyPr/>
          <a:lstStyle/>
          <a:p>
            <a:fld id="{59C84AC6-0C34-44D9-8D25-D00516431AB5}" type="slidenum">
              <a:rPr lang="uk-UA" smtClean="0"/>
              <a:t>‹#›</a:t>
            </a:fld>
            <a:endParaRPr lang="uk-UA" dirty="0"/>
          </a:p>
        </p:txBody>
      </p:sp>
    </p:spTree>
    <p:extLst>
      <p:ext uri="{BB962C8B-B14F-4D97-AF65-F5344CB8AC3E}">
        <p14:creationId xmlns:p14="http://schemas.microsoft.com/office/powerpoint/2010/main" val="1426195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CA17DED-14BD-487D-9FEB-6B4A3129CB6D}" type="datetimeFigureOut">
              <a:rPr lang="uk-UA" smtClean="0"/>
              <a:t>25.02.2026</a:t>
            </a:fld>
            <a:endParaRPr lang="uk-UA" dirty="0"/>
          </a:p>
        </p:txBody>
      </p:sp>
      <p:sp>
        <p:nvSpPr>
          <p:cNvPr id="4" name="Footer Placeholder 3"/>
          <p:cNvSpPr>
            <a:spLocks noGrp="1"/>
          </p:cNvSpPr>
          <p:nvPr>
            <p:ph type="ftr" sz="quarter" idx="11"/>
          </p:nvPr>
        </p:nvSpPr>
        <p:spPr/>
        <p:txBody>
          <a:bodyPr/>
          <a:lstStyle/>
          <a:p>
            <a:endParaRPr lang="uk-UA" dirty="0"/>
          </a:p>
        </p:txBody>
      </p:sp>
      <p:sp>
        <p:nvSpPr>
          <p:cNvPr id="5" name="Slide Number Placeholder 4"/>
          <p:cNvSpPr>
            <a:spLocks noGrp="1"/>
          </p:cNvSpPr>
          <p:nvPr>
            <p:ph type="sldNum" sz="quarter" idx="12"/>
          </p:nvPr>
        </p:nvSpPr>
        <p:spPr/>
        <p:txBody>
          <a:bodyPr/>
          <a:lstStyle/>
          <a:p>
            <a:fld id="{59C84AC6-0C34-44D9-8D25-D00516431AB5}" type="slidenum">
              <a:rPr lang="uk-UA" smtClean="0"/>
              <a:t>‹#›</a:t>
            </a:fld>
            <a:endParaRPr lang="uk-UA" dirty="0"/>
          </a:p>
        </p:txBody>
      </p:sp>
    </p:spTree>
    <p:extLst>
      <p:ext uri="{BB962C8B-B14F-4D97-AF65-F5344CB8AC3E}">
        <p14:creationId xmlns:p14="http://schemas.microsoft.com/office/powerpoint/2010/main" val="110129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17DED-14BD-487D-9FEB-6B4A3129CB6D}" type="datetimeFigureOut">
              <a:rPr lang="uk-UA" smtClean="0"/>
              <a:t>25.02.2026</a:t>
            </a:fld>
            <a:endParaRPr lang="uk-UA" dirty="0"/>
          </a:p>
        </p:txBody>
      </p:sp>
      <p:sp>
        <p:nvSpPr>
          <p:cNvPr id="3" name="Footer Placeholder 2"/>
          <p:cNvSpPr>
            <a:spLocks noGrp="1"/>
          </p:cNvSpPr>
          <p:nvPr>
            <p:ph type="ftr" sz="quarter" idx="11"/>
          </p:nvPr>
        </p:nvSpPr>
        <p:spPr/>
        <p:txBody>
          <a:bodyPr/>
          <a:lstStyle/>
          <a:p>
            <a:endParaRPr lang="uk-UA" dirty="0"/>
          </a:p>
        </p:txBody>
      </p:sp>
      <p:sp>
        <p:nvSpPr>
          <p:cNvPr id="4" name="Slide Number Placeholder 3"/>
          <p:cNvSpPr>
            <a:spLocks noGrp="1"/>
          </p:cNvSpPr>
          <p:nvPr>
            <p:ph type="sldNum" sz="quarter" idx="12"/>
          </p:nvPr>
        </p:nvSpPr>
        <p:spPr/>
        <p:txBody>
          <a:bodyPr/>
          <a:lstStyle/>
          <a:p>
            <a:fld id="{59C84AC6-0C34-44D9-8D25-D00516431AB5}" type="slidenum">
              <a:rPr lang="uk-UA" smtClean="0"/>
              <a:t>‹#›</a:t>
            </a:fld>
            <a:endParaRPr lang="uk-UA" dirty="0"/>
          </a:p>
        </p:txBody>
      </p:sp>
    </p:spTree>
    <p:extLst>
      <p:ext uri="{BB962C8B-B14F-4D97-AF65-F5344CB8AC3E}">
        <p14:creationId xmlns:p14="http://schemas.microsoft.com/office/powerpoint/2010/main" val="1883258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CA17DED-14BD-487D-9FEB-6B4A3129CB6D}" type="datetimeFigureOut">
              <a:rPr lang="uk-UA" smtClean="0"/>
              <a:t>25.02.2026</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59C84AC6-0C34-44D9-8D25-D00516431AB5}" type="slidenum">
              <a:rPr lang="uk-UA" smtClean="0"/>
              <a:t>‹#›</a:t>
            </a:fld>
            <a:endParaRPr lang="uk-UA" dirty="0"/>
          </a:p>
        </p:txBody>
      </p:sp>
    </p:spTree>
    <p:extLst>
      <p:ext uri="{BB962C8B-B14F-4D97-AF65-F5344CB8AC3E}">
        <p14:creationId xmlns:p14="http://schemas.microsoft.com/office/powerpoint/2010/main" val="55269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59C84AC6-0C34-44D9-8D25-D00516431AB5}" type="slidenum">
              <a:rPr lang="uk-UA" smtClean="0"/>
              <a:t>‹#›</a:t>
            </a:fld>
            <a:endParaRPr lang="uk-UA" dirty="0"/>
          </a:p>
        </p:txBody>
      </p:sp>
      <p:sp>
        <p:nvSpPr>
          <p:cNvPr id="5" name="Date Placeholder 4"/>
          <p:cNvSpPr>
            <a:spLocks noGrp="1"/>
          </p:cNvSpPr>
          <p:nvPr>
            <p:ph type="dt" sz="half" idx="10"/>
          </p:nvPr>
        </p:nvSpPr>
        <p:spPr/>
        <p:txBody>
          <a:bodyPr/>
          <a:lstStyle/>
          <a:p>
            <a:fld id="{BCA17DED-14BD-487D-9FEB-6B4A3129CB6D}" type="datetimeFigureOut">
              <a:rPr lang="uk-UA" smtClean="0"/>
              <a:t>25.02.2026</a:t>
            </a:fld>
            <a:endParaRPr lang="uk-UA" dirty="0"/>
          </a:p>
        </p:txBody>
      </p:sp>
    </p:spTree>
    <p:extLst>
      <p:ext uri="{BB962C8B-B14F-4D97-AF65-F5344CB8AC3E}">
        <p14:creationId xmlns:p14="http://schemas.microsoft.com/office/powerpoint/2010/main" val="1230240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A17DED-14BD-487D-9FEB-6B4A3129CB6D}" type="datetimeFigureOut">
              <a:rPr lang="uk-UA" smtClean="0"/>
              <a:t>25.02.2026</a:t>
            </a:fld>
            <a:endParaRPr lang="uk-UA"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9C84AC6-0C34-44D9-8D25-D00516431AB5}" type="slidenum">
              <a:rPr lang="uk-UA" smtClean="0"/>
              <a:t>‹#›</a:t>
            </a:fld>
            <a:endParaRPr lang="uk-UA" dirty="0"/>
          </a:p>
        </p:txBody>
      </p:sp>
    </p:spTree>
    <p:extLst>
      <p:ext uri="{BB962C8B-B14F-4D97-AF65-F5344CB8AC3E}">
        <p14:creationId xmlns:p14="http://schemas.microsoft.com/office/powerpoint/2010/main" val="15249906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zakon.rada.gov.ua/laws/show/2456-1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zakon.rada.gov.ua/laws/show/835-2013-%D0%BFtarget=" TargetMode="External"/><Relationship Id="rId2" Type="http://schemas.openxmlformats.org/officeDocument/2006/relationships/hyperlink" Target="https://zakon.rada.gov.ua/laws/show/1560-12target=" TargetMode="External"/><Relationship Id="rId1" Type="http://schemas.openxmlformats.org/officeDocument/2006/relationships/slideLayout" Target="../slideLayouts/slideLayout2.xml"/><Relationship Id="rId5" Type="http://schemas.openxmlformats.org/officeDocument/2006/relationships/hyperlink" Target="https://zakon.rada.gov.ua/laws/show/1555-18target=" TargetMode="External"/><Relationship Id="rId4" Type="http://schemas.openxmlformats.org/officeDocument/2006/relationships/hyperlink" Target="https://zakon.rada.gov.ua/laws/show/571-2015-%D0%BFtarget="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zakon.rada.gov.ua/laws/show/809-2011-%D0%BFtarge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mof.gov.ua/storage/files/&#1057;&#1077;&#1088;&#1077;&#1076;&#1085;&#1100;&#1086;&#1089;&#1090;&#1088;&#1086;&#1082;&#1086;&#1074;&#1072;%20&#1057;&#1059;&#1044;&#1041;%202021-2024.pdf" TargetMode="External"/><Relationship Id="rId2" Type="http://schemas.openxmlformats.org/officeDocument/2006/relationships/hyperlink" Target="https://zakon.rada.gov.ua/laws/show/2456-17#Tex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of.gov.ua/storage/files/RatingsDirect_Ukraine_54303593_Mar-14-2023.PDF" TargetMode="External"/><Relationship Id="rId2" Type="http://schemas.openxmlformats.org/officeDocument/2006/relationships/hyperlink" Target="https://www.mof.gov.ua/uk/CC" TargetMode="External"/><Relationship Id="rId1" Type="http://schemas.openxmlformats.org/officeDocument/2006/relationships/slideLayout" Target="../slideLayouts/slideLayout2.xml"/><Relationship Id="rId5" Type="http://schemas.openxmlformats.org/officeDocument/2006/relationships/hyperlink" Target="https://www.mof.gov.ua/storage/files/news_release_cfp_20220727_2206280201_eng%20(1).pdf" TargetMode="External"/><Relationship Id="rId4" Type="http://schemas.openxmlformats.org/officeDocument/2006/relationships/hyperlink" Target="https://www.mof.gov.ua/storage/files/Rating%20Action%20-%20Moodys-downgrades-Ukraines-ratings-to-Caa3-and-changes-outlook-to-negative-con___%20-%2020May22.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mof.gov.ua/storage/files/%D0%97%D0%B2%D1%96%D1%82_%D0%BF%D1%80%D0%BE_%D0%BF%D1%80%D0%B8%D1%81%D0%B2%D0%BE%D1%94%D0%BD%D0%BD%D1%8F_%D1%80%D0%B5%D0%B9%D1%82%D0%B8%D0%BD%D0%B3%D1%83_-_R&amp;I_-_23012024.pdf" TargetMode="External"/><Relationship Id="rId2" Type="http://schemas.openxmlformats.org/officeDocument/2006/relationships/hyperlink" Target="https://www.mof.gov.ua/storage/files/%D0%97%D0%B2%D1%96%D1%82_%D0%BF%D1%80%D0%BE_%D0%BF%D1%80%D0%B8%D1%81%D0%B2%D0%BE%D1%94%D0%BD%D0%BD%D1%8F_%D1%80%D0%B5%D0%B9%D1%82%D0%B8%D0%BD%D0%B3%D1%83_S&amp;P.pdf" TargetMode="External"/><Relationship Id="rId1" Type="http://schemas.openxmlformats.org/officeDocument/2006/relationships/slideLayout" Target="../slideLayouts/slideLayout2.xml"/><Relationship Id="rId5" Type="http://schemas.openxmlformats.org/officeDocument/2006/relationships/hyperlink" Target="https://www.mof.gov.ua/uk/s%20downgrades%20Ukraine's%20ratings%20to%20Ca%20with%20a%20stable%20outlook%20_%20Rating%20Action%20_%20Moody" TargetMode="External"/><Relationship Id="rId4" Type="http://schemas.openxmlformats.org/officeDocument/2006/relationships/hyperlink" Target="https://www.mof.gov.ua/storage/files/RATING%20ACTION%20COMMENTARY%20-%2008_12_2023.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06566" y="398313"/>
            <a:ext cx="7766936" cy="1646302"/>
          </a:xfrm>
        </p:spPr>
        <p:txBody>
          <a:bodyPr/>
          <a:lstStyle/>
          <a:p>
            <a:r>
              <a:rPr lang="uk-UA" dirty="0" smtClean="0"/>
              <a:t>Державний кредит та державний борг</a:t>
            </a:r>
            <a:endParaRPr lang="uk-UA" dirty="0"/>
          </a:p>
        </p:txBody>
      </p:sp>
      <p:sp>
        <p:nvSpPr>
          <p:cNvPr id="3" name="Подзаголовок 2"/>
          <p:cNvSpPr>
            <a:spLocks noGrp="1"/>
          </p:cNvSpPr>
          <p:nvPr>
            <p:ph type="subTitle" idx="1"/>
          </p:nvPr>
        </p:nvSpPr>
        <p:spPr>
          <a:xfrm>
            <a:off x="1507067" y="2224585"/>
            <a:ext cx="7766936" cy="2923147"/>
          </a:xfrm>
        </p:spPr>
        <p:txBody>
          <a:bodyPr>
            <a:normAutofit/>
          </a:bodyPr>
          <a:lstStyle/>
          <a:p>
            <a:pPr algn="l"/>
            <a:r>
              <a:rPr lang="ru-RU" dirty="0"/>
              <a:t>1. </a:t>
            </a:r>
            <a:r>
              <a:rPr lang="ru-RU" dirty="0" err="1"/>
              <a:t>Сутність</a:t>
            </a:r>
            <a:r>
              <a:rPr lang="ru-RU" dirty="0"/>
              <a:t> державного кредиту як </a:t>
            </a:r>
            <a:r>
              <a:rPr lang="ru-RU" dirty="0" err="1"/>
              <a:t>економічної</a:t>
            </a:r>
            <a:r>
              <a:rPr lang="ru-RU" dirty="0"/>
              <a:t> </a:t>
            </a:r>
            <a:r>
              <a:rPr lang="ru-RU" dirty="0" err="1"/>
              <a:t>категорії</a:t>
            </a:r>
            <a:r>
              <a:rPr lang="ru-RU" dirty="0"/>
              <a:t>, </a:t>
            </a:r>
            <a:r>
              <a:rPr lang="ru-RU" dirty="0" err="1"/>
              <a:t>його</a:t>
            </a:r>
            <a:r>
              <a:rPr lang="ru-RU" dirty="0"/>
              <a:t> </a:t>
            </a:r>
            <a:r>
              <a:rPr lang="ru-RU" dirty="0" err="1"/>
              <a:t>форми</a:t>
            </a:r>
            <a:r>
              <a:rPr lang="ru-RU" dirty="0"/>
              <a:t> </a:t>
            </a:r>
            <a:r>
              <a:rPr lang="ru-RU" dirty="0" smtClean="0"/>
              <a:t>та </a:t>
            </a:r>
            <a:r>
              <a:rPr lang="ru-RU" dirty="0" err="1" smtClean="0"/>
              <a:t>види</a:t>
            </a:r>
            <a:r>
              <a:rPr lang="ru-RU" dirty="0" smtClean="0"/>
              <a:t> </a:t>
            </a:r>
            <a:r>
              <a:rPr lang="ru-RU" dirty="0"/>
              <a:t>(</a:t>
            </a:r>
            <a:r>
              <a:rPr lang="ru-RU" dirty="0" err="1"/>
              <a:t>зовнішній</a:t>
            </a:r>
            <a:r>
              <a:rPr lang="ru-RU" dirty="0"/>
              <a:t> та </a:t>
            </a:r>
            <a:r>
              <a:rPr lang="ru-RU" dirty="0" err="1"/>
              <a:t>внутрішній</a:t>
            </a:r>
            <a:r>
              <a:rPr lang="ru-RU" dirty="0"/>
              <a:t>).</a:t>
            </a:r>
          </a:p>
          <a:p>
            <a:pPr algn="l"/>
            <a:r>
              <a:rPr lang="ru-RU" dirty="0"/>
              <a:t>2. </a:t>
            </a:r>
            <a:r>
              <a:rPr lang="ru-RU" dirty="0" err="1"/>
              <a:t>Державні</a:t>
            </a:r>
            <a:r>
              <a:rPr lang="ru-RU" dirty="0"/>
              <a:t> </a:t>
            </a:r>
            <a:r>
              <a:rPr lang="ru-RU" dirty="0" err="1"/>
              <a:t>позики</a:t>
            </a:r>
            <a:r>
              <a:rPr lang="ru-RU" dirty="0"/>
              <a:t>, </a:t>
            </a:r>
            <a:r>
              <a:rPr lang="ru-RU" dirty="0" err="1"/>
              <a:t>їх</a:t>
            </a:r>
            <a:r>
              <a:rPr lang="ru-RU" dirty="0"/>
              <a:t> характеристика.</a:t>
            </a:r>
          </a:p>
          <a:p>
            <a:pPr algn="l"/>
            <a:r>
              <a:rPr lang="ru-RU" dirty="0"/>
              <a:t>3. </a:t>
            </a:r>
            <a:r>
              <a:rPr lang="ru-RU" dirty="0" err="1"/>
              <a:t>Державні</a:t>
            </a:r>
            <a:r>
              <a:rPr lang="ru-RU" dirty="0"/>
              <a:t> </a:t>
            </a:r>
            <a:r>
              <a:rPr lang="ru-RU" dirty="0" err="1"/>
              <a:t>гарантії</a:t>
            </a:r>
            <a:r>
              <a:rPr lang="ru-RU" dirty="0"/>
              <a:t>, </a:t>
            </a:r>
            <a:r>
              <a:rPr lang="ru-RU" dirty="0" err="1"/>
              <a:t>їх</a:t>
            </a:r>
            <a:r>
              <a:rPr lang="ru-RU" dirty="0"/>
              <a:t> </a:t>
            </a:r>
            <a:r>
              <a:rPr lang="ru-RU" dirty="0" err="1"/>
              <a:t>призначення</a:t>
            </a:r>
            <a:r>
              <a:rPr lang="ru-RU" dirty="0"/>
              <a:t>.</a:t>
            </a:r>
          </a:p>
          <a:p>
            <a:pPr algn="l"/>
            <a:r>
              <a:rPr lang="ru-RU" dirty="0"/>
              <a:t>4. </a:t>
            </a:r>
            <a:r>
              <a:rPr lang="ru-RU" dirty="0" err="1"/>
              <a:t>Державний</a:t>
            </a:r>
            <a:r>
              <a:rPr lang="ru-RU" dirty="0"/>
              <a:t> борг, </a:t>
            </a:r>
            <a:r>
              <a:rPr lang="ru-RU" dirty="0" err="1"/>
              <a:t>його</a:t>
            </a:r>
            <a:r>
              <a:rPr lang="ru-RU" dirty="0"/>
              <a:t> </a:t>
            </a:r>
            <a:r>
              <a:rPr lang="ru-RU" dirty="0" err="1"/>
              <a:t>види</a:t>
            </a:r>
            <a:r>
              <a:rPr lang="ru-RU" dirty="0"/>
              <a:t> та </a:t>
            </a:r>
            <a:r>
              <a:rPr lang="ru-RU" dirty="0" err="1"/>
              <a:t>управління</a:t>
            </a:r>
            <a:r>
              <a:rPr lang="ru-RU" dirty="0"/>
              <a:t> ним.</a:t>
            </a:r>
            <a:r>
              <a:rPr lang="uk-UA" dirty="0"/>
              <a:t> </a:t>
            </a:r>
            <a:endParaRPr lang="ru-RU" dirty="0"/>
          </a:p>
          <a:p>
            <a:endParaRPr lang="uk-UA" dirty="0"/>
          </a:p>
        </p:txBody>
      </p:sp>
    </p:spTree>
    <p:extLst>
      <p:ext uri="{BB962C8B-B14F-4D97-AF65-F5344CB8AC3E}">
        <p14:creationId xmlns:p14="http://schemas.microsoft.com/office/powerpoint/2010/main" val="964160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863" y="836265"/>
            <a:ext cx="9015412" cy="507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654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50376"/>
            <a:ext cx="9340123" cy="5950423"/>
          </a:xfrm>
        </p:spPr>
        <p:txBody>
          <a:bodyPr>
            <a:normAutofit/>
          </a:bodyPr>
          <a:lstStyle/>
          <a:p>
            <a:pPr fontAlgn="base"/>
            <a:r>
              <a:rPr lang="ru-RU" b="1" u="sng" dirty="0" err="1"/>
              <a:t>Первинними</a:t>
            </a:r>
            <a:r>
              <a:rPr lang="ru-RU" b="1" u="sng" dirty="0"/>
              <a:t> дилерами</a:t>
            </a:r>
            <a:r>
              <a:rPr lang="ru-RU" dirty="0"/>
              <a:t> є </a:t>
            </a:r>
            <a:r>
              <a:rPr lang="ru-RU" dirty="0" err="1"/>
              <a:t>визначені</a:t>
            </a:r>
            <a:r>
              <a:rPr lang="ru-RU" dirty="0"/>
              <a:t> </a:t>
            </a:r>
            <a:r>
              <a:rPr lang="ru-RU" dirty="0" err="1"/>
              <a:t>Мінфіном</a:t>
            </a:r>
            <a:r>
              <a:rPr lang="ru-RU" dirty="0"/>
              <a:t> </a:t>
            </a:r>
            <a:r>
              <a:rPr lang="ru-RU" dirty="0" err="1"/>
              <a:t>фінансові</a:t>
            </a:r>
            <a:r>
              <a:rPr lang="ru-RU" dirty="0"/>
              <a:t> установи, </a:t>
            </a:r>
            <a:r>
              <a:rPr lang="ru-RU" dirty="0" err="1"/>
              <a:t>які</a:t>
            </a:r>
            <a:r>
              <a:rPr lang="ru-RU" dirty="0"/>
              <a:t> взяли на себе </a:t>
            </a:r>
            <a:r>
              <a:rPr lang="ru-RU" dirty="0" err="1"/>
              <a:t>зобов'язання</a:t>
            </a:r>
            <a:r>
              <a:rPr lang="ru-RU" dirty="0"/>
              <a:t> </a:t>
            </a:r>
            <a:r>
              <a:rPr lang="ru-RU" dirty="0" err="1"/>
              <a:t>співпрацювати</a:t>
            </a:r>
            <a:r>
              <a:rPr lang="ru-RU" dirty="0"/>
              <a:t> з </a:t>
            </a:r>
            <a:r>
              <a:rPr lang="ru-RU" dirty="0" err="1"/>
              <a:t>Мінфіном</a:t>
            </a:r>
            <a:r>
              <a:rPr lang="ru-RU" dirty="0"/>
              <a:t> у </a:t>
            </a:r>
            <a:r>
              <a:rPr lang="ru-RU" dirty="0" err="1"/>
              <a:t>частині</a:t>
            </a:r>
            <a:r>
              <a:rPr lang="ru-RU" dirty="0"/>
              <a:t> </a:t>
            </a:r>
            <a:r>
              <a:rPr lang="ru-RU" dirty="0" err="1"/>
              <a:t>розвитку</a:t>
            </a:r>
            <a:r>
              <a:rPr lang="ru-RU" dirty="0"/>
              <a:t> </a:t>
            </a:r>
            <a:r>
              <a:rPr lang="ru-RU" dirty="0" err="1"/>
              <a:t>внутрішнього</a:t>
            </a:r>
            <a:r>
              <a:rPr lang="ru-RU" dirty="0"/>
              <a:t> ринку </a:t>
            </a:r>
            <a:r>
              <a:rPr lang="ru-RU" dirty="0" err="1"/>
              <a:t>державних</a:t>
            </a:r>
            <a:r>
              <a:rPr lang="ru-RU" dirty="0"/>
              <a:t> </a:t>
            </a:r>
            <a:r>
              <a:rPr lang="ru-RU" dirty="0" err="1"/>
              <a:t>цінних</a:t>
            </a:r>
            <a:r>
              <a:rPr lang="ru-RU" dirty="0"/>
              <a:t> </a:t>
            </a:r>
            <a:r>
              <a:rPr lang="ru-RU" dirty="0" err="1"/>
              <a:t>паперів</a:t>
            </a:r>
            <a:r>
              <a:rPr lang="ru-RU" dirty="0"/>
              <a:t> в </a:t>
            </a:r>
            <a:r>
              <a:rPr lang="ru-RU" dirty="0" err="1"/>
              <a:t>обмін</a:t>
            </a:r>
            <a:r>
              <a:rPr lang="ru-RU" dirty="0"/>
              <a:t> на </a:t>
            </a:r>
            <a:r>
              <a:rPr lang="ru-RU" dirty="0" err="1"/>
              <a:t>виключне</a:t>
            </a:r>
            <a:r>
              <a:rPr lang="ru-RU" dirty="0"/>
              <a:t> право </a:t>
            </a:r>
            <a:r>
              <a:rPr lang="ru-RU" dirty="0" err="1"/>
              <a:t>участі</a:t>
            </a:r>
            <a:r>
              <a:rPr lang="ru-RU" dirty="0"/>
              <a:t> у </a:t>
            </a:r>
            <a:r>
              <a:rPr lang="ru-RU" dirty="0" err="1"/>
              <a:t>розміщеннях</a:t>
            </a:r>
            <a:r>
              <a:rPr lang="ru-RU" dirty="0"/>
              <a:t> </a:t>
            </a:r>
            <a:r>
              <a:rPr lang="ru-RU" dirty="0" err="1"/>
              <a:t>облігацій</a:t>
            </a:r>
            <a:r>
              <a:rPr lang="ru-RU" dirty="0"/>
              <a:t> </a:t>
            </a:r>
            <a:r>
              <a:rPr lang="ru-RU" dirty="0" err="1"/>
              <a:t>внутрішніх</a:t>
            </a:r>
            <a:r>
              <a:rPr lang="ru-RU" dirty="0"/>
              <a:t> </a:t>
            </a:r>
            <a:r>
              <a:rPr lang="ru-RU" dirty="0" err="1"/>
              <a:t>державних</a:t>
            </a:r>
            <a:r>
              <a:rPr lang="ru-RU" dirty="0"/>
              <a:t> </a:t>
            </a:r>
            <a:r>
              <a:rPr lang="ru-RU" dirty="0" err="1"/>
              <a:t>позик</a:t>
            </a:r>
            <a:r>
              <a:rPr lang="ru-RU" dirty="0"/>
              <a:t> та </a:t>
            </a:r>
            <a:r>
              <a:rPr lang="ru-RU" dirty="0" err="1"/>
              <a:t>переважне</a:t>
            </a:r>
            <a:r>
              <a:rPr lang="ru-RU" dirty="0"/>
              <a:t> право </a:t>
            </a:r>
            <a:r>
              <a:rPr lang="ru-RU" dirty="0" err="1"/>
              <a:t>брати</a:t>
            </a:r>
            <a:r>
              <a:rPr lang="ru-RU" dirty="0"/>
              <a:t> участь в </a:t>
            </a:r>
            <a:r>
              <a:rPr lang="ru-RU" dirty="0" err="1"/>
              <a:t>інших</a:t>
            </a:r>
            <a:r>
              <a:rPr lang="ru-RU" dirty="0"/>
              <a:t> </a:t>
            </a:r>
            <a:r>
              <a:rPr lang="ru-RU" dirty="0" err="1"/>
              <a:t>операціях</a:t>
            </a:r>
            <a:r>
              <a:rPr lang="ru-RU" dirty="0"/>
              <a:t>, </a:t>
            </a:r>
            <a:r>
              <a:rPr lang="ru-RU" dirty="0" err="1"/>
              <a:t>що</a:t>
            </a:r>
            <a:r>
              <a:rPr lang="ru-RU" dirty="0"/>
              <a:t> проводить </a:t>
            </a:r>
            <a:r>
              <a:rPr lang="ru-RU" dirty="0" err="1"/>
              <a:t>Мінфін</a:t>
            </a:r>
            <a:r>
              <a:rPr lang="ru-RU" dirty="0"/>
              <a:t> з такими </a:t>
            </a:r>
            <a:r>
              <a:rPr lang="ru-RU" dirty="0" err="1"/>
              <a:t>облігаціями</a:t>
            </a:r>
            <a:r>
              <a:rPr lang="ru-RU" dirty="0"/>
              <a:t>.</a:t>
            </a:r>
          </a:p>
          <a:p>
            <a:pPr marL="0" indent="0" fontAlgn="base">
              <a:buNone/>
            </a:pPr>
            <a:r>
              <a:rPr lang="ru-RU" dirty="0" err="1"/>
              <a:t>Первинними</a:t>
            </a:r>
            <a:r>
              <a:rPr lang="ru-RU" dirty="0"/>
              <a:t> дилерами </a:t>
            </a:r>
            <a:r>
              <a:rPr lang="ru-RU" dirty="0" err="1"/>
              <a:t>можуть</a:t>
            </a:r>
            <a:r>
              <a:rPr lang="ru-RU" dirty="0"/>
              <a:t> бути банки, </a:t>
            </a:r>
            <a:r>
              <a:rPr lang="ru-RU" dirty="0" err="1"/>
              <a:t>які</a:t>
            </a:r>
            <a:r>
              <a:rPr lang="ru-RU" dirty="0"/>
              <a:t> </a:t>
            </a:r>
            <a:r>
              <a:rPr lang="ru-RU" dirty="0" err="1"/>
              <a:t>відповідають</a:t>
            </a:r>
            <a:r>
              <a:rPr lang="ru-RU" dirty="0"/>
              <a:t> таким </a:t>
            </a:r>
            <a:r>
              <a:rPr lang="ru-RU" dirty="0" err="1"/>
              <a:t>вимогам</a:t>
            </a:r>
            <a:r>
              <a:rPr lang="ru-RU" dirty="0"/>
              <a:t>: </a:t>
            </a:r>
          </a:p>
          <a:p>
            <a:pPr fontAlgn="base"/>
            <a:r>
              <a:rPr lang="ru-RU" dirty="0" err="1"/>
              <a:t>мають</a:t>
            </a:r>
            <a:r>
              <a:rPr lang="ru-RU" dirty="0"/>
              <a:t> </a:t>
            </a:r>
            <a:r>
              <a:rPr lang="ru-RU" dirty="0" err="1"/>
              <a:t>ліцензію</a:t>
            </a:r>
            <a:r>
              <a:rPr lang="ru-RU" dirty="0"/>
              <a:t> на </a:t>
            </a:r>
            <a:r>
              <a:rPr lang="ru-RU" dirty="0" err="1"/>
              <a:t>провадження</a:t>
            </a:r>
            <a:r>
              <a:rPr lang="ru-RU" dirty="0"/>
              <a:t> </a:t>
            </a:r>
            <a:r>
              <a:rPr lang="ru-RU" dirty="0" err="1"/>
              <a:t>професійної</a:t>
            </a:r>
            <a:r>
              <a:rPr lang="ru-RU" dirty="0"/>
              <a:t> </a:t>
            </a:r>
            <a:r>
              <a:rPr lang="ru-RU" dirty="0" err="1"/>
              <a:t>діяльності</a:t>
            </a:r>
            <a:r>
              <a:rPr lang="ru-RU" dirty="0"/>
              <a:t> на фондовому ринку (</a:t>
            </a:r>
            <a:r>
              <a:rPr lang="ru-RU" dirty="0" err="1"/>
              <a:t>діяльності</a:t>
            </a:r>
            <a:r>
              <a:rPr lang="ru-RU" dirty="0"/>
              <a:t> з </a:t>
            </a:r>
            <a:r>
              <a:rPr lang="ru-RU" dirty="0" err="1"/>
              <a:t>торгівлі</a:t>
            </a:r>
            <a:r>
              <a:rPr lang="ru-RU" dirty="0"/>
              <a:t> </a:t>
            </a:r>
            <a:r>
              <a:rPr lang="ru-RU" dirty="0" err="1"/>
              <a:t>цінними</a:t>
            </a:r>
            <a:r>
              <a:rPr lang="ru-RU" dirty="0"/>
              <a:t> </a:t>
            </a:r>
            <a:r>
              <a:rPr lang="ru-RU" dirty="0" err="1"/>
              <a:t>паперами</a:t>
            </a:r>
            <a:r>
              <a:rPr lang="ru-RU" dirty="0"/>
              <a:t>); </a:t>
            </a:r>
          </a:p>
          <a:p>
            <a:pPr fontAlgn="base"/>
            <a:r>
              <a:rPr lang="ru-RU" dirty="0" err="1"/>
              <a:t>мають</a:t>
            </a:r>
            <a:r>
              <a:rPr lang="ru-RU" dirty="0"/>
              <a:t> </a:t>
            </a:r>
            <a:r>
              <a:rPr lang="ru-RU" dirty="0" err="1"/>
              <a:t>сплачений</a:t>
            </a:r>
            <a:r>
              <a:rPr lang="ru-RU" dirty="0"/>
              <a:t> </a:t>
            </a:r>
            <a:r>
              <a:rPr lang="ru-RU" dirty="0" err="1"/>
              <a:t>статутний</a:t>
            </a:r>
            <a:r>
              <a:rPr lang="ru-RU" dirty="0"/>
              <a:t> </a:t>
            </a:r>
            <a:r>
              <a:rPr lang="ru-RU" dirty="0" err="1"/>
              <a:t>капітал</a:t>
            </a:r>
            <a:r>
              <a:rPr lang="ru-RU" dirty="0"/>
              <a:t>, </a:t>
            </a:r>
            <a:r>
              <a:rPr lang="ru-RU" dirty="0" err="1"/>
              <a:t>еквівалентний</a:t>
            </a:r>
            <a:r>
              <a:rPr lang="ru-RU" dirty="0"/>
              <a:t> не </a:t>
            </a:r>
            <a:r>
              <a:rPr lang="ru-RU" dirty="0" err="1"/>
              <a:t>менш</a:t>
            </a:r>
            <a:r>
              <a:rPr lang="ru-RU" dirty="0"/>
              <a:t> як 10 млн. </a:t>
            </a:r>
            <a:r>
              <a:rPr lang="ru-RU" dirty="0" err="1"/>
              <a:t>євро</a:t>
            </a:r>
            <a:r>
              <a:rPr lang="ru-RU" dirty="0"/>
              <a:t>; </a:t>
            </a:r>
          </a:p>
          <a:p>
            <a:pPr fontAlgn="base"/>
            <a:r>
              <a:rPr lang="ru-RU" dirty="0" err="1"/>
              <a:t>мають</a:t>
            </a:r>
            <a:r>
              <a:rPr lang="ru-RU" dirty="0"/>
              <a:t> </a:t>
            </a:r>
            <a:r>
              <a:rPr lang="ru-RU" dirty="0" err="1"/>
              <a:t>практичний</a:t>
            </a:r>
            <a:r>
              <a:rPr lang="ru-RU" dirty="0"/>
              <a:t> </a:t>
            </a:r>
            <a:r>
              <a:rPr lang="ru-RU" dirty="0" err="1"/>
              <a:t>досвід</a:t>
            </a:r>
            <a:r>
              <a:rPr lang="ru-RU" dirty="0"/>
              <a:t> </a:t>
            </a:r>
            <a:r>
              <a:rPr lang="ru-RU" dirty="0" err="1"/>
              <a:t>роботи</a:t>
            </a:r>
            <a:r>
              <a:rPr lang="ru-RU" dirty="0"/>
              <a:t> на ринку </a:t>
            </a:r>
            <a:r>
              <a:rPr lang="ru-RU" dirty="0" err="1"/>
              <a:t>облігацій</a:t>
            </a:r>
            <a:r>
              <a:rPr lang="ru-RU" dirty="0"/>
              <a:t> (</a:t>
            </a:r>
            <a:r>
              <a:rPr lang="ru-RU" dirty="0" err="1"/>
              <a:t>загальний</a:t>
            </a:r>
            <a:r>
              <a:rPr lang="ru-RU" dirty="0"/>
              <a:t> </a:t>
            </a:r>
            <a:r>
              <a:rPr lang="ru-RU" dirty="0" err="1"/>
              <a:t>обсяг</a:t>
            </a:r>
            <a:r>
              <a:rPr lang="ru-RU" dirty="0"/>
              <a:t> </a:t>
            </a:r>
            <a:r>
              <a:rPr lang="ru-RU" dirty="0" err="1"/>
              <a:t>торгівлі</a:t>
            </a:r>
            <a:r>
              <a:rPr lang="ru-RU" dirty="0"/>
              <a:t> </a:t>
            </a:r>
            <a:r>
              <a:rPr lang="ru-RU" dirty="0" err="1"/>
              <a:t>облігаціями</a:t>
            </a:r>
            <a:r>
              <a:rPr lang="ru-RU" dirty="0"/>
              <a:t> становить не </a:t>
            </a:r>
            <a:r>
              <a:rPr lang="ru-RU" dirty="0" err="1"/>
              <a:t>менш</a:t>
            </a:r>
            <a:r>
              <a:rPr lang="ru-RU" dirty="0"/>
              <a:t> як 1 млрд. </a:t>
            </a:r>
            <a:r>
              <a:rPr lang="ru-RU" dirty="0" err="1"/>
              <a:t>гривень</a:t>
            </a:r>
            <a:r>
              <a:rPr lang="ru-RU" dirty="0" smtClean="0"/>
              <a:t>).</a:t>
            </a:r>
          </a:p>
          <a:p>
            <a:pPr marL="0" indent="0" algn="ctr" fontAlgn="base">
              <a:buNone/>
            </a:pPr>
            <a:r>
              <a:rPr lang="ru-RU" b="1" dirty="0" err="1" smtClean="0"/>
              <a:t>Перелік</a:t>
            </a:r>
            <a:r>
              <a:rPr lang="ru-RU" b="1" dirty="0" smtClean="0"/>
              <a:t> </a:t>
            </a:r>
            <a:r>
              <a:rPr lang="ru-RU" b="1" dirty="0" err="1" smtClean="0"/>
              <a:t>первинних</a:t>
            </a:r>
            <a:r>
              <a:rPr lang="ru-RU" b="1" dirty="0" smtClean="0"/>
              <a:t> </a:t>
            </a:r>
            <a:r>
              <a:rPr lang="ru-RU" b="1" dirty="0" err="1" smtClean="0"/>
              <a:t>дилерів</a:t>
            </a:r>
            <a:endParaRPr lang="ru-RU" b="1" dirty="0" smtClean="0"/>
          </a:p>
          <a:p>
            <a:pPr fontAlgn="base"/>
            <a:endParaRPr lang="ru-RU" dirty="0" smtClean="0"/>
          </a:p>
          <a:p>
            <a:endParaRPr lang="uk-UA" dirty="0"/>
          </a:p>
        </p:txBody>
      </p:sp>
      <p:graphicFrame>
        <p:nvGraphicFramePr>
          <p:cNvPr id="2" name="Таблица 1"/>
          <p:cNvGraphicFramePr>
            <a:graphicFrameLocks noGrp="1"/>
          </p:cNvGraphicFramePr>
          <p:nvPr>
            <p:extLst>
              <p:ext uri="{D42A27DB-BD31-4B8C-83A1-F6EECF244321}">
                <p14:modId xmlns:p14="http://schemas.microsoft.com/office/powerpoint/2010/main" val="2290153073"/>
              </p:ext>
            </p:extLst>
          </p:nvPr>
        </p:nvGraphicFramePr>
        <p:xfrm>
          <a:off x="996287" y="4527391"/>
          <a:ext cx="8181075" cy="1737360"/>
        </p:xfrm>
        <a:graphic>
          <a:graphicData uri="http://schemas.openxmlformats.org/drawingml/2006/table">
            <a:tbl>
              <a:tblPr firstRow="1" bandRow="1">
                <a:tableStyleId>{5C22544A-7EE6-4342-B048-85BDC9FD1C3A}</a:tableStyleId>
              </a:tblPr>
              <a:tblGrid>
                <a:gridCol w="4117075"/>
                <a:gridCol w="4064000"/>
              </a:tblGrid>
              <a:tr h="370840">
                <a:tc>
                  <a:txBody>
                    <a:bodyPr/>
                    <a:lstStyle/>
                    <a:p>
                      <a:pPr fontAlgn="base"/>
                      <a:r>
                        <a:rPr lang="ru-RU" dirty="0" smtClean="0"/>
                        <a:t>АБ «УКРГАЗБАНК»</a:t>
                      </a:r>
                    </a:p>
                    <a:p>
                      <a:pPr fontAlgn="base"/>
                      <a:r>
                        <a:rPr lang="ru-RU" dirty="0" smtClean="0"/>
                        <a:t>АТ «</a:t>
                      </a:r>
                      <a:r>
                        <a:rPr lang="ru-RU" dirty="0" err="1" smtClean="0"/>
                        <a:t>Ощадбанк</a:t>
                      </a:r>
                      <a:r>
                        <a:rPr lang="ru-RU" dirty="0" smtClean="0"/>
                        <a:t>»</a:t>
                      </a:r>
                    </a:p>
                    <a:p>
                      <a:pPr fontAlgn="base"/>
                      <a:r>
                        <a:rPr lang="ru-RU" dirty="0" smtClean="0"/>
                        <a:t>АТ «</a:t>
                      </a:r>
                      <a:r>
                        <a:rPr lang="ru-RU" dirty="0" err="1" smtClean="0"/>
                        <a:t>Райффайзен</a:t>
                      </a:r>
                      <a:r>
                        <a:rPr lang="ru-RU" dirty="0" smtClean="0"/>
                        <a:t> Банк»</a:t>
                      </a:r>
                    </a:p>
                    <a:p>
                      <a:pPr fontAlgn="base"/>
                      <a:r>
                        <a:rPr lang="ru-RU" dirty="0" smtClean="0"/>
                        <a:t>АТ «ОТП Банк»</a:t>
                      </a:r>
                    </a:p>
                    <a:p>
                      <a:pPr fontAlgn="base"/>
                      <a:r>
                        <a:rPr lang="ru-RU" dirty="0" smtClean="0"/>
                        <a:t>ПАТ «</a:t>
                      </a:r>
                      <a:r>
                        <a:rPr lang="ru-RU" dirty="0" err="1" smtClean="0"/>
                        <a:t>Сітібанк</a:t>
                      </a:r>
                      <a:r>
                        <a:rPr lang="ru-RU" dirty="0" smtClean="0"/>
                        <a:t>»</a:t>
                      </a:r>
                    </a:p>
                    <a:p>
                      <a:pPr fontAlgn="base"/>
                      <a:r>
                        <a:rPr lang="ru-RU" dirty="0" smtClean="0"/>
                        <a:t>АТ «</a:t>
                      </a:r>
                      <a:r>
                        <a:rPr lang="ru-RU" dirty="0" err="1" smtClean="0"/>
                        <a:t>Укрексімбанк</a:t>
                      </a:r>
                      <a:r>
                        <a:rPr lang="ru-RU" dirty="0" smtClean="0"/>
                        <a:t>»</a:t>
                      </a:r>
                    </a:p>
                  </a:txBody>
                  <a:tcPr/>
                </a:tc>
                <a:tc>
                  <a:txBody>
                    <a:bodyPr/>
                    <a:lstStyle/>
                    <a:p>
                      <a:pPr fontAlgn="base"/>
                      <a:r>
                        <a:rPr lang="ru-RU" dirty="0" smtClean="0"/>
                        <a:t>ПАТ «ПУМБ»</a:t>
                      </a:r>
                    </a:p>
                    <a:p>
                      <a:pPr fontAlgn="base"/>
                      <a:r>
                        <a:rPr lang="ru-RU" dirty="0" smtClean="0"/>
                        <a:t>АТ КБ «ПРИВАТБАНК»</a:t>
                      </a:r>
                    </a:p>
                    <a:p>
                      <a:pPr fontAlgn="base"/>
                      <a:r>
                        <a:rPr lang="ru-RU" dirty="0" smtClean="0"/>
                        <a:t>ПАТ «</a:t>
                      </a:r>
                      <a:r>
                        <a:rPr lang="en-US" dirty="0" smtClean="0"/>
                        <a:t>C</a:t>
                      </a:r>
                      <a:r>
                        <a:rPr lang="ru-RU" dirty="0" smtClean="0"/>
                        <a:t>ЕНС БАНК»</a:t>
                      </a:r>
                    </a:p>
                    <a:p>
                      <a:pPr fontAlgn="base"/>
                      <a:r>
                        <a:rPr lang="ru-RU" dirty="0" smtClean="0"/>
                        <a:t>ПАТ «КРЕДОБАНК»</a:t>
                      </a:r>
                    </a:p>
                    <a:p>
                      <a:pPr fontAlgn="base"/>
                      <a:r>
                        <a:rPr lang="ru-RU" dirty="0" smtClean="0"/>
                        <a:t>ПАТ АБ «ПІВДЕННИЙ»</a:t>
                      </a:r>
                    </a:p>
                    <a:p>
                      <a:endParaRPr lang="uk-UA" dirty="0"/>
                    </a:p>
                  </a:txBody>
                  <a:tcPr/>
                </a:tc>
              </a:tr>
            </a:tbl>
          </a:graphicData>
        </a:graphic>
      </p:graphicFrame>
    </p:spTree>
    <p:extLst>
      <p:ext uri="{BB962C8B-B14F-4D97-AF65-F5344CB8AC3E}">
        <p14:creationId xmlns:p14="http://schemas.microsoft.com/office/powerpoint/2010/main" val="3582745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381687000"/>
              </p:ext>
            </p:extLst>
          </p:nvPr>
        </p:nvGraphicFramePr>
        <p:xfrm>
          <a:off x="1173955" y="679291"/>
          <a:ext cx="7524752" cy="4053840"/>
        </p:xfrm>
        <a:graphic>
          <a:graphicData uri="http://schemas.openxmlformats.org/drawingml/2006/table">
            <a:tbl>
              <a:tblPr/>
              <a:tblGrid>
                <a:gridCol w="1881188"/>
                <a:gridCol w="1881188"/>
                <a:gridCol w="1881188"/>
                <a:gridCol w="1881188"/>
              </a:tblGrid>
              <a:tr h="0">
                <a:tc>
                  <a:txBody>
                    <a:bodyPr/>
                    <a:lstStyle/>
                    <a:p>
                      <a:pPr algn="l"/>
                      <a:r>
                        <a:rPr lang="uk-UA" b="1" dirty="0">
                          <a:solidFill>
                            <a:srgbClr val="01012F"/>
                          </a:solidFill>
                          <a:effectLst/>
                        </a:rPr>
                        <a:t>Агентство</a:t>
                      </a:r>
                    </a:p>
                  </a:txBody>
                  <a:tcPr marL="106680" marR="106680" marT="76200" marB="76200"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6F6F6"/>
                    </a:solidFill>
                  </a:tcPr>
                </a:tc>
                <a:tc>
                  <a:txBody>
                    <a:bodyPr/>
                    <a:lstStyle/>
                    <a:p>
                      <a:pPr algn="l"/>
                      <a:r>
                        <a:rPr lang="uk-UA" b="1">
                          <a:solidFill>
                            <a:srgbClr val="01012F"/>
                          </a:solidFill>
                          <a:effectLst/>
                        </a:rPr>
                        <a:t>Рейтинг (2025)</a:t>
                      </a:r>
                    </a:p>
                  </a:txBody>
                  <a:tcPr marL="106680" marR="106680" marT="76200" marB="76200"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6F6F6"/>
                    </a:solidFill>
                  </a:tcPr>
                </a:tc>
                <a:tc>
                  <a:txBody>
                    <a:bodyPr/>
                    <a:lstStyle/>
                    <a:p>
                      <a:pPr algn="l"/>
                      <a:r>
                        <a:rPr lang="uk-UA" b="1">
                          <a:solidFill>
                            <a:srgbClr val="01012F"/>
                          </a:solidFill>
                          <a:effectLst/>
                        </a:rPr>
                        <a:t>Прогноз</a:t>
                      </a:r>
                    </a:p>
                  </a:txBody>
                  <a:tcPr marL="106680" marR="106680" marT="76200" marB="76200"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6F6F6"/>
                    </a:solidFill>
                  </a:tcPr>
                </a:tc>
                <a:tc>
                  <a:txBody>
                    <a:bodyPr/>
                    <a:lstStyle/>
                    <a:p>
                      <a:pPr algn="l"/>
                      <a:r>
                        <a:rPr lang="uk-UA" b="1">
                          <a:solidFill>
                            <a:srgbClr val="01012F"/>
                          </a:solidFill>
                          <a:effectLst/>
                        </a:rPr>
                        <a:t>Ключові Фактори</a:t>
                      </a:r>
                    </a:p>
                  </a:txBody>
                  <a:tcPr marL="106680" marR="106680" marT="76200" marB="76200"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6F6F6"/>
                    </a:solidFill>
                  </a:tcPr>
                </a:tc>
              </a:tr>
              <a:tr h="0">
                <a:tc>
                  <a:txBody>
                    <a:bodyPr/>
                    <a:lstStyle/>
                    <a:p>
                      <a:r>
                        <a:rPr lang="en-US">
                          <a:effectLst/>
                        </a:rPr>
                        <a:t>Fitch Ratings</a:t>
                      </a:r>
                    </a:p>
                  </a:txBody>
                  <a:tcPr marL="106680" marR="106680" marT="76200" marB="76200"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c>
                  <a:txBody>
                    <a:bodyPr/>
                    <a:lstStyle/>
                    <a:p>
                      <a:r>
                        <a:rPr lang="en-US">
                          <a:effectLst/>
                        </a:rPr>
                        <a:t>RD</a:t>
                      </a:r>
                    </a:p>
                  </a:txBody>
                  <a:tcPr marL="106680" marR="106680" marT="76200" marB="76200"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c>
                  <a:txBody>
                    <a:bodyPr/>
                    <a:lstStyle/>
                    <a:p>
                      <a:r>
                        <a:rPr lang="uk-UA">
                          <a:effectLst/>
                        </a:rPr>
                        <a:t>Стабільний з можливим покращенням</a:t>
                      </a:r>
                    </a:p>
                  </a:txBody>
                  <a:tcPr marL="106680" marR="106680" marT="76200" marB="76200"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c>
                  <a:txBody>
                    <a:bodyPr/>
                    <a:lstStyle/>
                    <a:p>
                      <a:r>
                        <a:rPr lang="uk-UA">
                          <a:effectLst/>
                        </a:rPr>
                        <a:t>Реструктуризація боргу, війна</a:t>
                      </a:r>
                    </a:p>
                  </a:txBody>
                  <a:tcPr marL="106680" marR="106680" marT="76200" marB="76200"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r>
              <a:tr h="0">
                <a:tc>
                  <a:txBody>
                    <a:bodyPr/>
                    <a:lstStyle/>
                    <a:p>
                      <a:r>
                        <a:rPr lang="en-US">
                          <a:effectLst/>
                        </a:rPr>
                        <a:t>Moody’s</a:t>
                      </a:r>
                    </a:p>
                  </a:txBody>
                  <a:tcPr marL="106680" marR="106680" marT="76200" marB="76200"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c>
                  <a:txBody>
                    <a:bodyPr/>
                    <a:lstStyle/>
                    <a:p>
                      <a:r>
                        <a:rPr lang="en-US">
                          <a:effectLst/>
                        </a:rPr>
                        <a:t>Ca</a:t>
                      </a:r>
                    </a:p>
                  </a:txBody>
                  <a:tcPr marL="106680" marR="106680" marT="76200" marB="76200"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c>
                  <a:txBody>
                    <a:bodyPr/>
                    <a:lstStyle/>
                    <a:p>
                      <a:r>
                        <a:rPr lang="uk-UA">
                          <a:effectLst/>
                        </a:rPr>
                        <a:t>Негативний</a:t>
                      </a:r>
                    </a:p>
                  </a:txBody>
                  <a:tcPr marL="106680" marR="106680" marT="76200" marB="76200"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c>
                  <a:txBody>
                    <a:bodyPr/>
                    <a:lstStyle/>
                    <a:p>
                      <a:r>
                        <a:rPr lang="uk-UA">
                          <a:effectLst/>
                        </a:rPr>
                        <a:t>Борг 100% ВВП, інфляція</a:t>
                      </a:r>
                    </a:p>
                  </a:txBody>
                  <a:tcPr marL="106680" marR="106680" marT="76200" marB="76200"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r>
              <a:tr h="0">
                <a:tc>
                  <a:txBody>
                    <a:bodyPr/>
                    <a:lstStyle/>
                    <a:p>
                      <a:r>
                        <a:rPr lang="en-US">
                          <a:effectLst/>
                        </a:rPr>
                        <a:t>S&amp;P</a:t>
                      </a:r>
                    </a:p>
                  </a:txBody>
                  <a:tcPr marL="106680" marR="106680" marT="76200" marB="76200"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c>
                  <a:txBody>
                    <a:bodyPr/>
                    <a:lstStyle/>
                    <a:p>
                      <a:r>
                        <a:rPr lang="en-US">
                          <a:effectLst/>
                        </a:rPr>
                        <a:t>B-</a:t>
                      </a:r>
                    </a:p>
                  </a:txBody>
                  <a:tcPr marL="106680" marR="106680" marT="76200" marB="76200"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c>
                  <a:txBody>
                    <a:bodyPr/>
                    <a:lstStyle/>
                    <a:p>
                      <a:r>
                        <a:rPr lang="uk-UA">
                          <a:effectLst/>
                        </a:rPr>
                        <a:t>Негативний</a:t>
                      </a:r>
                    </a:p>
                  </a:txBody>
                  <a:tcPr marL="106680" marR="106680" marT="76200" marB="76200"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c>
                  <a:txBody>
                    <a:bodyPr/>
                    <a:lstStyle/>
                    <a:p>
                      <a:r>
                        <a:rPr lang="uk-UA">
                          <a:effectLst/>
                        </a:rPr>
                        <a:t>Економічне відновлення, ризики</a:t>
                      </a:r>
                    </a:p>
                  </a:txBody>
                  <a:tcPr marL="106680" marR="106680" marT="76200" marB="76200"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r>
              <a:tr h="0">
                <a:tc>
                  <a:txBody>
                    <a:bodyPr/>
                    <a:lstStyle/>
                    <a:p>
                      <a:r>
                        <a:rPr lang="en-US">
                          <a:effectLst/>
                        </a:rPr>
                        <a:t>Rating and Investment</a:t>
                      </a:r>
                    </a:p>
                  </a:txBody>
                  <a:tcPr marL="106680" marR="106680" marT="76200" marB="76200"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c>
                  <a:txBody>
                    <a:bodyPr/>
                    <a:lstStyle/>
                    <a:p>
                      <a:r>
                        <a:rPr lang="en-US">
                          <a:effectLst/>
                        </a:rPr>
                        <a:t>B</a:t>
                      </a:r>
                    </a:p>
                  </a:txBody>
                  <a:tcPr marL="106680" marR="106680" marT="76200" marB="76200"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c>
                  <a:txBody>
                    <a:bodyPr/>
                    <a:lstStyle/>
                    <a:p>
                      <a:r>
                        <a:rPr lang="uk-UA">
                          <a:effectLst/>
                        </a:rPr>
                        <a:t>Перегляд на зниження</a:t>
                      </a:r>
                    </a:p>
                  </a:txBody>
                  <a:tcPr marL="106680" marR="106680" marT="76200" marB="76200"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c>
                  <a:txBody>
                    <a:bodyPr/>
                    <a:lstStyle/>
                    <a:p>
                      <a:r>
                        <a:rPr lang="uk-UA" dirty="0">
                          <a:effectLst/>
                        </a:rPr>
                        <a:t>Міжнародна допомога</a:t>
                      </a:r>
                    </a:p>
                  </a:txBody>
                  <a:tcPr marL="106680" marR="106680" marT="76200" marB="76200"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w="9525" cap="flat" cmpd="sng" algn="ctr">
                      <a:solidFill>
                        <a:srgbClr val="E9E9E9"/>
                      </a:solidFill>
                      <a:prstDash val="solid"/>
                      <a:round/>
                      <a:headEnd type="none" w="med" len="med"/>
                      <a:tailEnd type="none" w="med" len="med"/>
                    </a:lnT>
                    <a:lnB w="9525" cap="flat" cmpd="sng" algn="ctr">
                      <a:solidFill>
                        <a:srgbClr val="E9E9E9"/>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89037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77673"/>
            <a:ext cx="10363706" cy="5964070"/>
          </a:xfrm>
        </p:spPr>
        <p:txBody>
          <a:bodyPr>
            <a:normAutofit lnSpcReduction="10000"/>
          </a:bodyPr>
          <a:lstStyle/>
          <a:p>
            <a:r>
              <a:rPr lang="ru-RU" dirty="0"/>
              <a:t>3. </a:t>
            </a:r>
            <a:r>
              <a:rPr lang="ru-RU" dirty="0" err="1"/>
              <a:t>Державні</a:t>
            </a:r>
            <a:r>
              <a:rPr lang="ru-RU" dirty="0"/>
              <a:t> </a:t>
            </a:r>
            <a:r>
              <a:rPr lang="ru-RU" dirty="0" err="1"/>
              <a:t>гарантії</a:t>
            </a:r>
            <a:r>
              <a:rPr lang="ru-RU" dirty="0"/>
              <a:t>, </a:t>
            </a:r>
            <a:r>
              <a:rPr lang="ru-RU" dirty="0" err="1"/>
              <a:t>їх</a:t>
            </a:r>
            <a:r>
              <a:rPr lang="ru-RU" dirty="0"/>
              <a:t> </a:t>
            </a:r>
            <a:r>
              <a:rPr lang="ru-RU" dirty="0" err="1"/>
              <a:t>призначення</a:t>
            </a:r>
            <a:r>
              <a:rPr lang="ru-RU" dirty="0"/>
              <a:t>.</a:t>
            </a:r>
          </a:p>
          <a:p>
            <a:pPr marL="0" indent="0" fontAlgn="base">
              <a:buNone/>
            </a:pPr>
            <a:r>
              <a:rPr lang="ru-RU" dirty="0" err="1" smtClean="0"/>
              <a:t>Частиною</a:t>
            </a:r>
            <a:r>
              <a:rPr lang="ru-RU" dirty="0" smtClean="0"/>
              <a:t> </a:t>
            </a:r>
            <a:r>
              <a:rPr lang="ru-RU" dirty="0" err="1"/>
              <a:t>першою</a:t>
            </a:r>
            <a:r>
              <a:rPr lang="ru-RU" dirty="0"/>
              <a:t> </a:t>
            </a:r>
            <a:r>
              <a:rPr lang="ru-RU" dirty="0" err="1"/>
              <a:t>статті</a:t>
            </a:r>
            <a:r>
              <a:rPr lang="ru-RU" dirty="0"/>
              <a:t> 17 </a:t>
            </a:r>
            <a:r>
              <a:rPr lang="ru-RU" dirty="0">
                <a:hlinkClick r:id="rId2"/>
              </a:rPr>
              <a:t>Бюджетного кодексу </a:t>
            </a:r>
            <a:r>
              <a:rPr lang="ru-RU" dirty="0" err="1">
                <a:hlinkClick r:id="rId2"/>
              </a:rPr>
              <a:t>України</a:t>
            </a:r>
            <a:r>
              <a:rPr lang="ru-RU" dirty="0"/>
              <a:t> </a:t>
            </a:r>
            <a:r>
              <a:rPr lang="ru-RU" dirty="0" err="1"/>
              <a:t>встановлено</a:t>
            </a:r>
            <a:r>
              <a:rPr lang="ru-RU" dirty="0"/>
              <a:t>, </a:t>
            </a:r>
            <a:r>
              <a:rPr lang="ru-RU" dirty="0" err="1"/>
              <a:t>що</a:t>
            </a:r>
            <a:r>
              <a:rPr lang="ru-RU" dirty="0"/>
              <a:t> </a:t>
            </a:r>
            <a:r>
              <a:rPr lang="ru-RU" b="1" dirty="0" err="1"/>
              <a:t>державні</a:t>
            </a:r>
            <a:r>
              <a:rPr lang="ru-RU" b="1" dirty="0"/>
              <a:t> </a:t>
            </a:r>
            <a:r>
              <a:rPr lang="ru-RU" b="1" dirty="0" err="1"/>
              <a:t>гарантії</a:t>
            </a:r>
            <a:r>
              <a:rPr lang="ru-RU" dirty="0"/>
              <a:t> </a:t>
            </a:r>
            <a:r>
              <a:rPr lang="ru-RU" dirty="0" err="1"/>
              <a:t>можуть</a:t>
            </a:r>
            <a:r>
              <a:rPr lang="ru-RU" dirty="0"/>
              <a:t> </a:t>
            </a:r>
            <a:r>
              <a:rPr lang="ru-RU" dirty="0" err="1"/>
              <a:t>надаватися</a:t>
            </a:r>
            <a:r>
              <a:rPr lang="ru-RU" dirty="0"/>
              <a:t> </a:t>
            </a:r>
            <a:r>
              <a:rPr lang="ru-RU" b="1" dirty="0" err="1"/>
              <a:t>виключно</a:t>
            </a:r>
            <a:r>
              <a:rPr lang="ru-RU" b="1" dirty="0"/>
              <a:t> у межах і за </a:t>
            </a:r>
            <a:r>
              <a:rPr lang="ru-RU" b="1" dirty="0" err="1"/>
              <a:t>напрямами</a:t>
            </a:r>
            <a:r>
              <a:rPr lang="ru-RU" b="1" dirty="0"/>
              <a:t>, </a:t>
            </a:r>
            <a:r>
              <a:rPr lang="ru-RU" b="1" dirty="0" err="1"/>
              <a:t>що</a:t>
            </a:r>
            <a:r>
              <a:rPr lang="ru-RU" b="1" dirty="0"/>
              <a:t> </a:t>
            </a:r>
            <a:r>
              <a:rPr lang="ru-RU" b="1" dirty="0" err="1"/>
              <a:t>визначені</a:t>
            </a:r>
            <a:r>
              <a:rPr lang="ru-RU" b="1" dirty="0"/>
              <a:t> законом про </a:t>
            </a:r>
            <a:r>
              <a:rPr lang="ru-RU" b="1" dirty="0" err="1"/>
              <a:t>Державний</a:t>
            </a:r>
            <a:r>
              <a:rPr lang="ru-RU" b="1" dirty="0"/>
              <a:t> бюджет </a:t>
            </a:r>
            <a:r>
              <a:rPr lang="ru-RU" b="1" dirty="0" err="1"/>
              <a:t>України</a:t>
            </a:r>
            <a:r>
              <a:rPr lang="ru-RU" dirty="0"/>
              <a:t>, на </a:t>
            </a:r>
            <a:r>
              <a:rPr lang="ru-RU" dirty="0" err="1"/>
              <a:t>підставі</a:t>
            </a:r>
            <a:r>
              <a:rPr lang="ru-RU" dirty="0"/>
              <a:t>:</a:t>
            </a:r>
          </a:p>
          <a:p>
            <a:pPr fontAlgn="base"/>
            <a:r>
              <a:rPr lang="ru-RU" dirty="0" err="1"/>
              <a:t>рішення</a:t>
            </a:r>
            <a:r>
              <a:rPr lang="ru-RU" dirty="0"/>
              <a:t> </a:t>
            </a:r>
            <a:r>
              <a:rPr lang="ru-RU" dirty="0" err="1"/>
              <a:t>Кабінету</a:t>
            </a:r>
            <a:r>
              <a:rPr lang="ru-RU" dirty="0"/>
              <a:t> </a:t>
            </a:r>
            <a:r>
              <a:rPr lang="ru-RU" dirty="0" err="1"/>
              <a:t>Міністрів</a:t>
            </a:r>
            <a:r>
              <a:rPr lang="ru-RU" dirty="0"/>
              <a:t> </a:t>
            </a:r>
            <a:r>
              <a:rPr lang="ru-RU" dirty="0" err="1"/>
              <a:t>України</a:t>
            </a:r>
            <a:r>
              <a:rPr lang="ru-RU" dirty="0"/>
              <a:t> – для </a:t>
            </a:r>
            <a:r>
              <a:rPr lang="ru-RU" dirty="0" err="1"/>
              <a:t>забезпечення</a:t>
            </a:r>
            <a:r>
              <a:rPr lang="ru-RU" dirty="0"/>
              <a:t> </a:t>
            </a:r>
            <a:r>
              <a:rPr lang="ru-RU" dirty="0" err="1"/>
              <a:t>часткового</a:t>
            </a:r>
            <a:r>
              <a:rPr lang="ru-RU" dirty="0"/>
              <a:t> </a:t>
            </a:r>
            <a:r>
              <a:rPr lang="ru-RU" dirty="0" err="1"/>
              <a:t>виконання</a:t>
            </a:r>
            <a:r>
              <a:rPr lang="ru-RU" dirty="0"/>
              <a:t> </a:t>
            </a:r>
            <a:r>
              <a:rPr lang="ru-RU" dirty="0" err="1"/>
              <a:t>боргових</a:t>
            </a:r>
            <a:r>
              <a:rPr lang="ru-RU" dirty="0"/>
              <a:t> </a:t>
            </a:r>
            <a:r>
              <a:rPr lang="ru-RU" dirty="0" err="1"/>
              <a:t>зобов’язань</a:t>
            </a:r>
            <a:r>
              <a:rPr lang="ru-RU" dirty="0"/>
              <a:t> </a:t>
            </a:r>
            <a:r>
              <a:rPr lang="ru-RU" dirty="0" err="1"/>
              <a:t>суб’єктів</a:t>
            </a:r>
            <a:r>
              <a:rPr lang="ru-RU" dirty="0"/>
              <a:t> </a:t>
            </a:r>
            <a:r>
              <a:rPr lang="ru-RU" dirty="0" err="1"/>
              <a:t>господарювання</a:t>
            </a:r>
            <a:r>
              <a:rPr lang="ru-RU" dirty="0"/>
              <a:t> - </a:t>
            </a:r>
            <a:r>
              <a:rPr lang="ru-RU" dirty="0" err="1"/>
              <a:t>резидентів</a:t>
            </a:r>
            <a:r>
              <a:rPr lang="ru-RU" dirty="0"/>
              <a:t> </a:t>
            </a:r>
            <a:r>
              <a:rPr lang="ru-RU" dirty="0" err="1"/>
              <a:t>України</a:t>
            </a:r>
            <a:r>
              <a:rPr lang="ru-RU" dirty="0"/>
              <a:t>;</a:t>
            </a:r>
          </a:p>
          <a:p>
            <a:pPr fontAlgn="base"/>
            <a:r>
              <a:rPr lang="ru-RU" dirty="0" err="1"/>
              <a:t>міжнародних</a:t>
            </a:r>
            <a:r>
              <a:rPr lang="ru-RU" dirty="0"/>
              <a:t> </a:t>
            </a:r>
            <a:r>
              <a:rPr lang="ru-RU" dirty="0" err="1"/>
              <a:t>договорів</a:t>
            </a:r>
            <a:r>
              <a:rPr lang="ru-RU" dirty="0"/>
              <a:t> </a:t>
            </a:r>
            <a:r>
              <a:rPr lang="ru-RU" dirty="0" err="1"/>
              <a:t>України</a:t>
            </a:r>
            <a:r>
              <a:rPr lang="ru-RU" dirty="0"/>
              <a:t> – для </a:t>
            </a:r>
            <a:r>
              <a:rPr lang="ru-RU" dirty="0" err="1"/>
              <a:t>забезпечення</a:t>
            </a:r>
            <a:r>
              <a:rPr lang="ru-RU" dirty="0"/>
              <a:t> </a:t>
            </a:r>
            <a:r>
              <a:rPr lang="ru-RU" dirty="0" err="1"/>
              <a:t>повного</a:t>
            </a:r>
            <a:r>
              <a:rPr lang="ru-RU" dirty="0"/>
              <a:t> </a:t>
            </a:r>
            <a:r>
              <a:rPr lang="ru-RU" dirty="0" err="1"/>
              <a:t>або</a:t>
            </a:r>
            <a:r>
              <a:rPr lang="ru-RU" dirty="0"/>
              <a:t> </a:t>
            </a:r>
            <a:r>
              <a:rPr lang="ru-RU" dirty="0" err="1"/>
              <a:t>часткового</a:t>
            </a:r>
            <a:r>
              <a:rPr lang="ru-RU" dirty="0"/>
              <a:t> </a:t>
            </a:r>
            <a:r>
              <a:rPr lang="ru-RU" dirty="0" err="1"/>
              <a:t>виконання</a:t>
            </a:r>
            <a:r>
              <a:rPr lang="ru-RU" dirty="0"/>
              <a:t> </a:t>
            </a:r>
            <a:r>
              <a:rPr lang="ru-RU" dirty="0" err="1"/>
              <a:t>боргових</a:t>
            </a:r>
            <a:r>
              <a:rPr lang="ru-RU" dirty="0"/>
              <a:t> </a:t>
            </a:r>
            <a:r>
              <a:rPr lang="ru-RU" dirty="0" err="1"/>
              <a:t>зобов’язань</a:t>
            </a:r>
            <a:r>
              <a:rPr lang="ru-RU" dirty="0"/>
              <a:t> </a:t>
            </a:r>
            <a:r>
              <a:rPr lang="ru-RU" dirty="0" err="1"/>
              <a:t>суб’єктів</a:t>
            </a:r>
            <a:r>
              <a:rPr lang="ru-RU" dirty="0"/>
              <a:t> </a:t>
            </a:r>
            <a:r>
              <a:rPr lang="ru-RU" dirty="0" err="1"/>
              <a:t>господарювання</a:t>
            </a:r>
            <a:r>
              <a:rPr lang="ru-RU" dirty="0"/>
              <a:t> - </a:t>
            </a:r>
            <a:r>
              <a:rPr lang="ru-RU" dirty="0" err="1"/>
              <a:t>резидентів</a:t>
            </a:r>
            <a:r>
              <a:rPr lang="ru-RU" dirty="0"/>
              <a:t> </a:t>
            </a:r>
            <a:r>
              <a:rPr lang="ru-RU" dirty="0" err="1"/>
              <a:t>України</a:t>
            </a:r>
            <a:r>
              <a:rPr lang="ru-RU" dirty="0"/>
              <a:t>.</a:t>
            </a:r>
          </a:p>
          <a:p>
            <a:pPr marL="0" indent="0" fontAlgn="base">
              <a:buNone/>
            </a:pPr>
            <a:r>
              <a:rPr lang="ru-RU" dirty="0" err="1"/>
              <a:t>Згідно</a:t>
            </a:r>
            <a:r>
              <a:rPr lang="ru-RU" dirty="0"/>
              <a:t> з </a:t>
            </a:r>
            <a:r>
              <a:rPr lang="ru-RU" dirty="0" err="1"/>
              <a:t>частиною</a:t>
            </a:r>
            <a:r>
              <a:rPr lang="ru-RU" dirty="0"/>
              <a:t> </a:t>
            </a:r>
            <a:r>
              <a:rPr lang="ru-RU" dirty="0" err="1"/>
              <a:t>третьою</a:t>
            </a:r>
            <a:r>
              <a:rPr lang="ru-RU" dirty="0"/>
              <a:t> </a:t>
            </a:r>
            <a:r>
              <a:rPr lang="ru-RU" dirty="0" err="1"/>
              <a:t>статті</a:t>
            </a:r>
            <a:r>
              <a:rPr lang="ru-RU" dirty="0"/>
              <a:t> 17 БКУ </a:t>
            </a:r>
            <a:r>
              <a:rPr lang="ru-RU" dirty="0" err="1"/>
              <a:t>встановлено</a:t>
            </a:r>
            <a:r>
              <a:rPr lang="ru-RU" dirty="0"/>
              <a:t>, </a:t>
            </a:r>
            <a:r>
              <a:rPr lang="ru-RU" dirty="0" err="1"/>
              <a:t>що</a:t>
            </a:r>
            <a:r>
              <a:rPr lang="ru-RU" dirty="0"/>
              <a:t> </a:t>
            </a:r>
            <a:r>
              <a:rPr lang="ru-RU" dirty="0" err="1"/>
              <a:t>державні</a:t>
            </a:r>
            <a:r>
              <a:rPr lang="ru-RU" dirty="0"/>
              <a:t> </a:t>
            </a:r>
            <a:r>
              <a:rPr lang="ru-RU" dirty="0" err="1"/>
              <a:t>гарантії</a:t>
            </a:r>
            <a:r>
              <a:rPr lang="ru-RU" dirty="0"/>
              <a:t> </a:t>
            </a:r>
            <a:r>
              <a:rPr lang="ru-RU" dirty="0" err="1"/>
              <a:t>надаються</a:t>
            </a:r>
            <a:r>
              <a:rPr lang="ru-RU" dirty="0"/>
              <a:t> на </a:t>
            </a:r>
            <a:r>
              <a:rPr lang="ru-RU" dirty="0" err="1"/>
              <a:t>умовах</a:t>
            </a:r>
            <a:r>
              <a:rPr lang="ru-RU" dirty="0"/>
              <a:t> </a:t>
            </a:r>
            <a:r>
              <a:rPr lang="ru-RU" dirty="0" err="1"/>
              <a:t>платності</a:t>
            </a:r>
            <a:r>
              <a:rPr lang="ru-RU" dirty="0"/>
              <a:t>, </a:t>
            </a:r>
            <a:r>
              <a:rPr lang="ru-RU" dirty="0" err="1"/>
              <a:t>строковості</a:t>
            </a:r>
            <a:r>
              <a:rPr lang="ru-RU" dirty="0"/>
              <a:t>, а </a:t>
            </a:r>
            <a:r>
              <a:rPr lang="ru-RU" dirty="0" err="1"/>
              <a:t>також</a:t>
            </a:r>
            <a:r>
              <a:rPr lang="ru-RU" dirty="0"/>
              <a:t> </a:t>
            </a:r>
            <a:r>
              <a:rPr lang="ru-RU" dirty="0" err="1"/>
              <a:t>забезпечення</a:t>
            </a:r>
            <a:r>
              <a:rPr lang="ru-RU" dirty="0"/>
              <a:t> </a:t>
            </a:r>
            <a:r>
              <a:rPr lang="ru-RU" dirty="0" err="1"/>
              <a:t>виконання</a:t>
            </a:r>
            <a:r>
              <a:rPr lang="ru-RU" dirty="0"/>
              <a:t> </a:t>
            </a:r>
            <a:r>
              <a:rPr lang="ru-RU" dirty="0" err="1"/>
              <a:t>зобов'язань</a:t>
            </a:r>
            <a:r>
              <a:rPr lang="ru-RU" dirty="0"/>
              <a:t> у </a:t>
            </a:r>
            <a:r>
              <a:rPr lang="ru-RU" dirty="0" err="1"/>
              <a:t>спосіб</a:t>
            </a:r>
            <a:r>
              <a:rPr lang="ru-RU" dirty="0"/>
              <a:t>, </a:t>
            </a:r>
            <a:r>
              <a:rPr lang="ru-RU" dirty="0" err="1"/>
              <a:t>передбачений</a:t>
            </a:r>
            <a:r>
              <a:rPr lang="ru-RU" dirty="0"/>
              <a:t> законом, а </a:t>
            </a:r>
            <a:r>
              <a:rPr lang="ru-RU" dirty="0" err="1"/>
              <a:t>частиною</a:t>
            </a:r>
            <a:r>
              <a:rPr lang="ru-RU" dirty="0"/>
              <a:t> четвертою </a:t>
            </a:r>
            <a:r>
              <a:rPr lang="ru-RU" dirty="0" err="1"/>
              <a:t>цієї</a:t>
            </a:r>
            <a:r>
              <a:rPr lang="ru-RU" dirty="0"/>
              <a:t> </a:t>
            </a:r>
            <a:r>
              <a:rPr lang="ru-RU" dirty="0" err="1"/>
              <a:t>статті</a:t>
            </a:r>
            <a:r>
              <a:rPr lang="ru-RU" dirty="0"/>
              <a:t> </a:t>
            </a:r>
            <a:r>
              <a:rPr lang="ru-RU" dirty="0" err="1"/>
              <a:t>встановлено</a:t>
            </a:r>
            <a:r>
              <a:rPr lang="ru-RU" dirty="0"/>
              <a:t>, </a:t>
            </a:r>
            <a:r>
              <a:rPr lang="ru-RU" dirty="0" err="1"/>
              <a:t>що</a:t>
            </a:r>
            <a:r>
              <a:rPr lang="ru-RU" dirty="0"/>
              <a:t> </a:t>
            </a:r>
            <a:r>
              <a:rPr lang="ru-RU" dirty="0" err="1"/>
              <a:t>державні</a:t>
            </a:r>
            <a:r>
              <a:rPr lang="ru-RU" dirty="0"/>
              <a:t> </a:t>
            </a:r>
            <a:r>
              <a:rPr lang="ru-RU" dirty="0" err="1"/>
              <a:t>гарантії</a:t>
            </a:r>
            <a:r>
              <a:rPr lang="ru-RU" dirty="0"/>
              <a:t> не </a:t>
            </a:r>
            <a:r>
              <a:rPr lang="ru-RU" dirty="0" err="1"/>
              <a:t>надаються</a:t>
            </a:r>
            <a:r>
              <a:rPr lang="ru-RU" dirty="0"/>
              <a:t> для </a:t>
            </a:r>
            <a:r>
              <a:rPr lang="ru-RU" dirty="0" err="1"/>
              <a:t>забезпечення</a:t>
            </a:r>
            <a:r>
              <a:rPr lang="ru-RU" dirty="0"/>
              <a:t> </a:t>
            </a:r>
            <a:r>
              <a:rPr lang="ru-RU" dirty="0" err="1"/>
              <a:t>боргових</a:t>
            </a:r>
            <a:r>
              <a:rPr lang="ru-RU" dirty="0"/>
              <a:t> </a:t>
            </a:r>
            <a:r>
              <a:rPr lang="ru-RU" dirty="0" err="1"/>
              <a:t>зобов'язань</a:t>
            </a:r>
            <a:r>
              <a:rPr lang="ru-RU" dirty="0"/>
              <a:t> </a:t>
            </a:r>
            <a:r>
              <a:rPr lang="ru-RU" dirty="0" err="1"/>
              <a:t>суб'єктів</a:t>
            </a:r>
            <a:r>
              <a:rPr lang="ru-RU" dirty="0"/>
              <a:t> </a:t>
            </a:r>
            <a:r>
              <a:rPr lang="ru-RU" dirty="0" err="1"/>
              <a:t>господарювання</a:t>
            </a:r>
            <a:r>
              <a:rPr lang="ru-RU" dirty="0"/>
              <a:t>, </a:t>
            </a:r>
            <a:r>
              <a:rPr lang="ru-RU" dirty="0" err="1"/>
              <a:t>якщо</a:t>
            </a:r>
            <a:r>
              <a:rPr lang="ru-RU" dirty="0"/>
              <a:t> </a:t>
            </a:r>
            <a:r>
              <a:rPr lang="ru-RU" dirty="0" err="1"/>
              <a:t>безпосереднім</a:t>
            </a:r>
            <a:r>
              <a:rPr lang="ru-RU" dirty="0"/>
              <a:t> </a:t>
            </a:r>
            <a:r>
              <a:rPr lang="ru-RU" dirty="0" err="1"/>
              <a:t>джерелом</a:t>
            </a:r>
            <a:r>
              <a:rPr lang="ru-RU" dirty="0"/>
              <a:t> </a:t>
            </a:r>
            <a:r>
              <a:rPr lang="ru-RU" dirty="0" err="1"/>
              <a:t>повернення</a:t>
            </a:r>
            <a:r>
              <a:rPr lang="ru-RU" dirty="0"/>
              <a:t> </a:t>
            </a:r>
            <a:r>
              <a:rPr lang="ru-RU" dirty="0" err="1"/>
              <a:t>кредитів</a:t>
            </a:r>
            <a:r>
              <a:rPr lang="ru-RU" dirty="0"/>
              <a:t> (</a:t>
            </a:r>
            <a:r>
              <a:rPr lang="ru-RU" dirty="0" err="1"/>
              <a:t>позик</a:t>
            </a:r>
            <a:r>
              <a:rPr lang="ru-RU" dirty="0"/>
              <a:t>) </a:t>
            </a:r>
            <a:r>
              <a:rPr lang="ru-RU" dirty="0" err="1"/>
              <a:t>передбачаються</a:t>
            </a:r>
            <a:r>
              <a:rPr lang="ru-RU" dirty="0"/>
              <a:t> </a:t>
            </a:r>
            <a:r>
              <a:rPr lang="ru-RU" dirty="0" err="1"/>
              <a:t>кошти</a:t>
            </a:r>
            <a:r>
              <a:rPr lang="ru-RU" dirty="0"/>
              <a:t> державного бюджету (</a:t>
            </a:r>
            <a:r>
              <a:rPr lang="ru-RU" dirty="0" err="1"/>
              <a:t>крім</a:t>
            </a:r>
            <a:r>
              <a:rPr lang="ru-RU" dirty="0"/>
              <a:t> </a:t>
            </a:r>
            <a:r>
              <a:rPr lang="ru-RU" dirty="0" err="1"/>
              <a:t>боргових</a:t>
            </a:r>
            <a:r>
              <a:rPr lang="ru-RU" dirty="0"/>
              <a:t> </a:t>
            </a:r>
            <a:r>
              <a:rPr lang="ru-RU" dirty="0" err="1"/>
              <a:t>зобов'язань</a:t>
            </a:r>
            <a:r>
              <a:rPr lang="ru-RU" dirty="0"/>
              <a:t>, </a:t>
            </a:r>
            <a:r>
              <a:rPr lang="ru-RU" dirty="0" err="1"/>
              <a:t>що</a:t>
            </a:r>
            <a:r>
              <a:rPr lang="ru-RU" dirty="0"/>
              <a:t> </a:t>
            </a:r>
            <a:r>
              <a:rPr lang="ru-RU" dirty="0" err="1"/>
              <a:t>виникають</a:t>
            </a:r>
            <a:r>
              <a:rPr lang="ru-RU" dirty="0"/>
              <a:t> за кредитами (</a:t>
            </a:r>
            <a:r>
              <a:rPr lang="ru-RU" dirty="0" err="1"/>
              <a:t>позиками</a:t>
            </a:r>
            <a:r>
              <a:rPr lang="ru-RU" dirty="0"/>
              <a:t>) </a:t>
            </a:r>
            <a:r>
              <a:rPr lang="ru-RU" dirty="0" err="1"/>
              <a:t>від</a:t>
            </a:r>
            <a:r>
              <a:rPr lang="ru-RU" dirty="0"/>
              <a:t> </a:t>
            </a:r>
            <a:r>
              <a:rPr lang="ru-RU" dirty="0" err="1"/>
              <a:t>міжнародних</a:t>
            </a:r>
            <a:r>
              <a:rPr lang="ru-RU" dirty="0"/>
              <a:t> </a:t>
            </a:r>
            <a:r>
              <a:rPr lang="ru-RU" dirty="0" err="1"/>
              <a:t>фінансових</a:t>
            </a:r>
            <a:r>
              <a:rPr lang="ru-RU" dirty="0"/>
              <a:t> </a:t>
            </a:r>
            <a:r>
              <a:rPr lang="ru-RU" dirty="0" err="1"/>
              <a:t>організацій</a:t>
            </a:r>
            <a:r>
              <a:rPr lang="ru-RU" dirty="0" smtClean="0"/>
              <a:t>).</a:t>
            </a:r>
          </a:p>
          <a:p>
            <a:pPr marL="0" indent="0" fontAlgn="base">
              <a:buNone/>
            </a:pPr>
            <a:r>
              <a:rPr lang="ru-RU" dirty="0" err="1"/>
              <a:t>Правочин</a:t>
            </a:r>
            <a:r>
              <a:rPr lang="ru-RU" dirty="0"/>
              <a:t> </a:t>
            </a:r>
            <a:r>
              <a:rPr lang="ru-RU" dirty="0" err="1"/>
              <a:t>щодо</a:t>
            </a:r>
            <a:r>
              <a:rPr lang="ru-RU" dirty="0"/>
              <a:t> </a:t>
            </a:r>
            <a:r>
              <a:rPr lang="ru-RU" dirty="0" err="1"/>
              <a:t>надання</a:t>
            </a:r>
            <a:r>
              <a:rPr lang="ru-RU" dirty="0"/>
              <a:t> </a:t>
            </a:r>
            <a:r>
              <a:rPr lang="ru-RU" dirty="0" err="1"/>
              <a:t>державної</a:t>
            </a:r>
            <a:r>
              <a:rPr lang="ru-RU" dirty="0"/>
              <a:t> (</a:t>
            </a:r>
            <a:r>
              <a:rPr lang="ru-RU" dirty="0" err="1"/>
              <a:t>місцевої</a:t>
            </a:r>
            <a:r>
              <a:rPr lang="ru-RU" dirty="0"/>
              <a:t>) </a:t>
            </a:r>
            <a:r>
              <a:rPr lang="ru-RU" dirty="0" err="1"/>
              <a:t>гарантії</a:t>
            </a:r>
            <a:r>
              <a:rPr lang="ru-RU" dirty="0"/>
              <a:t> </a:t>
            </a:r>
            <a:r>
              <a:rPr lang="ru-RU" dirty="0" err="1"/>
              <a:t>оформляється</a:t>
            </a:r>
            <a:r>
              <a:rPr lang="ru-RU" dirty="0"/>
              <a:t> в </a:t>
            </a:r>
            <a:r>
              <a:rPr lang="ru-RU" dirty="0" err="1"/>
              <a:t>письмовій</a:t>
            </a:r>
            <a:r>
              <a:rPr lang="ru-RU" dirty="0"/>
              <a:t> </a:t>
            </a:r>
            <a:r>
              <a:rPr lang="ru-RU" dirty="0" err="1"/>
              <a:t>формі</a:t>
            </a:r>
            <a:r>
              <a:rPr lang="ru-RU" dirty="0"/>
              <a:t> та </a:t>
            </a:r>
            <a:r>
              <a:rPr lang="ru-RU" dirty="0" err="1"/>
              <a:t>має</a:t>
            </a:r>
            <a:r>
              <a:rPr lang="ru-RU" dirty="0"/>
              <a:t> </a:t>
            </a:r>
            <a:r>
              <a:rPr lang="ru-RU" dirty="0" err="1"/>
              <a:t>визначати</a:t>
            </a:r>
            <a:r>
              <a:rPr lang="ru-RU" dirty="0"/>
              <a:t>: предмет </a:t>
            </a:r>
            <a:r>
              <a:rPr lang="ru-RU" dirty="0" err="1"/>
              <a:t>гарантії</a:t>
            </a:r>
            <a:r>
              <a:rPr lang="ru-RU" dirty="0"/>
              <a:t>; </a:t>
            </a:r>
            <a:r>
              <a:rPr lang="ru-RU" dirty="0" err="1"/>
              <a:t>повні</a:t>
            </a:r>
            <a:r>
              <a:rPr lang="ru-RU" dirty="0"/>
              <a:t> </a:t>
            </a:r>
            <a:r>
              <a:rPr lang="ru-RU" dirty="0" err="1"/>
              <a:t>найменування</a:t>
            </a:r>
            <a:r>
              <a:rPr lang="ru-RU" dirty="0"/>
              <a:t> та </a:t>
            </a:r>
            <a:r>
              <a:rPr lang="ru-RU" dirty="0" err="1"/>
              <a:t>місцезнаходження</a:t>
            </a:r>
            <a:r>
              <a:rPr lang="ru-RU" dirty="0"/>
              <a:t> </a:t>
            </a:r>
            <a:r>
              <a:rPr lang="ru-RU" dirty="0" err="1"/>
              <a:t>суб'єкта</a:t>
            </a:r>
            <a:r>
              <a:rPr lang="ru-RU" dirty="0"/>
              <a:t> </a:t>
            </a:r>
            <a:r>
              <a:rPr lang="ru-RU" dirty="0" err="1"/>
              <a:t>господарювання</a:t>
            </a:r>
            <a:r>
              <a:rPr lang="ru-RU" dirty="0"/>
              <a:t> і кредитора (у </a:t>
            </a:r>
            <a:r>
              <a:rPr lang="ru-RU" dirty="0" err="1"/>
              <a:t>разі</a:t>
            </a:r>
            <a:r>
              <a:rPr lang="ru-RU" dirty="0"/>
              <a:t> </a:t>
            </a:r>
            <a:r>
              <a:rPr lang="ru-RU" dirty="0" err="1"/>
              <a:t>гарантування</a:t>
            </a:r>
            <a:r>
              <a:rPr lang="ru-RU" dirty="0"/>
              <a:t> </a:t>
            </a:r>
            <a:r>
              <a:rPr lang="ru-RU" dirty="0" err="1"/>
              <a:t>виконання</a:t>
            </a:r>
            <a:r>
              <a:rPr lang="ru-RU" dirty="0"/>
              <a:t> </a:t>
            </a:r>
            <a:r>
              <a:rPr lang="ru-RU" dirty="0" err="1"/>
              <a:t>зобов'язань</a:t>
            </a:r>
            <a:r>
              <a:rPr lang="ru-RU" dirty="0"/>
              <a:t> за </a:t>
            </a:r>
            <a:r>
              <a:rPr lang="ru-RU" dirty="0" err="1"/>
              <a:t>кредитним</a:t>
            </a:r>
            <a:r>
              <a:rPr lang="ru-RU" dirty="0"/>
              <a:t> договором); </a:t>
            </a:r>
            <a:r>
              <a:rPr lang="ru-RU" dirty="0" err="1"/>
              <a:t>обсяг</a:t>
            </a:r>
            <a:r>
              <a:rPr lang="ru-RU" dirty="0"/>
              <a:t> кредиту (</a:t>
            </a:r>
            <a:r>
              <a:rPr lang="ru-RU" dirty="0" err="1"/>
              <a:t>позики</a:t>
            </a:r>
            <a:r>
              <a:rPr lang="ru-RU" dirty="0"/>
              <a:t>); </a:t>
            </a:r>
            <a:r>
              <a:rPr lang="ru-RU" dirty="0" err="1"/>
              <a:t>обсяг</a:t>
            </a:r>
            <a:r>
              <a:rPr lang="ru-RU" dirty="0"/>
              <a:t> </a:t>
            </a:r>
            <a:r>
              <a:rPr lang="ru-RU" dirty="0" err="1"/>
              <a:t>гарантійних</a:t>
            </a:r>
            <a:r>
              <a:rPr lang="ru-RU" dirty="0"/>
              <a:t> </a:t>
            </a:r>
            <a:r>
              <a:rPr lang="ru-RU" dirty="0" err="1"/>
              <a:t>зобов'язань</a:t>
            </a:r>
            <a:r>
              <a:rPr lang="ru-RU" dirty="0"/>
              <a:t> та порядок </a:t>
            </a:r>
            <a:r>
              <a:rPr lang="ru-RU" dirty="0" err="1"/>
              <a:t>їх</a:t>
            </a:r>
            <a:r>
              <a:rPr lang="ru-RU" dirty="0"/>
              <a:t> </a:t>
            </a:r>
            <a:r>
              <a:rPr lang="ru-RU" dirty="0" err="1"/>
              <a:t>виконання</a:t>
            </a:r>
            <a:r>
              <a:rPr lang="ru-RU" dirty="0"/>
              <a:t>; права та </a:t>
            </a:r>
            <a:r>
              <a:rPr lang="ru-RU" dirty="0" err="1"/>
              <a:t>обов’язки</a:t>
            </a:r>
            <a:r>
              <a:rPr lang="ru-RU" dirty="0"/>
              <a:t> гаранта і кредитора; </a:t>
            </a:r>
            <a:r>
              <a:rPr lang="ru-RU" dirty="0" err="1"/>
              <a:t>умови</a:t>
            </a:r>
            <a:r>
              <a:rPr lang="ru-RU" dirty="0"/>
              <a:t> </a:t>
            </a:r>
            <a:r>
              <a:rPr lang="ru-RU" dirty="0" err="1"/>
              <a:t>настання</a:t>
            </a:r>
            <a:r>
              <a:rPr lang="ru-RU" dirty="0"/>
              <a:t> </a:t>
            </a:r>
            <a:r>
              <a:rPr lang="ru-RU" dirty="0" err="1"/>
              <a:t>гарантійного</a:t>
            </a:r>
            <a:r>
              <a:rPr lang="ru-RU" dirty="0"/>
              <a:t> </a:t>
            </a:r>
            <a:r>
              <a:rPr lang="ru-RU" dirty="0" err="1"/>
              <a:t>випадку</a:t>
            </a:r>
            <a:r>
              <a:rPr lang="ru-RU" dirty="0"/>
              <a:t>; строк </a:t>
            </a:r>
            <a:r>
              <a:rPr lang="ru-RU" dirty="0" err="1"/>
              <a:t>дії</a:t>
            </a:r>
            <a:r>
              <a:rPr lang="ru-RU" dirty="0"/>
              <a:t> </a:t>
            </a:r>
            <a:r>
              <a:rPr lang="ru-RU" dirty="0" err="1"/>
              <a:t>гарантії</a:t>
            </a:r>
            <a:r>
              <a:rPr lang="ru-RU" dirty="0"/>
              <a:t>.</a:t>
            </a:r>
          </a:p>
          <a:p>
            <a:endParaRPr lang="uk-UA" dirty="0"/>
          </a:p>
        </p:txBody>
      </p:sp>
    </p:spTree>
    <p:extLst>
      <p:ext uri="{BB962C8B-B14F-4D97-AF65-F5344CB8AC3E}">
        <p14:creationId xmlns:p14="http://schemas.microsoft.com/office/powerpoint/2010/main" val="3864025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77673"/>
            <a:ext cx="9422009" cy="5563690"/>
          </a:xfrm>
        </p:spPr>
        <p:txBody>
          <a:bodyPr>
            <a:normAutofit lnSpcReduction="10000"/>
          </a:bodyPr>
          <a:lstStyle/>
          <a:p>
            <a:pPr fontAlgn="base"/>
            <a:r>
              <a:rPr lang="ru-RU" dirty="0" err="1"/>
              <a:t>Відповідно</a:t>
            </a:r>
            <a:r>
              <a:rPr lang="ru-RU" dirty="0"/>
              <a:t> до </a:t>
            </a:r>
            <a:r>
              <a:rPr lang="ru-RU" dirty="0" err="1"/>
              <a:t>статті</a:t>
            </a:r>
            <a:r>
              <a:rPr lang="ru-RU" dirty="0"/>
              <a:t> 121 </a:t>
            </a:r>
            <a:r>
              <a:rPr lang="ru-RU" dirty="0">
                <a:hlinkClick r:id="rId2"/>
              </a:rPr>
              <a:t>Закону </a:t>
            </a:r>
            <a:r>
              <a:rPr lang="ru-RU" dirty="0" err="1">
                <a:hlinkClick r:id="rId2"/>
              </a:rPr>
              <a:t>України</a:t>
            </a:r>
            <a:r>
              <a:rPr lang="ru-RU" dirty="0">
                <a:hlinkClick r:id="rId2"/>
              </a:rPr>
              <a:t> «Про </a:t>
            </a:r>
            <a:r>
              <a:rPr lang="ru-RU" dirty="0" err="1">
                <a:hlinkClick r:id="rId2"/>
              </a:rPr>
              <a:t>інвестиційну</a:t>
            </a:r>
            <a:r>
              <a:rPr lang="ru-RU" dirty="0">
                <a:hlinkClick r:id="rId2"/>
              </a:rPr>
              <a:t> </a:t>
            </a:r>
            <a:r>
              <a:rPr lang="ru-RU" dirty="0" err="1">
                <a:hlinkClick r:id="rId2"/>
              </a:rPr>
              <a:t>діяльність</a:t>
            </a:r>
            <a:r>
              <a:rPr lang="ru-RU" dirty="0">
                <a:hlinkClick r:id="rId2"/>
              </a:rPr>
              <a:t>»</a:t>
            </a:r>
            <a:r>
              <a:rPr lang="ru-RU" dirty="0"/>
              <a:t> </a:t>
            </a:r>
            <a:r>
              <a:rPr lang="ru-RU" dirty="0" err="1"/>
              <a:t>державна</a:t>
            </a:r>
            <a:r>
              <a:rPr lang="ru-RU" dirty="0"/>
              <a:t> </a:t>
            </a:r>
            <a:r>
              <a:rPr lang="ru-RU" dirty="0" err="1"/>
              <a:t>підтримка</a:t>
            </a:r>
            <a:r>
              <a:rPr lang="ru-RU" dirty="0"/>
              <a:t> для </a:t>
            </a:r>
            <a:r>
              <a:rPr lang="ru-RU" dirty="0" err="1"/>
              <a:t>реалізації</a:t>
            </a:r>
            <a:r>
              <a:rPr lang="ru-RU" dirty="0"/>
              <a:t> </a:t>
            </a:r>
            <a:r>
              <a:rPr lang="ru-RU" dirty="0" err="1"/>
              <a:t>інвестиційних</a:t>
            </a:r>
            <a:r>
              <a:rPr lang="ru-RU" dirty="0"/>
              <a:t> </a:t>
            </a:r>
            <a:r>
              <a:rPr lang="ru-RU" dirty="0" err="1"/>
              <a:t>проектів</a:t>
            </a:r>
            <a:r>
              <a:rPr lang="ru-RU" dirty="0"/>
              <a:t> </a:t>
            </a:r>
            <a:r>
              <a:rPr lang="ru-RU" dirty="0" err="1"/>
              <a:t>надається</a:t>
            </a:r>
            <a:r>
              <a:rPr lang="ru-RU" dirty="0"/>
              <a:t>, </a:t>
            </a:r>
            <a:r>
              <a:rPr lang="ru-RU" dirty="0" err="1"/>
              <a:t>зокрема</a:t>
            </a:r>
            <a:r>
              <a:rPr lang="ru-RU" dirty="0"/>
              <a:t>, шляхом </a:t>
            </a:r>
            <a:r>
              <a:rPr lang="ru-RU" dirty="0" err="1"/>
              <a:t>надання</a:t>
            </a:r>
            <a:r>
              <a:rPr lang="ru-RU" dirty="0"/>
              <a:t> </a:t>
            </a:r>
            <a:r>
              <a:rPr lang="ru-RU" dirty="0" err="1"/>
              <a:t>державних</a:t>
            </a:r>
            <a:r>
              <a:rPr lang="ru-RU" dirty="0"/>
              <a:t> </a:t>
            </a:r>
            <a:r>
              <a:rPr lang="ru-RU" dirty="0" err="1"/>
              <a:t>гарантій</a:t>
            </a:r>
            <a:r>
              <a:rPr lang="ru-RU" dirty="0"/>
              <a:t>.</a:t>
            </a:r>
          </a:p>
          <a:p>
            <a:pPr fontAlgn="base"/>
            <a:r>
              <a:rPr lang="ru-RU" dirty="0" err="1"/>
              <a:t>Відбір</a:t>
            </a:r>
            <a:r>
              <a:rPr lang="ru-RU" dirty="0"/>
              <a:t> </a:t>
            </a:r>
            <a:r>
              <a:rPr lang="ru-RU" dirty="0" err="1"/>
              <a:t>інвестиційних</a:t>
            </a:r>
            <a:r>
              <a:rPr lang="ru-RU" dirty="0"/>
              <a:t> </a:t>
            </a:r>
            <a:r>
              <a:rPr lang="ru-RU" dirty="0" err="1"/>
              <a:t>проектів</a:t>
            </a:r>
            <a:r>
              <a:rPr lang="ru-RU" dirty="0"/>
              <a:t>, для </a:t>
            </a:r>
            <a:r>
              <a:rPr lang="ru-RU" dirty="0" err="1"/>
              <a:t>реалізації</a:t>
            </a:r>
            <a:r>
              <a:rPr lang="ru-RU" dirty="0"/>
              <a:t> </a:t>
            </a:r>
            <a:r>
              <a:rPr lang="ru-RU" dirty="0" err="1"/>
              <a:t>яких</a:t>
            </a:r>
            <a:r>
              <a:rPr lang="ru-RU" dirty="0"/>
              <a:t> </a:t>
            </a:r>
            <a:r>
              <a:rPr lang="ru-RU" dirty="0" err="1"/>
              <a:t>надається</a:t>
            </a:r>
            <a:r>
              <a:rPr lang="ru-RU" dirty="0"/>
              <a:t> </a:t>
            </a:r>
            <a:r>
              <a:rPr lang="ru-RU" dirty="0" err="1"/>
              <a:t>державна</a:t>
            </a:r>
            <a:r>
              <a:rPr lang="ru-RU" dirty="0"/>
              <a:t> </a:t>
            </a:r>
            <a:r>
              <a:rPr lang="ru-RU" dirty="0" err="1"/>
              <a:t>підтримка</a:t>
            </a:r>
            <a:r>
              <a:rPr lang="ru-RU" dirty="0"/>
              <a:t>, </a:t>
            </a:r>
            <a:r>
              <a:rPr lang="ru-RU" dirty="0" err="1"/>
              <a:t>здійснюється</a:t>
            </a:r>
            <a:r>
              <a:rPr lang="ru-RU" dirty="0"/>
              <a:t> на </a:t>
            </a:r>
            <a:r>
              <a:rPr lang="ru-RU" dirty="0" err="1"/>
              <a:t>конкурсній</a:t>
            </a:r>
            <a:r>
              <a:rPr lang="ru-RU" dirty="0"/>
              <a:t> </a:t>
            </a:r>
            <a:r>
              <a:rPr lang="ru-RU" dirty="0" err="1"/>
              <a:t>основі</a:t>
            </a:r>
            <a:r>
              <a:rPr lang="ru-RU" dirty="0"/>
              <a:t> на </a:t>
            </a:r>
            <a:r>
              <a:rPr lang="ru-RU" dirty="0" err="1"/>
              <a:t>підставі</a:t>
            </a:r>
            <a:r>
              <a:rPr lang="ru-RU" dirty="0"/>
              <a:t> </a:t>
            </a:r>
            <a:r>
              <a:rPr lang="ru-RU" dirty="0" err="1"/>
              <a:t>даних</a:t>
            </a:r>
            <a:r>
              <a:rPr lang="ru-RU" dirty="0"/>
              <a:t> Державного </a:t>
            </a:r>
            <a:r>
              <a:rPr lang="ru-RU" dirty="0" err="1"/>
              <a:t>реєстру</a:t>
            </a:r>
            <a:r>
              <a:rPr lang="ru-RU" dirty="0"/>
              <a:t> </a:t>
            </a:r>
            <a:r>
              <a:rPr lang="ru-RU" dirty="0" err="1"/>
              <a:t>інвестиційних</a:t>
            </a:r>
            <a:r>
              <a:rPr lang="ru-RU" dirty="0"/>
              <a:t> </a:t>
            </a:r>
            <a:r>
              <a:rPr lang="ru-RU" dirty="0" err="1"/>
              <a:t>проектів</a:t>
            </a:r>
            <a:r>
              <a:rPr lang="ru-RU" dirty="0"/>
              <a:t> та </a:t>
            </a:r>
            <a:r>
              <a:rPr lang="ru-RU" dirty="0" err="1"/>
              <a:t>проектних</a:t>
            </a:r>
            <a:r>
              <a:rPr lang="ru-RU" dirty="0"/>
              <a:t> (</a:t>
            </a:r>
            <a:r>
              <a:rPr lang="ru-RU" dirty="0" err="1"/>
              <a:t>інвестиційних</a:t>
            </a:r>
            <a:r>
              <a:rPr lang="ru-RU" dirty="0"/>
              <a:t>) </a:t>
            </a:r>
            <a:r>
              <a:rPr lang="ru-RU" dirty="0" err="1"/>
              <a:t>пропозицій</a:t>
            </a:r>
            <a:r>
              <a:rPr lang="ru-RU" dirty="0"/>
              <a:t>, а </a:t>
            </a:r>
            <a:r>
              <a:rPr lang="ru-RU" dirty="0" err="1"/>
              <a:t>також</a:t>
            </a:r>
            <a:r>
              <a:rPr lang="ru-RU" dirty="0"/>
              <a:t> </a:t>
            </a:r>
            <a:r>
              <a:rPr lang="ru-RU" dirty="0" err="1"/>
              <a:t>експертних</a:t>
            </a:r>
            <a:r>
              <a:rPr lang="ru-RU" dirty="0"/>
              <a:t> </a:t>
            </a:r>
            <a:r>
              <a:rPr lang="ru-RU" dirty="0" err="1"/>
              <a:t>висновків</a:t>
            </a:r>
            <a:r>
              <a:rPr lang="ru-RU" dirty="0"/>
              <a:t> за результатами </a:t>
            </a:r>
            <a:r>
              <a:rPr lang="ru-RU" dirty="0" err="1"/>
              <a:t>проведення</a:t>
            </a:r>
            <a:r>
              <a:rPr lang="ru-RU" dirty="0"/>
              <a:t> </a:t>
            </a:r>
            <a:r>
              <a:rPr lang="ru-RU" dirty="0" err="1"/>
              <a:t>експертної</a:t>
            </a:r>
            <a:r>
              <a:rPr lang="ru-RU" dirty="0"/>
              <a:t> </a:t>
            </a:r>
            <a:r>
              <a:rPr lang="ru-RU" dirty="0" err="1"/>
              <a:t>оцінки</a:t>
            </a:r>
            <a:r>
              <a:rPr lang="ru-RU" dirty="0"/>
              <a:t> </a:t>
            </a:r>
            <a:r>
              <a:rPr lang="ru-RU" dirty="0" err="1"/>
              <a:t>їх</a:t>
            </a:r>
            <a:r>
              <a:rPr lang="ru-RU" dirty="0"/>
              <a:t> </a:t>
            </a:r>
            <a:r>
              <a:rPr lang="ru-RU" dirty="0" err="1"/>
              <a:t>економічної</a:t>
            </a:r>
            <a:r>
              <a:rPr lang="ru-RU" dirty="0"/>
              <a:t> </a:t>
            </a:r>
            <a:r>
              <a:rPr lang="ru-RU" dirty="0" err="1"/>
              <a:t>ефективності</a:t>
            </a:r>
            <a:r>
              <a:rPr lang="ru-RU" dirty="0"/>
              <a:t>.</a:t>
            </a:r>
          </a:p>
          <a:p>
            <a:pPr fontAlgn="base"/>
            <a:r>
              <a:rPr lang="ru-RU" dirty="0"/>
              <a:t>Порядок </a:t>
            </a:r>
            <a:r>
              <a:rPr lang="ru-RU" dirty="0" err="1"/>
              <a:t>відбору</a:t>
            </a:r>
            <a:r>
              <a:rPr lang="ru-RU" dirty="0"/>
              <a:t> </a:t>
            </a:r>
            <a:r>
              <a:rPr lang="ru-RU" dirty="0" err="1"/>
              <a:t>проектних</a:t>
            </a:r>
            <a:r>
              <a:rPr lang="ru-RU" dirty="0"/>
              <a:t> (</a:t>
            </a:r>
            <a:r>
              <a:rPr lang="ru-RU" dirty="0" err="1"/>
              <a:t>інвестиційних</a:t>
            </a:r>
            <a:r>
              <a:rPr lang="ru-RU" dirty="0"/>
              <a:t>) </a:t>
            </a:r>
            <a:r>
              <a:rPr lang="ru-RU" dirty="0" err="1"/>
              <a:t>пропозицій</a:t>
            </a:r>
            <a:r>
              <a:rPr lang="ru-RU" dirty="0"/>
              <a:t> та </a:t>
            </a:r>
            <a:r>
              <a:rPr lang="ru-RU" dirty="0" err="1"/>
              <a:t>інвестиційних</a:t>
            </a:r>
            <a:r>
              <a:rPr lang="ru-RU" dirty="0"/>
              <a:t> </a:t>
            </a:r>
            <a:r>
              <a:rPr lang="ru-RU" dirty="0" err="1"/>
              <a:t>проектів</a:t>
            </a:r>
            <a:r>
              <a:rPr lang="ru-RU" dirty="0"/>
              <a:t>, для </a:t>
            </a:r>
            <a:r>
              <a:rPr lang="ru-RU" dirty="0" err="1"/>
              <a:t>розроблення</a:t>
            </a:r>
            <a:r>
              <a:rPr lang="ru-RU" dirty="0"/>
              <a:t> </a:t>
            </a:r>
            <a:r>
              <a:rPr lang="ru-RU" dirty="0" err="1"/>
              <a:t>або</a:t>
            </a:r>
            <a:r>
              <a:rPr lang="ru-RU" dirty="0"/>
              <a:t> </a:t>
            </a:r>
            <a:r>
              <a:rPr lang="ru-RU" dirty="0" err="1"/>
              <a:t>реалізації</a:t>
            </a:r>
            <a:r>
              <a:rPr lang="ru-RU" dirty="0"/>
              <a:t> </a:t>
            </a:r>
            <a:r>
              <a:rPr lang="ru-RU" dirty="0" err="1"/>
              <a:t>яких</a:t>
            </a:r>
            <a:r>
              <a:rPr lang="ru-RU" dirty="0"/>
              <a:t> </a:t>
            </a:r>
            <a:r>
              <a:rPr lang="ru-RU" dirty="0" err="1"/>
              <a:t>надається</a:t>
            </a:r>
            <a:r>
              <a:rPr lang="ru-RU" dirty="0"/>
              <a:t> </a:t>
            </a:r>
            <a:r>
              <a:rPr lang="ru-RU" dirty="0" err="1"/>
              <a:t>державна</a:t>
            </a:r>
            <a:r>
              <a:rPr lang="ru-RU" dirty="0"/>
              <a:t> </a:t>
            </a:r>
            <a:r>
              <a:rPr lang="ru-RU" dirty="0" err="1"/>
              <a:t>підтримка</a:t>
            </a:r>
            <a:r>
              <a:rPr lang="ru-RU" dirty="0"/>
              <a:t>, </a:t>
            </a:r>
            <a:r>
              <a:rPr lang="ru-RU" dirty="0" err="1"/>
              <a:t>затверджено</a:t>
            </a:r>
            <a:r>
              <a:rPr lang="ru-RU" dirty="0"/>
              <a:t> постановами </a:t>
            </a:r>
            <a:r>
              <a:rPr lang="ru-RU" dirty="0" err="1"/>
              <a:t>Кабінету</a:t>
            </a:r>
            <a:r>
              <a:rPr lang="ru-RU" dirty="0"/>
              <a:t> </a:t>
            </a:r>
            <a:r>
              <a:rPr lang="ru-RU" dirty="0" err="1"/>
              <a:t>Міністрів</a:t>
            </a:r>
            <a:r>
              <a:rPr lang="ru-RU" dirty="0"/>
              <a:t> </a:t>
            </a:r>
            <a:r>
              <a:rPr lang="ru-RU" dirty="0" err="1"/>
              <a:t>України</a:t>
            </a:r>
            <a:r>
              <a:rPr lang="ru-RU" dirty="0"/>
              <a:t> </a:t>
            </a:r>
            <a:r>
              <a:rPr lang="ru-RU" dirty="0" err="1"/>
              <a:t>від</a:t>
            </a:r>
            <a:r>
              <a:rPr lang="ru-RU" dirty="0"/>
              <a:t> </a:t>
            </a:r>
            <a:r>
              <a:rPr lang="ru-RU" dirty="0">
                <a:hlinkClick r:id="rId3"/>
              </a:rPr>
              <a:t>13.11.2013 № 835</a:t>
            </a:r>
            <a:r>
              <a:rPr lang="ru-RU" dirty="0"/>
              <a:t> та </a:t>
            </a:r>
            <a:r>
              <a:rPr lang="ru-RU" dirty="0" err="1">
                <a:hlinkClick r:id="rId4"/>
              </a:rPr>
              <a:t>від</a:t>
            </a:r>
            <a:r>
              <a:rPr lang="ru-RU" dirty="0">
                <a:hlinkClick r:id="rId4"/>
              </a:rPr>
              <a:t> 22.07.2015 № 571</a:t>
            </a:r>
            <a:r>
              <a:rPr lang="ru-RU" dirty="0"/>
              <a:t>.</a:t>
            </a:r>
          </a:p>
          <a:p>
            <a:pPr fontAlgn="base"/>
            <a:r>
              <a:rPr lang="ru-RU" dirty="0" err="1"/>
              <a:t>Крім</a:t>
            </a:r>
            <a:r>
              <a:rPr lang="ru-RU" dirty="0"/>
              <a:t> того, </a:t>
            </a:r>
            <a:r>
              <a:rPr lang="ru-RU" dirty="0">
                <a:hlinkClick r:id="rId5"/>
              </a:rPr>
              <a:t>Законом </a:t>
            </a:r>
            <a:r>
              <a:rPr lang="ru-RU" dirty="0" err="1">
                <a:hlinkClick r:id="rId5"/>
              </a:rPr>
              <a:t>України</a:t>
            </a:r>
            <a:r>
              <a:rPr lang="ru-RU" dirty="0">
                <a:hlinkClick r:id="rId5"/>
              </a:rPr>
              <a:t> «Про </a:t>
            </a:r>
            <a:r>
              <a:rPr lang="ru-RU" dirty="0" err="1">
                <a:hlinkClick r:id="rId5"/>
              </a:rPr>
              <a:t>державну</a:t>
            </a:r>
            <a:r>
              <a:rPr lang="ru-RU" dirty="0">
                <a:hlinkClick r:id="rId5"/>
              </a:rPr>
              <a:t> </a:t>
            </a:r>
            <a:r>
              <a:rPr lang="ru-RU" dirty="0" err="1">
                <a:hlinkClick r:id="rId5"/>
              </a:rPr>
              <a:t>допомогу</a:t>
            </a:r>
            <a:r>
              <a:rPr lang="ru-RU" dirty="0">
                <a:hlinkClick r:id="rId5"/>
              </a:rPr>
              <a:t> </a:t>
            </a:r>
            <a:r>
              <a:rPr lang="ru-RU" dirty="0" err="1">
                <a:hlinkClick r:id="rId5"/>
              </a:rPr>
              <a:t>суб’єктам</a:t>
            </a:r>
            <a:r>
              <a:rPr lang="ru-RU" dirty="0">
                <a:hlinkClick r:id="rId5"/>
              </a:rPr>
              <a:t> </a:t>
            </a:r>
            <a:r>
              <a:rPr lang="ru-RU" dirty="0" err="1">
                <a:hlinkClick r:id="rId5"/>
              </a:rPr>
              <a:t>господарювання</a:t>
            </a:r>
            <a:r>
              <a:rPr lang="ru-RU" dirty="0">
                <a:hlinkClick r:id="rId5"/>
              </a:rPr>
              <a:t>»</a:t>
            </a:r>
            <a:r>
              <a:rPr lang="ru-RU" dirty="0"/>
              <a:t> </a:t>
            </a:r>
            <a:r>
              <a:rPr lang="ru-RU" dirty="0" err="1"/>
              <a:t>передбачено</a:t>
            </a:r>
            <a:r>
              <a:rPr lang="ru-RU" dirty="0"/>
              <a:t>, </a:t>
            </a:r>
            <a:r>
              <a:rPr lang="ru-RU" dirty="0" err="1"/>
              <a:t>що</a:t>
            </a:r>
            <a:r>
              <a:rPr lang="ru-RU" dirty="0"/>
              <a:t> </a:t>
            </a:r>
            <a:r>
              <a:rPr lang="ru-RU" dirty="0" err="1"/>
              <a:t>уповноважений</a:t>
            </a:r>
            <a:r>
              <a:rPr lang="ru-RU" dirty="0"/>
              <a:t> орган (</a:t>
            </a:r>
            <a:r>
              <a:rPr lang="ru-RU" dirty="0" err="1"/>
              <a:t>Антимонопольний</a:t>
            </a:r>
            <a:r>
              <a:rPr lang="ru-RU" dirty="0"/>
              <a:t> </a:t>
            </a:r>
            <a:r>
              <a:rPr lang="ru-RU" dirty="0" err="1"/>
              <a:t>комітет</a:t>
            </a:r>
            <a:r>
              <a:rPr lang="ru-RU" dirty="0"/>
              <a:t> </a:t>
            </a:r>
            <a:r>
              <a:rPr lang="ru-RU" dirty="0" err="1"/>
              <a:t>України</a:t>
            </a:r>
            <a:r>
              <a:rPr lang="ru-RU" dirty="0"/>
              <a:t>) </a:t>
            </a:r>
            <a:r>
              <a:rPr lang="ru-RU" dirty="0" err="1"/>
              <a:t>приймає</a:t>
            </a:r>
            <a:r>
              <a:rPr lang="ru-RU" dirty="0"/>
              <a:t> </a:t>
            </a:r>
            <a:r>
              <a:rPr lang="ru-RU" dirty="0" err="1"/>
              <a:t>рішення</a:t>
            </a:r>
            <a:r>
              <a:rPr lang="ru-RU" dirty="0"/>
              <a:t> про </a:t>
            </a:r>
            <a:r>
              <a:rPr lang="ru-RU" dirty="0" err="1"/>
              <a:t>визнання</a:t>
            </a:r>
            <a:r>
              <a:rPr lang="ru-RU" dirty="0"/>
              <a:t> </a:t>
            </a:r>
            <a:r>
              <a:rPr lang="ru-RU" dirty="0" err="1"/>
              <a:t>державної</a:t>
            </a:r>
            <a:r>
              <a:rPr lang="ru-RU" dirty="0"/>
              <a:t> </a:t>
            </a:r>
            <a:r>
              <a:rPr lang="ru-RU" dirty="0" err="1"/>
              <a:t>допомоги</a:t>
            </a:r>
            <a:r>
              <a:rPr lang="ru-RU" dirty="0"/>
              <a:t> (</a:t>
            </a:r>
            <a:r>
              <a:rPr lang="ru-RU" dirty="0" err="1"/>
              <a:t>зокрема</a:t>
            </a:r>
            <a:r>
              <a:rPr lang="ru-RU" dirty="0"/>
              <a:t>, у </a:t>
            </a:r>
            <a:r>
              <a:rPr lang="ru-RU" dirty="0" err="1"/>
              <a:t>формі</a:t>
            </a:r>
            <a:r>
              <a:rPr lang="ru-RU" dirty="0"/>
              <a:t> </a:t>
            </a:r>
            <a:r>
              <a:rPr lang="ru-RU" dirty="0" err="1"/>
              <a:t>державної</a:t>
            </a:r>
            <a:r>
              <a:rPr lang="ru-RU" dirty="0"/>
              <a:t> </a:t>
            </a:r>
            <a:r>
              <a:rPr lang="ru-RU" dirty="0" err="1"/>
              <a:t>гарантії</a:t>
            </a:r>
            <a:r>
              <a:rPr lang="ru-RU" dirty="0"/>
              <a:t>) допустимою.</a:t>
            </a:r>
          </a:p>
          <a:p>
            <a:pPr fontAlgn="base"/>
            <a:r>
              <a:rPr lang="ru-RU" dirty="0"/>
              <a:t>Таким чином, </a:t>
            </a:r>
            <a:r>
              <a:rPr lang="ru-RU" dirty="0" err="1"/>
              <a:t>наданню</a:t>
            </a:r>
            <a:r>
              <a:rPr lang="ru-RU" dirty="0"/>
              <a:t> </a:t>
            </a:r>
            <a:r>
              <a:rPr lang="ru-RU" dirty="0" err="1"/>
              <a:t>державних</a:t>
            </a:r>
            <a:r>
              <a:rPr lang="ru-RU" dirty="0"/>
              <a:t> </a:t>
            </a:r>
            <a:r>
              <a:rPr lang="ru-RU" dirty="0" err="1"/>
              <a:t>гарантій</a:t>
            </a:r>
            <a:r>
              <a:rPr lang="ru-RU" dirty="0"/>
              <a:t> в </a:t>
            </a:r>
            <a:r>
              <a:rPr lang="ru-RU" dirty="0" err="1"/>
              <a:t>якості</a:t>
            </a:r>
            <a:r>
              <a:rPr lang="ru-RU" dirty="0"/>
              <a:t> </a:t>
            </a:r>
            <a:r>
              <a:rPr lang="ru-RU" dirty="0" err="1"/>
              <a:t>забезпечення</a:t>
            </a:r>
            <a:r>
              <a:rPr lang="ru-RU" dirty="0"/>
              <a:t> </a:t>
            </a:r>
            <a:r>
              <a:rPr lang="ru-RU" dirty="0" err="1"/>
              <a:t>кредитування</a:t>
            </a:r>
            <a:r>
              <a:rPr lang="ru-RU" dirty="0"/>
              <a:t> </a:t>
            </a:r>
            <a:r>
              <a:rPr lang="ru-RU" dirty="0" err="1"/>
              <a:t>має</a:t>
            </a:r>
            <a:r>
              <a:rPr lang="ru-RU" dirty="0"/>
              <a:t> </a:t>
            </a:r>
            <a:r>
              <a:rPr lang="ru-RU" dirty="0" err="1"/>
              <a:t>передувати</a:t>
            </a:r>
            <a:r>
              <a:rPr lang="ru-RU" dirty="0"/>
              <a:t> </a:t>
            </a:r>
            <a:r>
              <a:rPr lang="ru-RU" dirty="0" err="1"/>
              <a:t>підготовка</a:t>
            </a:r>
            <a:r>
              <a:rPr lang="ru-RU" dirty="0"/>
              <a:t> </a:t>
            </a:r>
            <a:r>
              <a:rPr lang="ru-RU" dirty="0" err="1"/>
              <a:t>відповідного</a:t>
            </a:r>
            <a:r>
              <a:rPr lang="ru-RU" dirty="0"/>
              <a:t> </a:t>
            </a:r>
            <a:r>
              <a:rPr lang="ru-RU" dirty="0" err="1"/>
              <a:t>інвестиційного</a:t>
            </a:r>
            <a:r>
              <a:rPr lang="ru-RU" dirty="0"/>
              <a:t> проекту, </a:t>
            </a:r>
            <a:r>
              <a:rPr lang="ru-RU" dirty="0" err="1"/>
              <a:t>проходження</a:t>
            </a:r>
            <a:r>
              <a:rPr lang="ru-RU" dirty="0"/>
              <a:t> ним </a:t>
            </a:r>
            <a:r>
              <a:rPr lang="ru-RU" dirty="0" err="1"/>
              <a:t>державної</a:t>
            </a:r>
            <a:r>
              <a:rPr lang="ru-RU" dirty="0"/>
              <a:t> </a:t>
            </a:r>
            <a:r>
              <a:rPr lang="ru-RU" dirty="0" err="1"/>
              <a:t>експертизи</a:t>
            </a:r>
            <a:r>
              <a:rPr lang="ru-RU" dirty="0"/>
              <a:t> та </a:t>
            </a:r>
            <a:r>
              <a:rPr lang="ru-RU" dirty="0" err="1"/>
              <a:t>отримання</a:t>
            </a:r>
            <a:r>
              <a:rPr lang="ru-RU" dirty="0"/>
              <a:t> </a:t>
            </a:r>
            <a:r>
              <a:rPr lang="ru-RU" dirty="0" err="1"/>
              <a:t>висновку</a:t>
            </a:r>
            <a:r>
              <a:rPr lang="ru-RU" dirty="0"/>
              <a:t> Антимонопольного </a:t>
            </a:r>
            <a:r>
              <a:rPr lang="ru-RU" dirty="0" err="1"/>
              <a:t>комітету</a:t>
            </a:r>
            <a:r>
              <a:rPr lang="ru-RU" dirty="0"/>
              <a:t> </a:t>
            </a:r>
            <a:r>
              <a:rPr lang="ru-RU" dirty="0" err="1"/>
              <a:t>стосовно</a:t>
            </a:r>
            <a:r>
              <a:rPr lang="ru-RU" dirty="0"/>
              <a:t> </a:t>
            </a:r>
            <a:r>
              <a:rPr lang="ru-RU" dirty="0" err="1"/>
              <a:t>допустимості</a:t>
            </a:r>
            <a:r>
              <a:rPr lang="ru-RU" dirty="0"/>
              <a:t> </a:t>
            </a:r>
            <a:r>
              <a:rPr lang="ru-RU" dirty="0" err="1"/>
              <a:t>державної</a:t>
            </a:r>
            <a:r>
              <a:rPr lang="ru-RU" dirty="0"/>
              <a:t> </a:t>
            </a:r>
            <a:r>
              <a:rPr lang="ru-RU" dirty="0" err="1"/>
              <a:t>допомоги</a:t>
            </a:r>
            <a:r>
              <a:rPr lang="ru-RU" dirty="0"/>
              <a:t>.</a:t>
            </a:r>
          </a:p>
          <a:p>
            <a:endParaRPr lang="uk-UA" dirty="0"/>
          </a:p>
        </p:txBody>
      </p:sp>
    </p:spTree>
    <p:extLst>
      <p:ext uri="{BB962C8B-B14F-4D97-AF65-F5344CB8AC3E}">
        <p14:creationId xmlns:p14="http://schemas.microsoft.com/office/powerpoint/2010/main" val="4103495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77673"/>
            <a:ext cx="9422009" cy="5563690"/>
          </a:xfrm>
        </p:spPr>
        <p:txBody>
          <a:bodyPr/>
          <a:lstStyle/>
          <a:p>
            <a:pPr marL="0" indent="0" fontAlgn="base">
              <a:buNone/>
            </a:pPr>
            <a:r>
              <a:rPr lang="ru-RU" dirty="0" err="1"/>
              <a:t>Відповідно</a:t>
            </a:r>
            <a:r>
              <a:rPr lang="ru-RU" dirty="0"/>
              <a:t> до пункту 2 Порядку </a:t>
            </a:r>
            <a:r>
              <a:rPr lang="ru-RU" dirty="0" err="1"/>
              <a:t>погодження</a:t>
            </a:r>
            <a:r>
              <a:rPr lang="ru-RU" dirty="0"/>
              <a:t> </a:t>
            </a:r>
            <a:r>
              <a:rPr lang="ru-RU" dirty="0" err="1"/>
              <a:t>залучення</a:t>
            </a:r>
            <a:r>
              <a:rPr lang="ru-RU" dirty="0"/>
              <a:t> </a:t>
            </a:r>
            <a:r>
              <a:rPr lang="ru-RU" dirty="0" err="1"/>
              <a:t>державними</a:t>
            </a:r>
            <a:r>
              <a:rPr lang="ru-RU" dirty="0"/>
              <a:t> </a:t>
            </a:r>
            <a:r>
              <a:rPr lang="ru-RU" dirty="0" err="1"/>
              <a:t>підприємствами</a:t>
            </a:r>
            <a:r>
              <a:rPr lang="ru-RU" dirty="0"/>
              <a:t>, у тому </a:t>
            </a:r>
            <a:r>
              <a:rPr lang="ru-RU" dirty="0" err="1"/>
              <a:t>числі</a:t>
            </a:r>
            <a:r>
              <a:rPr lang="ru-RU" dirty="0"/>
              <a:t> </a:t>
            </a:r>
            <a:r>
              <a:rPr lang="ru-RU" dirty="0" err="1"/>
              <a:t>господарськими</a:t>
            </a:r>
            <a:r>
              <a:rPr lang="ru-RU" dirty="0"/>
              <a:t> </a:t>
            </a:r>
            <a:r>
              <a:rPr lang="ru-RU" dirty="0" err="1"/>
              <a:t>товариствами</a:t>
            </a:r>
            <a:r>
              <a:rPr lang="ru-RU" dirty="0"/>
              <a:t> (</a:t>
            </a:r>
            <a:r>
              <a:rPr lang="ru-RU" dirty="0" err="1"/>
              <a:t>крім</a:t>
            </a:r>
            <a:r>
              <a:rPr lang="ru-RU" dirty="0"/>
              <a:t> </a:t>
            </a:r>
            <a:r>
              <a:rPr lang="ru-RU" dirty="0" err="1"/>
              <a:t>банків</a:t>
            </a:r>
            <a:r>
              <a:rPr lang="ru-RU" dirty="0"/>
              <a:t>), у статутному </a:t>
            </a:r>
            <a:r>
              <a:rPr lang="ru-RU" dirty="0" err="1"/>
              <a:t>капіталі</a:t>
            </a:r>
            <a:r>
              <a:rPr lang="ru-RU" dirty="0"/>
              <a:t> </a:t>
            </a:r>
            <a:r>
              <a:rPr lang="ru-RU" dirty="0" err="1"/>
              <a:t>яких</a:t>
            </a:r>
            <a:r>
              <a:rPr lang="ru-RU" dirty="0"/>
              <a:t> 50 та </a:t>
            </a:r>
            <a:r>
              <a:rPr lang="ru-RU" dirty="0" err="1"/>
              <a:t>більше</a:t>
            </a:r>
            <a:r>
              <a:rPr lang="ru-RU" dirty="0"/>
              <a:t> </a:t>
            </a:r>
            <a:r>
              <a:rPr lang="ru-RU" dirty="0" err="1"/>
              <a:t>відсотків</a:t>
            </a:r>
            <a:r>
              <a:rPr lang="ru-RU" dirty="0"/>
              <a:t> </a:t>
            </a:r>
            <a:r>
              <a:rPr lang="ru-RU" dirty="0" err="1"/>
              <a:t>акцій</a:t>
            </a:r>
            <a:r>
              <a:rPr lang="ru-RU" dirty="0"/>
              <a:t> (</a:t>
            </a:r>
            <a:r>
              <a:rPr lang="ru-RU" dirty="0" err="1"/>
              <a:t>часток</a:t>
            </a:r>
            <a:r>
              <a:rPr lang="ru-RU" dirty="0"/>
              <a:t>, </a:t>
            </a:r>
            <a:r>
              <a:rPr lang="ru-RU" dirty="0" err="1"/>
              <a:t>паїв</a:t>
            </a:r>
            <a:r>
              <a:rPr lang="ru-RU" dirty="0"/>
              <a:t>) належать </a:t>
            </a:r>
            <a:r>
              <a:rPr lang="ru-RU" dirty="0" err="1"/>
              <a:t>державі</a:t>
            </a:r>
            <a:r>
              <a:rPr lang="ru-RU" dirty="0"/>
              <a:t>, </a:t>
            </a:r>
            <a:r>
              <a:rPr lang="ru-RU" dirty="0" err="1"/>
              <a:t>кредитів</a:t>
            </a:r>
            <a:r>
              <a:rPr lang="ru-RU" dirty="0"/>
              <a:t> (</a:t>
            </a:r>
            <a:r>
              <a:rPr lang="ru-RU" dirty="0" err="1"/>
              <a:t>позик</a:t>
            </a:r>
            <a:r>
              <a:rPr lang="ru-RU" dirty="0"/>
              <a:t>), </a:t>
            </a:r>
            <a:r>
              <a:rPr lang="ru-RU" dirty="0" err="1"/>
              <a:t>надання</a:t>
            </a:r>
            <a:r>
              <a:rPr lang="ru-RU" dirty="0"/>
              <a:t> </a:t>
            </a:r>
            <a:r>
              <a:rPr lang="ru-RU" dirty="0" err="1"/>
              <a:t>гарантій</a:t>
            </a:r>
            <a:r>
              <a:rPr lang="ru-RU" dirty="0"/>
              <a:t> </a:t>
            </a:r>
            <a:r>
              <a:rPr lang="ru-RU" dirty="0" err="1"/>
              <a:t>або</a:t>
            </a:r>
            <a:r>
              <a:rPr lang="ru-RU" dirty="0"/>
              <a:t> поруки за такими </a:t>
            </a:r>
            <a:r>
              <a:rPr lang="ru-RU" dirty="0" err="1"/>
              <a:t>зобов’язаннями</a:t>
            </a:r>
            <a:r>
              <a:rPr lang="ru-RU" dirty="0"/>
              <a:t>, </a:t>
            </a:r>
            <a:r>
              <a:rPr lang="ru-RU" dirty="0" err="1"/>
              <a:t>затвердженого</a:t>
            </a:r>
            <a:r>
              <a:rPr lang="ru-RU" dirty="0"/>
              <a:t> </a:t>
            </a:r>
            <a:r>
              <a:rPr lang="ru-RU" dirty="0" err="1">
                <a:hlinkClick r:id="rId2"/>
              </a:rPr>
              <a:t>постановою</a:t>
            </a:r>
            <a:r>
              <a:rPr lang="ru-RU" dirty="0">
                <a:hlinkClick r:id="rId2"/>
              </a:rPr>
              <a:t> </a:t>
            </a:r>
            <a:r>
              <a:rPr lang="ru-RU" dirty="0" err="1">
                <a:hlinkClick r:id="rId2"/>
              </a:rPr>
              <a:t>Кабінету</a:t>
            </a:r>
            <a:r>
              <a:rPr lang="ru-RU" dirty="0">
                <a:hlinkClick r:id="rId2"/>
              </a:rPr>
              <a:t> </a:t>
            </a:r>
            <a:r>
              <a:rPr lang="ru-RU" dirty="0" err="1">
                <a:hlinkClick r:id="rId2"/>
              </a:rPr>
              <a:t>Міністрів</a:t>
            </a:r>
            <a:r>
              <a:rPr lang="ru-RU" dirty="0">
                <a:hlinkClick r:id="rId2"/>
              </a:rPr>
              <a:t> </a:t>
            </a:r>
            <a:r>
              <a:rPr lang="ru-RU" dirty="0" err="1">
                <a:hlinkClick r:id="rId2"/>
              </a:rPr>
              <a:t>України</a:t>
            </a:r>
            <a:r>
              <a:rPr lang="ru-RU" dirty="0">
                <a:hlinkClick r:id="rId2"/>
              </a:rPr>
              <a:t> </a:t>
            </a:r>
            <a:r>
              <a:rPr lang="ru-RU" dirty="0" err="1">
                <a:hlinkClick r:id="rId2"/>
              </a:rPr>
              <a:t>від</a:t>
            </a:r>
            <a:r>
              <a:rPr lang="ru-RU" dirty="0">
                <a:hlinkClick r:id="rId2"/>
              </a:rPr>
              <a:t> 15.06.2011 № 809</a:t>
            </a:r>
            <a:r>
              <a:rPr lang="ru-RU" dirty="0"/>
              <a:t>, </a:t>
            </a:r>
            <a:r>
              <a:rPr lang="ru-RU" dirty="0" err="1"/>
              <a:t>залучення</a:t>
            </a:r>
            <a:r>
              <a:rPr lang="ru-RU" dirty="0"/>
              <a:t> </a:t>
            </a:r>
            <a:r>
              <a:rPr lang="ru-RU" dirty="0" err="1"/>
              <a:t>підприємством</a:t>
            </a:r>
            <a:r>
              <a:rPr lang="ru-RU" dirty="0"/>
              <a:t> кредиту (</a:t>
            </a:r>
            <a:r>
              <a:rPr lang="ru-RU" dirty="0" err="1"/>
              <a:t>позики</a:t>
            </a:r>
            <a:r>
              <a:rPr lang="ru-RU" dirty="0"/>
              <a:t>), </a:t>
            </a:r>
            <a:r>
              <a:rPr lang="ru-RU" dirty="0" err="1"/>
              <a:t>надання</a:t>
            </a:r>
            <a:r>
              <a:rPr lang="ru-RU" dirty="0"/>
              <a:t> </a:t>
            </a:r>
            <a:r>
              <a:rPr lang="ru-RU" dirty="0" err="1"/>
              <a:t>гарантій</a:t>
            </a:r>
            <a:r>
              <a:rPr lang="ru-RU" dirty="0"/>
              <a:t> </a:t>
            </a:r>
            <a:r>
              <a:rPr lang="ru-RU" dirty="0" err="1"/>
              <a:t>або</a:t>
            </a:r>
            <a:r>
              <a:rPr lang="ru-RU" dirty="0"/>
              <a:t> поруки за таким </a:t>
            </a:r>
            <a:r>
              <a:rPr lang="ru-RU" dirty="0" err="1"/>
              <a:t>зобов’язанням</a:t>
            </a:r>
            <a:r>
              <a:rPr lang="ru-RU" dirty="0"/>
              <a:t> </a:t>
            </a:r>
            <a:r>
              <a:rPr lang="ru-RU" dirty="0" err="1"/>
              <a:t>погоджується</a:t>
            </a:r>
            <a:r>
              <a:rPr lang="ru-RU" dirty="0"/>
              <a:t>:</a:t>
            </a:r>
          </a:p>
          <a:p>
            <a:pPr fontAlgn="base"/>
            <a:r>
              <a:rPr lang="ru-RU" dirty="0" err="1"/>
              <a:t>Мінфіном</a:t>
            </a:r>
            <a:r>
              <a:rPr lang="ru-RU" dirty="0"/>
              <a:t> – </a:t>
            </a:r>
            <a:r>
              <a:rPr lang="ru-RU" dirty="0" err="1"/>
              <a:t>щодо</a:t>
            </a:r>
            <a:r>
              <a:rPr lang="ru-RU" dirty="0"/>
              <a:t> </a:t>
            </a:r>
            <a:r>
              <a:rPr lang="ru-RU" dirty="0" err="1"/>
              <a:t>внутрішніх</a:t>
            </a:r>
            <a:r>
              <a:rPr lang="ru-RU" dirty="0"/>
              <a:t> </a:t>
            </a:r>
            <a:r>
              <a:rPr lang="ru-RU" dirty="0" err="1"/>
              <a:t>довгострокових</a:t>
            </a:r>
            <a:r>
              <a:rPr lang="ru-RU" dirty="0"/>
              <a:t> (</a:t>
            </a:r>
            <a:r>
              <a:rPr lang="ru-RU" dirty="0" err="1"/>
              <a:t>більше</a:t>
            </a:r>
            <a:r>
              <a:rPr lang="ru-RU" dirty="0"/>
              <a:t> одного року) та </a:t>
            </a:r>
            <a:r>
              <a:rPr lang="ru-RU" dirty="0" err="1"/>
              <a:t>зовнішніх</a:t>
            </a:r>
            <a:r>
              <a:rPr lang="ru-RU" dirty="0"/>
              <a:t> </a:t>
            </a:r>
            <a:r>
              <a:rPr lang="ru-RU" dirty="0" err="1"/>
              <a:t>кредитів</a:t>
            </a:r>
            <a:r>
              <a:rPr lang="ru-RU" dirty="0"/>
              <a:t> (</a:t>
            </a:r>
            <a:r>
              <a:rPr lang="ru-RU" dirty="0" err="1"/>
              <a:t>позик</a:t>
            </a:r>
            <a:r>
              <a:rPr lang="ru-RU" dirty="0"/>
              <a:t>);</a:t>
            </a:r>
          </a:p>
          <a:p>
            <a:pPr fontAlgn="base"/>
            <a:r>
              <a:rPr lang="ru-RU" dirty="0"/>
              <a:t>органом </a:t>
            </a:r>
            <a:r>
              <a:rPr lang="ru-RU" dirty="0" err="1"/>
              <a:t>виконавчої</a:t>
            </a:r>
            <a:r>
              <a:rPr lang="ru-RU" dirty="0"/>
              <a:t> </a:t>
            </a:r>
            <a:r>
              <a:rPr lang="ru-RU" dirty="0" err="1"/>
              <a:t>влади</a:t>
            </a:r>
            <a:r>
              <a:rPr lang="ru-RU" dirty="0"/>
              <a:t>, </a:t>
            </a:r>
            <a:r>
              <a:rPr lang="ru-RU" dirty="0" err="1"/>
              <a:t>який</a:t>
            </a:r>
            <a:r>
              <a:rPr lang="ru-RU" dirty="0"/>
              <a:t> </a:t>
            </a:r>
            <a:r>
              <a:rPr lang="ru-RU" dirty="0" err="1"/>
              <a:t>здійснює</a:t>
            </a:r>
            <a:r>
              <a:rPr lang="ru-RU" dirty="0"/>
              <a:t> </a:t>
            </a:r>
            <a:r>
              <a:rPr lang="ru-RU" dirty="0" err="1"/>
              <a:t>функції</a:t>
            </a:r>
            <a:r>
              <a:rPr lang="ru-RU" dirty="0"/>
              <a:t> з </a:t>
            </a:r>
            <a:r>
              <a:rPr lang="ru-RU" dirty="0" err="1"/>
              <a:t>управління</a:t>
            </a:r>
            <a:r>
              <a:rPr lang="ru-RU" dirty="0"/>
              <a:t> державною </a:t>
            </a:r>
            <a:r>
              <a:rPr lang="ru-RU" dirty="0" err="1"/>
              <a:t>власністю</a:t>
            </a:r>
            <a:r>
              <a:rPr lang="ru-RU" dirty="0"/>
              <a:t>, </a:t>
            </a:r>
            <a:r>
              <a:rPr lang="ru-RU" dirty="0" err="1"/>
              <a:t>або</a:t>
            </a:r>
            <a:r>
              <a:rPr lang="ru-RU" dirty="0"/>
              <a:t> </a:t>
            </a:r>
            <a:r>
              <a:rPr lang="ru-RU" dirty="0" err="1"/>
              <a:t>Мінекономрозвитку</a:t>
            </a:r>
            <a:r>
              <a:rPr lang="ru-RU" dirty="0"/>
              <a:t>, </a:t>
            </a:r>
            <a:r>
              <a:rPr lang="ru-RU" dirty="0" err="1"/>
              <a:t>якщо</a:t>
            </a:r>
            <a:r>
              <a:rPr lang="ru-RU" dirty="0"/>
              <a:t> </a:t>
            </a:r>
            <a:r>
              <a:rPr lang="ru-RU" dirty="0" err="1"/>
              <a:t>функції</a:t>
            </a:r>
            <a:r>
              <a:rPr lang="ru-RU" dirty="0"/>
              <a:t> </a:t>
            </a:r>
            <a:r>
              <a:rPr lang="ru-RU" dirty="0" err="1"/>
              <a:t>управління</a:t>
            </a:r>
            <a:r>
              <a:rPr lang="ru-RU" dirty="0"/>
              <a:t> державною </a:t>
            </a:r>
            <a:r>
              <a:rPr lang="ru-RU" dirty="0" err="1"/>
              <a:t>власністю</a:t>
            </a:r>
            <a:r>
              <a:rPr lang="ru-RU" dirty="0"/>
              <a:t> </a:t>
            </a:r>
            <a:r>
              <a:rPr lang="ru-RU" dirty="0" err="1"/>
              <a:t>здійснює</a:t>
            </a:r>
            <a:r>
              <a:rPr lang="ru-RU" dirty="0"/>
              <a:t> </a:t>
            </a:r>
            <a:r>
              <a:rPr lang="ru-RU" dirty="0" err="1"/>
              <a:t>Кабінет</a:t>
            </a:r>
            <a:r>
              <a:rPr lang="ru-RU" dirty="0"/>
              <a:t> </a:t>
            </a:r>
            <a:r>
              <a:rPr lang="ru-RU" dirty="0" err="1"/>
              <a:t>Міністрів</a:t>
            </a:r>
            <a:r>
              <a:rPr lang="ru-RU" dirty="0"/>
              <a:t> </a:t>
            </a:r>
            <a:r>
              <a:rPr lang="ru-RU" dirty="0" err="1"/>
              <a:t>України</a:t>
            </a:r>
            <a:r>
              <a:rPr lang="ru-RU" dirty="0"/>
              <a:t> - </a:t>
            </a:r>
            <a:r>
              <a:rPr lang="ru-RU" dirty="0" err="1"/>
              <a:t>щодо</a:t>
            </a:r>
            <a:r>
              <a:rPr lang="ru-RU" dirty="0"/>
              <a:t> </a:t>
            </a:r>
            <a:r>
              <a:rPr lang="ru-RU" dirty="0" err="1"/>
              <a:t>внутрішніх</a:t>
            </a:r>
            <a:r>
              <a:rPr lang="ru-RU" dirty="0"/>
              <a:t> </a:t>
            </a:r>
            <a:r>
              <a:rPr lang="ru-RU" dirty="0" err="1"/>
              <a:t>короткострокових</a:t>
            </a:r>
            <a:r>
              <a:rPr lang="ru-RU" dirty="0"/>
              <a:t> (до одного року) </a:t>
            </a:r>
            <a:r>
              <a:rPr lang="ru-RU" dirty="0" err="1"/>
              <a:t>кредитів</a:t>
            </a:r>
            <a:r>
              <a:rPr lang="ru-RU" dirty="0"/>
              <a:t> (</a:t>
            </a:r>
            <a:r>
              <a:rPr lang="ru-RU" dirty="0" err="1"/>
              <a:t>позик</a:t>
            </a:r>
            <a:r>
              <a:rPr lang="ru-RU" dirty="0"/>
              <a:t>).</a:t>
            </a:r>
          </a:p>
          <a:p>
            <a:pPr marL="0" indent="0" fontAlgn="base">
              <a:buNone/>
            </a:pPr>
            <a:r>
              <a:rPr lang="ru-RU" dirty="0"/>
              <a:t>Для </a:t>
            </a:r>
            <a:r>
              <a:rPr lang="ru-RU" dirty="0" err="1"/>
              <a:t>погодження</a:t>
            </a:r>
            <a:r>
              <a:rPr lang="ru-RU" dirty="0"/>
              <a:t> </a:t>
            </a:r>
            <a:r>
              <a:rPr lang="ru-RU" dirty="0" err="1"/>
              <a:t>залучення</a:t>
            </a:r>
            <a:r>
              <a:rPr lang="ru-RU" dirty="0"/>
              <a:t> </a:t>
            </a:r>
            <a:r>
              <a:rPr lang="ru-RU" dirty="0" err="1"/>
              <a:t>підприємством</a:t>
            </a:r>
            <a:r>
              <a:rPr lang="ru-RU" dirty="0"/>
              <a:t> </a:t>
            </a:r>
            <a:r>
              <a:rPr lang="ru-RU" dirty="0" err="1"/>
              <a:t>запозичення</a:t>
            </a:r>
            <a:r>
              <a:rPr lang="ru-RU" dirty="0"/>
              <a:t>, </a:t>
            </a:r>
            <a:r>
              <a:rPr lang="ru-RU" dirty="0" err="1"/>
              <a:t>надання</a:t>
            </a:r>
            <a:r>
              <a:rPr lang="ru-RU" dirty="0"/>
              <a:t> </a:t>
            </a:r>
            <a:r>
              <a:rPr lang="ru-RU" dirty="0" err="1"/>
              <a:t>гарантії</a:t>
            </a:r>
            <a:r>
              <a:rPr lang="ru-RU" dirty="0"/>
              <a:t> </a:t>
            </a:r>
            <a:r>
              <a:rPr lang="ru-RU" dirty="0" err="1"/>
              <a:t>або</a:t>
            </a:r>
            <a:r>
              <a:rPr lang="ru-RU" dirty="0"/>
              <a:t> поруки за таким </a:t>
            </a:r>
            <a:r>
              <a:rPr lang="ru-RU" dirty="0" err="1"/>
              <a:t>зобов'язанням</a:t>
            </a:r>
            <a:r>
              <a:rPr lang="ru-RU" dirty="0"/>
              <a:t> </a:t>
            </a:r>
            <a:r>
              <a:rPr lang="ru-RU" dirty="0" err="1"/>
              <a:t>підприємство</a:t>
            </a:r>
            <a:r>
              <a:rPr lang="ru-RU" dirty="0"/>
              <a:t> </a:t>
            </a:r>
            <a:r>
              <a:rPr lang="ru-RU" dirty="0" err="1"/>
              <a:t>подає</a:t>
            </a:r>
            <a:r>
              <a:rPr lang="ru-RU" dirty="0"/>
              <a:t> </a:t>
            </a:r>
            <a:r>
              <a:rPr lang="ru-RU" dirty="0" err="1"/>
              <a:t>Міністерству</a:t>
            </a:r>
            <a:r>
              <a:rPr lang="ru-RU" dirty="0"/>
              <a:t> </a:t>
            </a:r>
            <a:r>
              <a:rPr lang="ru-RU" dirty="0" err="1"/>
              <a:t>або</a:t>
            </a:r>
            <a:r>
              <a:rPr lang="ru-RU" dirty="0"/>
              <a:t> </a:t>
            </a:r>
            <a:r>
              <a:rPr lang="ru-RU" dirty="0" err="1"/>
              <a:t>уповноваженому</a:t>
            </a:r>
            <a:r>
              <a:rPr lang="ru-RU" dirty="0"/>
              <a:t> органу </a:t>
            </a:r>
            <a:r>
              <a:rPr lang="ru-RU" dirty="0" err="1"/>
              <a:t>заяву</a:t>
            </a:r>
            <a:r>
              <a:rPr lang="ru-RU" dirty="0"/>
              <a:t>, до </a:t>
            </a:r>
            <a:r>
              <a:rPr lang="ru-RU" dirty="0" err="1"/>
              <a:t>якої</a:t>
            </a:r>
            <a:r>
              <a:rPr lang="ru-RU" dirty="0"/>
              <a:t>, </a:t>
            </a:r>
            <a:r>
              <a:rPr lang="ru-RU" dirty="0" err="1"/>
              <a:t>крім</a:t>
            </a:r>
            <a:r>
              <a:rPr lang="ru-RU" dirty="0"/>
              <a:t> </a:t>
            </a:r>
            <a:r>
              <a:rPr lang="ru-RU" dirty="0" err="1"/>
              <a:t>інших</a:t>
            </a:r>
            <a:r>
              <a:rPr lang="ru-RU" dirty="0"/>
              <a:t> </a:t>
            </a:r>
            <a:r>
              <a:rPr lang="ru-RU" dirty="0" err="1"/>
              <a:t>документів</a:t>
            </a:r>
            <a:r>
              <a:rPr lang="ru-RU" dirty="0"/>
              <a:t> </a:t>
            </a:r>
            <a:r>
              <a:rPr lang="ru-RU" dirty="0" err="1"/>
              <a:t>додається</a:t>
            </a:r>
            <a:r>
              <a:rPr lang="ru-RU" dirty="0"/>
              <a:t> </a:t>
            </a:r>
            <a:r>
              <a:rPr lang="ru-RU" dirty="0" err="1"/>
              <a:t>копія</a:t>
            </a:r>
            <a:r>
              <a:rPr lang="ru-RU" dirty="0"/>
              <a:t> </a:t>
            </a:r>
            <a:r>
              <a:rPr lang="ru-RU" dirty="0" err="1"/>
              <a:t>рішення</a:t>
            </a:r>
            <a:r>
              <a:rPr lang="ru-RU" dirty="0"/>
              <a:t> </a:t>
            </a:r>
            <a:r>
              <a:rPr lang="ru-RU" dirty="0" err="1"/>
              <a:t>відповідного</a:t>
            </a:r>
            <a:r>
              <a:rPr lang="ru-RU" dirty="0"/>
              <a:t> органу </a:t>
            </a:r>
            <a:r>
              <a:rPr lang="ru-RU" dirty="0" err="1"/>
              <a:t>управління</a:t>
            </a:r>
            <a:r>
              <a:rPr lang="ru-RU" dirty="0"/>
              <a:t> </a:t>
            </a:r>
            <a:r>
              <a:rPr lang="ru-RU" dirty="0" err="1"/>
              <a:t>підприємства</a:t>
            </a:r>
            <a:r>
              <a:rPr lang="ru-RU" dirty="0"/>
              <a:t>, до </a:t>
            </a:r>
            <a:r>
              <a:rPr lang="ru-RU" dirty="0" err="1"/>
              <a:t>компетенції</a:t>
            </a:r>
            <a:r>
              <a:rPr lang="ru-RU" dirty="0"/>
              <a:t> </a:t>
            </a:r>
            <a:r>
              <a:rPr lang="ru-RU" dirty="0" err="1"/>
              <a:t>якого</a:t>
            </a:r>
            <a:r>
              <a:rPr lang="ru-RU" dirty="0"/>
              <a:t> статутом </a:t>
            </a:r>
            <a:r>
              <a:rPr lang="ru-RU" dirty="0" err="1"/>
              <a:t>віднесено</a:t>
            </a:r>
            <a:r>
              <a:rPr lang="ru-RU" dirty="0"/>
              <a:t> </a:t>
            </a:r>
            <a:r>
              <a:rPr lang="ru-RU" dirty="0" err="1"/>
              <a:t>прийняття</a:t>
            </a:r>
            <a:r>
              <a:rPr lang="ru-RU" dirty="0"/>
              <a:t> </a:t>
            </a:r>
            <a:r>
              <a:rPr lang="ru-RU" dirty="0" err="1"/>
              <a:t>рішень</a:t>
            </a:r>
            <a:r>
              <a:rPr lang="ru-RU" dirty="0"/>
              <a:t> про </a:t>
            </a:r>
            <a:r>
              <a:rPr lang="ru-RU" dirty="0" err="1"/>
              <a:t>погодження</a:t>
            </a:r>
            <a:r>
              <a:rPr lang="ru-RU" dirty="0"/>
              <a:t> умов кредиту (</a:t>
            </a:r>
            <a:r>
              <a:rPr lang="ru-RU" dirty="0" err="1"/>
              <a:t>позики</a:t>
            </a:r>
            <a:r>
              <a:rPr lang="ru-RU" dirty="0"/>
              <a:t>).</a:t>
            </a:r>
          </a:p>
          <a:p>
            <a:endParaRPr lang="uk-UA" dirty="0"/>
          </a:p>
        </p:txBody>
      </p:sp>
    </p:spTree>
    <p:extLst>
      <p:ext uri="{BB962C8B-B14F-4D97-AF65-F5344CB8AC3E}">
        <p14:creationId xmlns:p14="http://schemas.microsoft.com/office/powerpoint/2010/main" val="748042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50376"/>
            <a:ext cx="9340123" cy="5950423"/>
          </a:xfrm>
        </p:spPr>
        <p:txBody>
          <a:bodyPr/>
          <a:lstStyle/>
          <a:p>
            <a:pPr marL="0" indent="0">
              <a:buNone/>
            </a:pPr>
            <a:r>
              <a:rPr lang="uk-UA" b="1" dirty="0" smtClean="0"/>
              <a:t>4. Державний </a:t>
            </a:r>
            <a:r>
              <a:rPr lang="uk-UA" b="1" dirty="0"/>
              <a:t>борг, його види та управління </a:t>
            </a:r>
            <a:r>
              <a:rPr lang="uk-UA" b="1" dirty="0" smtClean="0"/>
              <a:t>ним</a:t>
            </a:r>
          </a:p>
          <a:p>
            <a:pPr>
              <a:buAutoNum type="arabicPeriod" startAt="3"/>
            </a:pPr>
            <a:endParaRPr lang="ru-RU" dirty="0"/>
          </a:p>
          <a:p>
            <a:r>
              <a:rPr lang="uk-UA" b="1" u="sng" dirty="0" smtClean="0"/>
              <a:t>Державний борг </a:t>
            </a:r>
            <a:r>
              <a:rPr lang="uk-UA" dirty="0" smtClean="0"/>
              <a:t>- загальна сума боргових зобов'язань держави з повернення отриманих та непогашених кредитів (позик) станом на звітну дату, що виникають внаслідок державного запозичення</a:t>
            </a:r>
            <a:r>
              <a:rPr lang="ru-RU" dirty="0" smtClean="0"/>
              <a:t>;</a:t>
            </a:r>
            <a:endParaRPr lang="ru-RU" dirty="0"/>
          </a:p>
          <a:p>
            <a:r>
              <a:rPr lang="uk-UA" dirty="0"/>
              <a:t> </a:t>
            </a:r>
            <a:r>
              <a:rPr lang="ru-RU" b="1" u="sng" dirty="0" err="1" smtClean="0"/>
              <a:t>Гарантований</a:t>
            </a:r>
            <a:r>
              <a:rPr lang="ru-RU" b="1" u="sng" dirty="0" smtClean="0"/>
              <a:t> </a:t>
            </a:r>
            <a:r>
              <a:rPr lang="ru-RU" b="1" u="sng" dirty="0"/>
              <a:t>державою борг</a:t>
            </a:r>
            <a:r>
              <a:rPr lang="ru-RU" dirty="0"/>
              <a:t> - </a:t>
            </a:r>
            <a:r>
              <a:rPr lang="uk-UA" dirty="0" smtClean="0"/>
              <a:t>загальна сума боргових зобов'язань суб'єктів господарювання - резидентів України щодо повернення отриманих та непогашених станом на звітну дату кредитів (позик), виконання яких забезпечено державними гарантіями</a:t>
            </a:r>
            <a:r>
              <a:rPr lang="ru-RU" dirty="0" smtClean="0"/>
              <a:t>;</a:t>
            </a:r>
          </a:p>
          <a:p>
            <a:r>
              <a:rPr lang="uk-UA" b="1" u="sng" dirty="0" smtClean="0"/>
              <a:t>Місцевий борг </a:t>
            </a:r>
            <a:r>
              <a:rPr lang="uk-UA" dirty="0" smtClean="0"/>
              <a:t>- загальна сума боргових зобов'язань Автономної Республіки Крим, обласної ради чи міської територіальної громади з повернення отриманих та непогашених кредитів (позик) станом на звітну дату, що виникають внаслідок місцевого запозичення</a:t>
            </a:r>
          </a:p>
          <a:p>
            <a:endParaRPr lang="ru-RU" dirty="0"/>
          </a:p>
          <a:p>
            <a:endParaRPr lang="uk-UA" dirty="0"/>
          </a:p>
        </p:txBody>
      </p:sp>
    </p:spTree>
    <p:extLst>
      <p:ext uri="{BB962C8B-B14F-4D97-AF65-F5344CB8AC3E}">
        <p14:creationId xmlns:p14="http://schemas.microsoft.com/office/powerpoint/2010/main" val="155050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mof.gov.ua/storage/images/derzh_borg_osn_in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10" y="861090"/>
            <a:ext cx="10814468" cy="4093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949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50376"/>
            <a:ext cx="9340123" cy="5950423"/>
          </a:xfrm>
        </p:spPr>
        <p:txBody>
          <a:bodyPr/>
          <a:lstStyle/>
          <a:p>
            <a:pPr marL="0" indent="0">
              <a:buNone/>
            </a:pPr>
            <a:r>
              <a:rPr lang="ru-RU" i="1" dirty="0" err="1">
                <a:latin typeface="Times New Roman" panose="02020603050405020304" pitchFamily="18" charset="0"/>
                <a:cs typeface="Times New Roman" panose="02020603050405020304" pitchFamily="18" charset="0"/>
              </a:rPr>
              <a:t>Внутрішній</a:t>
            </a:r>
            <a:r>
              <a:rPr lang="ru-RU" i="1" dirty="0">
                <a:latin typeface="Times New Roman" panose="02020603050405020304" pitchFamily="18" charset="0"/>
                <a:cs typeface="Times New Roman" panose="02020603050405020304" pitchFamily="18" charset="0"/>
              </a:rPr>
              <a:t> борг </a:t>
            </a:r>
            <a:r>
              <a:rPr lang="ru-RU" dirty="0">
                <a:latin typeface="Times New Roman" panose="02020603050405020304" pitchFamily="18" charset="0"/>
                <a:cs typeface="Times New Roman" panose="02020603050405020304" pitchFamily="18" charset="0"/>
              </a:rPr>
              <a:t>за типом кредитора </a:t>
            </a:r>
            <a:r>
              <a:rPr lang="ru-RU" dirty="0" err="1">
                <a:latin typeface="Times New Roman" panose="02020603050405020304" pitchFamily="18" charset="0"/>
                <a:cs typeface="Times New Roman" panose="02020603050405020304" pitchFamily="18" charset="0"/>
              </a:rPr>
              <a:t>включає</a:t>
            </a:r>
            <a:r>
              <a:rPr lang="ru-RU" dirty="0">
                <a:latin typeface="Times New Roman" panose="02020603050405020304" pitchFamily="18" charset="0"/>
                <a:cs typeface="Times New Roman" panose="02020603050405020304" pitchFamily="18" charset="0"/>
              </a:rPr>
              <a:t> в себе: </a:t>
            </a:r>
          </a:p>
          <a:p>
            <a:r>
              <a:rPr lang="ru-RU" dirty="0">
                <a:latin typeface="Times New Roman" panose="02020603050405020304" pitchFamily="18" charset="0"/>
                <a:cs typeface="Times New Roman" panose="02020603050405020304" pitchFamily="18" charset="0"/>
              </a:rPr>
              <a:t>1) борг перед </a:t>
            </a:r>
            <a:r>
              <a:rPr lang="ru-RU" dirty="0" err="1">
                <a:latin typeface="Times New Roman" panose="02020603050405020304" pitchFamily="18" charset="0"/>
                <a:cs typeface="Times New Roman" panose="02020603050405020304" pitchFamily="18" charset="0"/>
              </a:rPr>
              <a:t>юридичними</a:t>
            </a:r>
            <a:r>
              <a:rPr lang="ru-RU" dirty="0">
                <a:latin typeface="Times New Roman" panose="02020603050405020304" pitchFamily="18" charset="0"/>
                <a:cs typeface="Times New Roman" panose="02020603050405020304" pitchFamily="18" charset="0"/>
              </a:rPr>
              <a:t> особами; </a:t>
            </a:r>
          </a:p>
          <a:p>
            <a:r>
              <a:rPr lang="ru-RU" dirty="0">
                <a:latin typeface="Times New Roman" panose="02020603050405020304" pitchFamily="18" charset="0"/>
                <a:cs typeface="Times New Roman" panose="02020603050405020304" pitchFamily="18" charset="0"/>
              </a:rPr>
              <a:t>2) борг перед </a:t>
            </a:r>
            <a:r>
              <a:rPr lang="ru-RU" dirty="0" err="1">
                <a:latin typeface="Times New Roman" panose="02020603050405020304" pitchFamily="18" charset="0"/>
                <a:cs typeface="Times New Roman" panose="02020603050405020304" pitchFamily="18" charset="0"/>
              </a:rPr>
              <a:t>банківськими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установами</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а) перед НБУ, б) борг перед </a:t>
            </a:r>
            <a:r>
              <a:rPr lang="ru-RU" dirty="0" err="1">
                <a:latin typeface="Times New Roman" panose="02020603050405020304" pitchFamily="18" charset="0"/>
                <a:cs typeface="Times New Roman" panose="02020603050405020304" pitchFamily="18" charset="0"/>
              </a:rPr>
              <a:t>іншими</a:t>
            </a:r>
            <a:r>
              <a:rPr lang="ru-RU" dirty="0">
                <a:latin typeface="Times New Roman" panose="02020603050405020304" pitchFamily="18" charset="0"/>
                <a:cs typeface="Times New Roman" panose="02020603050405020304" pitchFamily="18" charset="0"/>
              </a:rPr>
              <a:t> банками; </a:t>
            </a:r>
          </a:p>
          <a:p>
            <a:r>
              <a:rPr lang="ru-RU" dirty="0">
                <a:latin typeface="Times New Roman" panose="02020603050405020304" pitchFamily="18" charset="0"/>
                <a:cs typeface="Times New Roman" panose="02020603050405020304" pitchFamily="18" charset="0"/>
              </a:rPr>
              <a:t>3) борг перед </a:t>
            </a:r>
            <a:r>
              <a:rPr lang="ru-RU" dirty="0" err="1">
                <a:latin typeface="Times New Roman" panose="02020603050405020304" pitchFamily="18" charset="0"/>
                <a:cs typeface="Times New Roman" panose="02020603050405020304" pitchFamily="18" charset="0"/>
              </a:rPr>
              <a:t>іншими</a:t>
            </a:r>
            <a:r>
              <a:rPr lang="ru-RU" dirty="0">
                <a:latin typeface="Times New Roman" panose="02020603050405020304" pitchFamily="18" charset="0"/>
                <a:cs typeface="Times New Roman" panose="02020603050405020304" pitchFamily="18" charset="0"/>
              </a:rPr>
              <a:t> органами </a:t>
            </a:r>
            <a:r>
              <a:rPr lang="ru-RU" dirty="0" err="1">
                <a:latin typeface="Times New Roman" panose="02020603050405020304" pitchFamily="18" charset="0"/>
                <a:cs typeface="Times New Roman" panose="02020603050405020304" pitchFamily="18" charset="0"/>
              </a:rPr>
              <a:t>управління</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4) </a:t>
            </a:r>
            <a:r>
              <a:rPr lang="ru-RU" dirty="0" err="1">
                <a:latin typeface="Times New Roman" panose="02020603050405020304" pitchFamily="18" charset="0"/>
                <a:cs typeface="Times New Roman" panose="02020603050405020304" pitchFamily="18" charset="0"/>
              </a:rPr>
              <a:t>заборгованість</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віднесена</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інших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категорій</a:t>
            </a:r>
            <a:r>
              <a:rPr lang="ru-RU" dirty="0">
                <a:latin typeface="Times New Roman" panose="02020603050405020304" pitchFamily="18" charset="0"/>
                <a:cs typeface="Times New Roman" panose="02020603050405020304" pitchFamily="18" charset="0"/>
              </a:rPr>
              <a:t>. </a:t>
            </a:r>
          </a:p>
          <a:p>
            <a:pPr marL="0" indent="0">
              <a:buNone/>
            </a:pPr>
            <a:r>
              <a:rPr lang="ru-RU" i="1" dirty="0" err="1">
                <a:latin typeface="Times New Roman" panose="02020603050405020304" pitchFamily="18" charset="0"/>
                <a:cs typeface="Times New Roman" panose="02020603050405020304" pitchFamily="18" charset="0"/>
              </a:rPr>
              <a:t>Зовнішній</a:t>
            </a:r>
            <a:r>
              <a:rPr lang="ru-RU" i="1" dirty="0">
                <a:latin typeface="Times New Roman" panose="02020603050405020304" pitchFamily="18" charset="0"/>
                <a:cs typeface="Times New Roman" panose="02020603050405020304" pitchFamily="18" charset="0"/>
              </a:rPr>
              <a:t> борг </a:t>
            </a:r>
            <a:r>
              <a:rPr lang="ru-RU" dirty="0">
                <a:latin typeface="Times New Roman" panose="02020603050405020304" pitchFamily="18" charset="0"/>
                <a:cs typeface="Times New Roman" panose="02020603050405020304" pitchFamily="18" charset="0"/>
              </a:rPr>
              <a:t>за типом кредитора </a:t>
            </a:r>
            <a:r>
              <a:rPr lang="ru-RU" dirty="0" err="1">
                <a:latin typeface="Times New Roman" panose="02020603050405020304" pitchFamily="18" charset="0"/>
                <a:cs typeface="Times New Roman" panose="02020603050405020304" pitchFamily="18" charset="0"/>
              </a:rPr>
              <a:t>поділяється</a:t>
            </a:r>
            <a:r>
              <a:rPr lang="ru-RU" dirty="0">
                <a:latin typeface="Times New Roman" panose="02020603050405020304" pitchFamily="18" charset="0"/>
                <a:cs typeface="Times New Roman" panose="02020603050405020304" pitchFamily="18" charset="0"/>
              </a:rPr>
              <a:t> на: </a:t>
            </a:r>
          </a:p>
          <a:p>
            <a:r>
              <a:rPr lang="ru-RU" dirty="0">
                <a:latin typeface="Times New Roman" panose="02020603050405020304" pitchFamily="18" charset="0"/>
                <a:cs typeface="Times New Roman" panose="02020603050405020304" pitchFamily="18" charset="0"/>
              </a:rPr>
              <a:t>1) борги перед </a:t>
            </a:r>
            <a:r>
              <a:rPr lang="ru-RU" dirty="0" err="1">
                <a:latin typeface="Times New Roman" panose="02020603050405020304" pitchFamily="18" charset="0"/>
                <a:cs typeface="Times New Roman" panose="02020603050405020304" pitchFamily="18" charset="0"/>
              </a:rPr>
              <a:t>міжнародними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організаціями</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2) борги перед </a:t>
            </a:r>
            <a:r>
              <a:rPr lang="ru-RU" dirty="0" err="1">
                <a:latin typeface="Times New Roman" panose="02020603050405020304" pitchFamily="18" charset="0"/>
                <a:cs typeface="Times New Roman" panose="02020603050405020304" pitchFamily="18" charset="0"/>
              </a:rPr>
              <a:t>іноземними</a:t>
            </a:r>
            <a:r>
              <a:rPr lang="ru-RU" dirty="0">
                <a:latin typeface="Times New Roman" panose="02020603050405020304" pitchFamily="18" charset="0"/>
                <a:cs typeface="Times New Roman" panose="02020603050405020304" pitchFamily="18" charset="0"/>
              </a:rPr>
              <a:t> державами, у тому </a:t>
            </a:r>
            <a:r>
              <a:rPr lang="ru-RU" dirty="0" err="1">
                <a:latin typeface="Times New Roman" panose="02020603050405020304" pitchFamily="18" charset="0"/>
                <a:cs typeface="Times New Roman" panose="02020603050405020304" pitchFamily="18" charset="0"/>
              </a:rPr>
              <a:t>числі</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позиками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наданими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гарантії</a:t>
            </a:r>
            <a:r>
              <a:rPr lang="ru-RU" dirty="0">
                <a:latin typeface="Times New Roman" panose="02020603050405020304" pitchFamily="18" charset="0"/>
                <a:cs typeface="Times New Roman" panose="02020603050405020304" pitchFamily="18" charset="0"/>
              </a:rPr>
              <a:t> уряду; </a:t>
            </a:r>
          </a:p>
          <a:p>
            <a:r>
              <a:rPr lang="ru-RU" dirty="0">
                <a:latin typeface="Times New Roman" panose="02020603050405020304" pitchFamily="18" charset="0"/>
                <a:cs typeface="Times New Roman" panose="02020603050405020304" pitchFamily="18" charset="0"/>
              </a:rPr>
              <a:t>3) борги перед </a:t>
            </a:r>
            <a:r>
              <a:rPr lang="ru-RU" dirty="0" err="1">
                <a:latin typeface="Times New Roman" panose="02020603050405020304" pitchFamily="18" charset="0"/>
                <a:cs typeface="Times New Roman" panose="02020603050405020304" pitchFamily="18" charset="0"/>
              </a:rPr>
              <a:t>іноземними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комерційними</a:t>
            </a:r>
            <a:r>
              <a:rPr lang="ru-RU" dirty="0">
                <a:latin typeface="Times New Roman" panose="02020603050405020304" pitchFamily="18" charset="0"/>
                <a:cs typeface="Times New Roman" panose="02020603050405020304" pitchFamily="18" charset="0"/>
              </a:rPr>
              <a:t> банками; </a:t>
            </a:r>
          </a:p>
          <a:p>
            <a:r>
              <a:rPr lang="ru-RU" dirty="0">
                <a:latin typeface="Times New Roman" panose="02020603050405020304" pitchFamily="18" charset="0"/>
                <a:cs typeface="Times New Roman" panose="02020603050405020304" pitchFamily="18" charset="0"/>
              </a:rPr>
              <a:t>4) </a:t>
            </a:r>
            <a:r>
              <a:rPr lang="ru-RU" dirty="0" err="1">
                <a:latin typeface="Times New Roman" panose="02020603050405020304" pitchFamily="18" charset="0"/>
                <a:cs typeface="Times New Roman" panose="02020603050405020304" pitchFamily="18" charset="0"/>
              </a:rPr>
              <a:t>заборгованість</a:t>
            </a:r>
            <a:r>
              <a:rPr lang="ru-RU" dirty="0">
                <a:latin typeface="Times New Roman" panose="02020603050405020304" pitchFamily="18" charset="0"/>
                <a:cs typeface="Times New Roman" panose="02020603050405020304" pitchFamily="18" charset="0"/>
              </a:rPr>
              <a:t> перед </a:t>
            </a:r>
            <a:r>
              <a:rPr lang="ru-RU" dirty="0" err="1">
                <a:latin typeface="Times New Roman" panose="02020603050405020304" pitchFamily="18" charset="0"/>
                <a:cs typeface="Times New Roman" panose="02020603050405020304" pitchFamily="18" charset="0"/>
              </a:rPr>
              <a:t>іноземними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постачальниками</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5) </a:t>
            </a:r>
            <a:r>
              <a:rPr lang="ru-RU" dirty="0" err="1">
                <a:latin typeface="Times New Roman" panose="02020603050405020304" pitchFamily="18" charset="0"/>
                <a:cs typeface="Times New Roman" panose="02020603050405020304" pitchFamily="18" charset="0"/>
              </a:rPr>
              <a:t>заборгованість</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віднесена</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інших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категорій</a:t>
            </a:r>
            <a:r>
              <a:rPr lang="ru-RU" dirty="0">
                <a:latin typeface="Times New Roman" panose="02020603050405020304" pitchFamily="18" charset="0"/>
                <a:cs typeface="Times New Roman" panose="02020603050405020304" pitchFamily="18" charset="0"/>
              </a:rPr>
              <a:t>). </a:t>
            </a:r>
          </a:p>
          <a:p>
            <a:endParaRPr lang="uk-UA" dirty="0"/>
          </a:p>
        </p:txBody>
      </p:sp>
    </p:spTree>
    <p:extLst>
      <p:ext uri="{BB962C8B-B14F-4D97-AF65-F5344CB8AC3E}">
        <p14:creationId xmlns:p14="http://schemas.microsoft.com/office/powerpoint/2010/main" val="4198198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50376"/>
            <a:ext cx="9340123" cy="5950423"/>
          </a:xfrm>
        </p:spPr>
        <p:txBody>
          <a:bodyPr>
            <a:normAutofit lnSpcReduction="10000"/>
          </a:bodyPr>
          <a:lstStyle/>
          <a:p>
            <a:pPr marL="0" indent="0" fontAlgn="base">
              <a:buNone/>
            </a:pPr>
            <a:r>
              <a:rPr lang="uk-UA" dirty="0" smtClean="0"/>
              <a:t>Правове регулювання державного боргу та гарантованого державою боргу, місцевого боргу та місцевого гарантованого боргу в Україні здійснюється відповідно до Конституції України, Бюджетного Кодексу України та інших нормативно-правових актів у сфері управління боргом.</a:t>
            </a:r>
          </a:p>
          <a:p>
            <a:pPr marL="0" indent="0" fontAlgn="base">
              <a:buNone/>
            </a:pPr>
            <a:r>
              <a:rPr lang="uk-UA" dirty="0" smtClean="0"/>
              <a:t>Управління державним та гарантованим державою боргом здійснюється </a:t>
            </a:r>
            <a:r>
              <a:rPr lang="uk-UA" b="1" u="sng" dirty="0" smtClean="0"/>
              <a:t>Міністерством фінансів України </a:t>
            </a:r>
            <a:r>
              <a:rPr lang="uk-UA" dirty="0" smtClean="0"/>
              <a:t>в межах повноважень, визначених законодавством України, зокрема Мінфін</a:t>
            </a:r>
            <a:r>
              <a:rPr lang="ru-RU" dirty="0" smtClean="0"/>
              <a:t>:</a:t>
            </a:r>
            <a:endParaRPr lang="ru-RU" dirty="0"/>
          </a:p>
          <a:p>
            <a:pPr fontAlgn="base"/>
            <a:r>
              <a:rPr lang="uk-UA" dirty="0" smtClean="0"/>
              <a:t>розробляє та погоджує нормативно-правові акти з питань управління державним боргом;</a:t>
            </a:r>
          </a:p>
          <a:p>
            <a:pPr fontAlgn="base"/>
            <a:r>
              <a:rPr lang="uk-UA" dirty="0" smtClean="0"/>
              <a:t>здійснює управління ризиками, пов’язаними з державним боргом;</a:t>
            </a:r>
          </a:p>
          <a:p>
            <a:pPr fontAlgn="base"/>
            <a:r>
              <a:rPr lang="uk-UA" dirty="0" smtClean="0"/>
              <a:t>здійснює прогноз фінансування державного бюджету;</a:t>
            </a:r>
          </a:p>
          <a:p>
            <a:pPr fontAlgn="base"/>
            <a:r>
              <a:rPr lang="uk-UA" dirty="0" smtClean="0"/>
              <a:t>здійснює державні внутрішні та зовнішні запозичення у межах, визначених законом про Державний бюджет України;</a:t>
            </a:r>
          </a:p>
          <a:p>
            <a:pPr fontAlgn="base"/>
            <a:r>
              <a:rPr lang="uk-UA" dirty="0" smtClean="0"/>
              <a:t>здійснює оперативний облік державного та гарантованого державою боргу;</a:t>
            </a:r>
          </a:p>
          <a:p>
            <a:pPr fontAlgn="base"/>
            <a:r>
              <a:rPr lang="uk-UA" dirty="0" smtClean="0"/>
              <a:t>веде реєстр державних гарантій;</a:t>
            </a:r>
          </a:p>
          <a:p>
            <a:pPr fontAlgn="base"/>
            <a:r>
              <a:rPr lang="uk-UA" dirty="0" smtClean="0"/>
              <a:t>здійснює погашення та обслуговування державного боргу;</a:t>
            </a:r>
          </a:p>
          <a:p>
            <a:r>
              <a:rPr lang="uk-UA" dirty="0" smtClean="0"/>
              <a:t>здійснює правочини з державним боргом, включаючи обмін, випуск, купівлю, викуп та продаж державних боргових зобов’язань, за умови дотримання граничного обсягу державного боргу на кінець бюджетного періоду</a:t>
            </a:r>
            <a:r>
              <a:rPr lang="ru-RU" dirty="0" smtClean="0"/>
              <a:t>;</a:t>
            </a:r>
            <a:endParaRPr lang="ru-RU" dirty="0"/>
          </a:p>
          <a:p>
            <a:endParaRPr lang="uk-UA" dirty="0"/>
          </a:p>
        </p:txBody>
      </p:sp>
    </p:spTree>
    <p:extLst>
      <p:ext uri="{BB962C8B-B14F-4D97-AF65-F5344CB8AC3E}">
        <p14:creationId xmlns:p14="http://schemas.microsoft.com/office/powerpoint/2010/main" val="686908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50376"/>
            <a:ext cx="9340123" cy="5950423"/>
          </a:xfrm>
        </p:spPr>
        <p:txBody>
          <a:bodyPr/>
          <a:lstStyle/>
          <a:p>
            <a:r>
              <a:rPr lang="uk-UA" b="1" dirty="0"/>
              <a:t>1.	Сутність державного кредиту як економічної категорії, його форми та види</a:t>
            </a:r>
            <a:endParaRPr lang="ru-RU" dirty="0"/>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328" y="1157001"/>
            <a:ext cx="6742418" cy="142242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230" y="2459349"/>
            <a:ext cx="6526515" cy="4012506"/>
          </a:xfrm>
          <a:prstGeom prst="rect">
            <a:avLst/>
          </a:prstGeom>
        </p:spPr>
      </p:pic>
    </p:spTree>
    <p:extLst>
      <p:ext uri="{BB962C8B-B14F-4D97-AF65-F5344CB8AC3E}">
        <p14:creationId xmlns:p14="http://schemas.microsoft.com/office/powerpoint/2010/main" val="218551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50376"/>
            <a:ext cx="9340123" cy="5950423"/>
          </a:xfrm>
        </p:spPr>
        <p:txBody>
          <a:bodyPr>
            <a:normAutofit lnSpcReduction="10000"/>
          </a:bodyPr>
          <a:lstStyle/>
          <a:p>
            <a:pPr fontAlgn="base"/>
            <a:r>
              <a:rPr lang="uk-UA" dirty="0" smtClean="0"/>
              <a:t>здійснює на відкритих аукціонах продаж прав вимоги простроченої більше трьох років заборгованості перед державою за кредитами (позиками), залученими державою або під державні гарантії, а також за кредитами з бюджету в порядку, встановленому Кабінетом Міністрів України;</a:t>
            </a:r>
          </a:p>
          <a:p>
            <a:pPr fontAlgn="base"/>
            <a:r>
              <a:rPr lang="uk-UA" dirty="0" smtClean="0"/>
              <a:t>здійснює заходи, спрямовані на підвищення привабливості інвестування в державні цінні папери України, і комплексні заходи з поліпшення кредитного рейтингу України;</a:t>
            </a:r>
          </a:p>
          <a:p>
            <a:pPr fontAlgn="base"/>
            <a:r>
              <a:rPr lang="uk-UA" dirty="0" smtClean="0"/>
              <a:t>затверджує порядок відбору та функціонування первинних дилерів;</a:t>
            </a:r>
          </a:p>
          <a:p>
            <a:pPr fontAlgn="base"/>
            <a:r>
              <a:rPr lang="uk-UA" dirty="0" smtClean="0"/>
              <a:t>затверджує та оприлюднює графік первинного розміщення державних цінних паперів</a:t>
            </a:r>
          </a:p>
          <a:p>
            <a:pPr marL="0" indent="0" fontAlgn="base">
              <a:buNone/>
            </a:pPr>
            <a:r>
              <a:rPr lang="uk-UA" dirty="0" smtClean="0"/>
              <a:t>Міністерство фінансів України відповідно до законодавства України також:</a:t>
            </a:r>
          </a:p>
          <a:p>
            <a:pPr fontAlgn="base"/>
            <a:r>
              <a:rPr lang="uk-UA" dirty="0" smtClean="0"/>
              <a:t>вчиняє за рішенням Кабінету Міністрів України правочини щодо надання гарантій для забезпечення повного або часткового виконання боргових зобов’язань суб’єктів господарювання - резидентів України виключно у межах, визначених законом про Державний бюджет України;</a:t>
            </a:r>
          </a:p>
          <a:p>
            <a:pPr fontAlgn="base"/>
            <a:r>
              <a:rPr lang="uk-UA" dirty="0" smtClean="0"/>
              <a:t>здійснює погодження залучення державними підприємствами кредитів (позик) та надання гарантій або поруки щодо внутрішніх довгострокових (більше одного року) та зовнішніх кредитів (позик);</a:t>
            </a:r>
          </a:p>
          <a:p>
            <a:pPr fontAlgn="base"/>
            <a:r>
              <a:rPr lang="uk-UA" dirty="0" smtClean="0"/>
              <a:t>погоджує обсяг та умови здійснення місцевих запозичень та надання місцевих гарантій</a:t>
            </a:r>
            <a:r>
              <a:rPr lang="ru-RU" dirty="0" smtClean="0"/>
              <a:t>.</a:t>
            </a:r>
            <a:endParaRPr lang="ru-RU" dirty="0"/>
          </a:p>
          <a:p>
            <a:endParaRPr lang="uk-UA" dirty="0"/>
          </a:p>
        </p:txBody>
      </p:sp>
    </p:spTree>
    <p:extLst>
      <p:ext uri="{BB962C8B-B14F-4D97-AF65-F5344CB8AC3E}">
        <p14:creationId xmlns:p14="http://schemas.microsoft.com/office/powerpoint/2010/main" val="1350606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50376"/>
            <a:ext cx="9340123" cy="5950423"/>
          </a:xfrm>
        </p:spPr>
        <p:txBody>
          <a:bodyPr>
            <a:normAutofit fontScale="92500" lnSpcReduction="10000"/>
          </a:bodyPr>
          <a:lstStyle/>
          <a:p>
            <a:pPr fontAlgn="base"/>
            <a:r>
              <a:rPr lang="uk-UA" b="1" u="sng" dirty="0" smtClean="0"/>
              <a:t>Державні гарантії </a:t>
            </a:r>
            <a:r>
              <a:rPr lang="uk-UA" dirty="0" smtClean="0"/>
              <a:t>для забезпечення повного або часткового виконання боргових зобов'язань суб'єктів господарювання - резидентів України можуть надаватися за рішенням Кабінету Міністрів України або на підставі міжнародних договорів України виключно у межах і за напрямами, що визначені законом про Державний бюджет України. За дорученням Кабінету Міністрів України відповідні правочини щодо його рішень вчиняє Міністр фінансів України.</a:t>
            </a:r>
          </a:p>
          <a:p>
            <a:pPr fontAlgn="base"/>
            <a:r>
              <a:rPr lang="uk-UA" dirty="0" smtClean="0"/>
              <a:t>Державні гарантії надаються на умовах платності, строковості, а також забезпечення виконання зобов'язань у спосіб, передбачений законом.</a:t>
            </a:r>
          </a:p>
          <a:p>
            <a:pPr fontAlgn="base"/>
            <a:r>
              <a:rPr lang="uk-UA" dirty="0" smtClean="0"/>
              <a:t>Державні гарантії не надаються для забезпечення боргових зобов'язань суб'єктів господарювання, якщо безпосереднім джерелом повернення кредитів (позик) передбачаються кошти державного бюджету (крім боргових зобов'язань, що виникають за кредитами (позиками) від міжнародних фінансових організацій).</a:t>
            </a:r>
          </a:p>
          <a:p>
            <a:pPr fontAlgn="base"/>
            <a:r>
              <a:rPr lang="uk-UA" dirty="0" smtClean="0"/>
              <a:t>Платежі, пов'язані з виконанням гарантійних зобов'язань держави, здійснюються згідно з відповідними договорами незалежно від обсягу коштів, визначених на цю мету в законі про Державний бюджет України, та відображаються як надання кредитів з бюджету стосовно суб'єктів господарювання, зобов'язання яких гарантовані.</a:t>
            </a:r>
          </a:p>
          <a:p>
            <a:pPr fontAlgn="base"/>
            <a:r>
              <a:rPr lang="uk-UA" dirty="0" smtClean="0"/>
              <a:t>Державний та гарантований державою борг не включає борги місцевих органів влади та державних підприємств, що не забезпечені державними гарантіями.</a:t>
            </a:r>
          </a:p>
          <a:p>
            <a:pPr fontAlgn="base"/>
            <a:r>
              <a:rPr lang="uk-UA" dirty="0" smtClean="0"/>
              <a:t>Граничний обсяг державного боргу і гарантованого державою боргу, граничний обсяг надання державних гарантій визначаються на кожний бюджетний період законом про Державний бюджет України</a:t>
            </a:r>
            <a:r>
              <a:rPr lang="ru-RU" dirty="0" smtClean="0"/>
              <a:t>.</a:t>
            </a:r>
            <a:endParaRPr lang="ru-RU" dirty="0"/>
          </a:p>
          <a:p>
            <a:endParaRPr lang="uk-UA" dirty="0"/>
          </a:p>
        </p:txBody>
      </p:sp>
    </p:spTree>
    <p:extLst>
      <p:ext uri="{BB962C8B-B14F-4D97-AF65-F5344CB8AC3E}">
        <p14:creationId xmlns:p14="http://schemas.microsoft.com/office/powerpoint/2010/main" val="3707794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50376"/>
            <a:ext cx="9340123" cy="5950423"/>
          </a:xfrm>
        </p:spPr>
        <p:txBody>
          <a:bodyPr/>
          <a:lstStyle/>
          <a:p>
            <a:pPr fontAlgn="base"/>
            <a:r>
              <a:rPr lang="uk-UA" dirty="0" smtClean="0"/>
              <a:t>Відповідно до Бюджетного кодексу України, загальний обсяг державного боргу та гарантованого державою боргу на кінець бюджетного періоду не може перевищувати </a:t>
            </a:r>
            <a:r>
              <a:rPr lang="uk-UA" b="1" u="sng" dirty="0" smtClean="0"/>
              <a:t>60 відсотків </a:t>
            </a:r>
            <a:r>
              <a:rPr lang="uk-UA" dirty="0" smtClean="0"/>
              <a:t>річного номінального обсягу валового внутрішнього продукту України. </a:t>
            </a:r>
          </a:p>
          <a:p>
            <a:pPr fontAlgn="base"/>
            <a:r>
              <a:rPr lang="uk-UA" dirty="0" smtClean="0"/>
              <a:t>Це положення не застосовується у випадках: введення воєнного стану в Україні (в окремих її місцевостях); введення надзвичайного стану в Україні (в окремих її місцевостях) або проведення на території України антитерористичної операції</a:t>
            </a:r>
            <a:r>
              <a:rPr lang="ru-RU" dirty="0" smtClean="0"/>
              <a:t>.</a:t>
            </a:r>
            <a:endParaRPr lang="ru-RU" dirty="0"/>
          </a:p>
        </p:txBody>
      </p:sp>
      <p:pic>
        <p:nvPicPr>
          <p:cNvPr id="2" name="Рисунок 1"/>
          <p:cNvPicPr>
            <a:picLocks noChangeAspect="1"/>
          </p:cNvPicPr>
          <p:nvPr/>
        </p:nvPicPr>
        <p:blipFill>
          <a:blip r:embed="rId2"/>
          <a:stretch>
            <a:fillRect/>
          </a:stretch>
        </p:blipFill>
        <p:spPr>
          <a:xfrm>
            <a:off x="2310513" y="2489742"/>
            <a:ext cx="6219338" cy="4235584"/>
          </a:xfrm>
          <a:prstGeom prst="rect">
            <a:avLst/>
          </a:prstGeom>
        </p:spPr>
      </p:pic>
    </p:spTree>
    <p:extLst>
      <p:ext uri="{BB962C8B-B14F-4D97-AF65-F5344CB8AC3E}">
        <p14:creationId xmlns:p14="http://schemas.microsoft.com/office/powerpoint/2010/main" val="2371562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50376"/>
            <a:ext cx="9340123" cy="5950423"/>
          </a:xfrm>
        </p:spPr>
        <p:txBody>
          <a:bodyPr/>
          <a:lstStyle/>
          <a:p>
            <a:r>
              <a:rPr lang="uk-UA" b="1" u="sng" dirty="0"/>
              <a:t>Конверсія</a:t>
            </a:r>
            <a:r>
              <a:rPr lang="uk-UA" dirty="0"/>
              <a:t> передбачає зміну доходності позик (найчастіше в бік зменшення відсотку).</a:t>
            </a:r>
            <a:endParaRPr lang="ru-RU" dirty="0"/>
          </a:p>
          <a:p>
            <a:r>
              <a:rPr lang="uk-UA" b="1" u="sng" dirty="0"/>
              <a:t>Консолідація</a:t>
            </a:r>
            <a:r>
              <a:rPr lang="uk-UA" dirty="0"/>
              <a:t> полягає у зміні строків позики – як в бік зменшення строку (вигідно для кредитора), так і в бік збільшення строку (вигідно для позичальника). </a:t>
            </a:r>
            <a:endParaRPr lang="uk-UA" dirty="0" smtClean="0"/>
          </a:p>
          <a:p>
            <a:r>
              <a:rPr lang="uk-UA" dirty="0" smtClean="0"/>
              <a:t>Під </a:t>
            </a:r>
            <a:r>
              <a:rPr lang="uk-UA" dirty="0"/>
              <a:t>час </a:t>
            </a:r>
            <a:r>
              <a:rPr lang="uk-UA" b="1" u="sng" dirty="0"/>
              <a:t>відстрочки погашення</a:t>
            </a:r>
            <a:r>
              <a:rPr lang="uk-UA" u="sng" dirty="0"/>
              <a:t> </a:t>
            </a:r>
            <a:r>
              <a:rPr lang="uk-UA" dirty="0"/>
              <a:t>відбувається перенесення строків виплати боргу та припинення сплати відсотків.</a:t>
            </a:r>
            <a:endParaRPr lang="ru-RU" dirty="0"/>
          </a:p>
          <a:p>
            <a:r>
              <a:rPr lang="uk-UA" dirty="0"/>
              <a:t>Об’єднання кількох позик в одну називається </a:t>
            </a:r>
            <a:r>
              <a:rPr lang="uk-UA" b="1" u="sng" dirty="0"/>
              <a:t>уніфікацією</a:t>
            </a:r>
            <a:r>
              <a:rPr lang="uk-UA" dirty="0"/>
              <a:t>.</a:t>
            </a:r>
            <a:endParaRPr lang="ru-RU" dirty="0"/>
          </a:p>
          <a:p>
            <a:r>
              <a:rPr lang="uk-UA" dirty="0"/>
              <a:t>З метою скорочення державного боргу може </a:t>
            </a:r>
            <a:r>
              <a:rPr lang="uk-UA" dirty="0" err="1"/>
              <a:t>здійснюватись</a:t>
            </a:r>
            <a:r>
              <a:rPr lang="uk-UA" dirty="0"/>
              <a:t> </a:t>
            </a:r>
            <a:r>
              <a:rPr lang="uk-UA" b="1" u="sng" dirty="0"/>
              <a:t>обмін за регресивним співвідношення</a:t>
            </a:r>
            <a:r>
              <a:rPr lang="uk-UA" dirty="0"/>
              <a:t>. Таким чином, відбувається часткові відмова держави від своїх зобов’язань.</a:t>
            </a:r>
            <a:endParaRPr lang="ru-RU" dirty="0"/>
          </a:p>
          <a:p>
            <a:r>
              <a:rPr lang="uk-UA" dirty="0"/>
              <a:t>Поєднання в комплексі вище згаданих методів називається </a:t>
            </a:r>
            <a:r>
              <a:rPr lang="uk-UA" b="1" u="sng" dirty="0"/>
              <a:t>реструктуризацією</a:t>
            </a:r>
            <a:r>
              <a:rPr lang="uk-UA" dirty="0"/>
              <a:t>.</a:t>
            </a:r>
            <a:endParaRPr lang="ru-RU" dirty="0"/>
          </a:p>
          <a:p>
            <a:r>
              <a:rPr lang="uk-UA" dirty="0"/>
              <a:t>У разі відмови держави від виконання своїх зобов’язань відбувається </a:t>
            </a:r>
            <a:r>
              <a:rPr lang="uk-UA" b="1" dirty="0"/>
              <a:t>анулювання державного боргу</a:t>
            </a:r>
            <a:r>
              <a:rPr lang="uk-UA" dirty="0"/>
              <a:t>, що призводить до втрати довіри з боку кредиторів.</a:t>
            </a:r>
            <a:endParaRPr lang="ru-RU" dirty="0"/>
          </a:p>
          <a:p>
            <a:endParaRPr lang="uk-UA" dirty="0"/>
          </a:p>
        </p:txBody>
      </p:sp>
    </p:spTree>
    <p:extLst>
      <p:ext uri="{BB962C8B-B14F-4D97-AF65-F5344CB8AC3E}">
        <p14:creationId xmlns:p14="http://schemas.microsoft.com/office/powerpoint/2010/main" val="1812995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190244" y="136478"/>
            <a:ext cx="10127463" cy="3226688"/>
          </a:xfrm>
          <a:prstGeom prst="rect">
            <a:avLst/>
          </a:prstGeo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 y="4267518"/>
            <a:ext cx="10027920" cy="2336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20" y="3322320"/>
            <a:ext cx="9906000" cy="906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182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1119028" y="382270"/>
            <a:ext cx="7619641" cy="2625090"/>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964" y="3032443"/>
            <a:ext cx="7483475" cy="273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0571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248348" y="184339"/>
            <a:ext cx="9735113" cy="2381439"/>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2765743"/>
            <a:ext cx="9577070" cy="245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226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extLst>
              <p:ext uri="{D42A27DB-BD31-4B8C-83A1-F6EECF244321}">
                <p14:modId xmlns:p14="http://schemas.microsoft.com/office/powerpoint/2010/main" val="2187635360"/>
              </p:ext>
            </p:extLst>
          </p:nvPr>
        </p:nvGraphicFramePr>
        <p:xfrm>
          <a:off x="282078" y="139043"/>
          <a:ext cx="11550531" cy="6546397"/>
        </p:xfrm>
        <a:graphic>
          <a:graphicData uri="http://schemas.openxmlformats.org/drawingml/2006/table">
            <a:tbl>
              <a:tblPr>
                <a:tableStyleId>{5C22544A-7EE6-4342-B048-85BDC9FD1C3A}</a:tableStyleId>
              </a:tblPr>
              <a:tblGrid>
                <a:gridCol w="4658412"/>
                <a:gridCol w="791570"/>
                <a:gridCol w="1148303"/>
                <a:gridCol w="1270615"/>
                <a:gridCol w="1270615"/>
                <a:gridCol w="1270615"/>
                <a:gridCol w="1140401"/>
              </a:tblGrid>
              <a:tr h="221941">
                <a:tc gridSpan="7">
                  <a:txBody>
                    <a:bodyPr/>
                    <a:lstStyle/>
                    <a:p>
                      <a:pPr algn="ctr" fontAlgn="ctr"/>
                      <a:r>
                        <a:rPr lang="ru-RU" sz="1200" u="none" strike="noStrike" dirty="0" err="1">
                          <a:effectLst/>
                        </a:rPr>
                        <a:t>Державний</a:t>
                      </a:r>
                      <a:r>
                        <a:rPr lang="ru-RU" sz="1200" u="none" strike="noStrike" dirty="0">
                          <a:effectLst/>
                        </a:rPr>
                        <a:t> та </a:t>
                      </a:r>
                      <a:r>
                        <a:rPr lang="ru-RU" sz="1200" u="none" strike="noStrike" dirty="0" err="1">
                          <a:effectLst/>
                        </a:rPr>
                        <a:t>гарантований</a:t>
                      </a:r>
                      <a:r>
                        <a:rPr lang="ru-RU" sz="1200" u="none" strike="noStrike" dirty="0">
                          <a:effectLst/>
                        </a:rPr>
                        <a:t> державою борг </a:t>
                      </a:r>
                      <a:r>
                        <a:rPr lang="ru-RU" sz="1200" u="none" strike="noStrike" dirty="0" err="1">
                          <a:effectLst/>
                        </a:rPr>
                        <a:t>України</a:t>
                      </a:r>
                      <a:r>
                        <a:rPr lang="ru-RU" sz="1200" u="none" strike="noStrike" dirty="0">
                          <a:effectLst/>
                        </a:rPr>
                        <a:t> за </a:t>
                      </a:r>
                      <a:r>
                        <a:rPr lang="ru-RU" sz="1200" u="none" strike="noStrike" dirty="0" err="1">
                          <a:effectLst/>
                        </a:rPr>
                        <a:t>останні</a:t>
                      </a:r>
                      <a:r>
                        <a:rPr lang="ru-RU" sz="1200" u="none" strike="noStrike" dirty="0">
                          <a:effectLst/>
                        </a:rPr>
                        <a:t> 5 </a:t>
                      </a:r>
                      <a:r>
                        <a:rPr lang="ru-RU" sz="1200" u="none" strike="noStrike" dirty="0" err="1">
                          <a:effectLst/>
                        </a:rPr>
                        <a:t>років</a:t>
                      </a:r>
                      <a:endParaRPr lang="ru-RU" sz="1200" b="1" i="0" u="none" strike="noStrike" dirty="0">
                        <a:effectLst/>
                        <a:latin typeface="Calibri" panose="020F0502020204030204" pitchFamily="34" charset="0"/>
                      </a:endParaRPr>
                    </a:p>
                  </a:txBody>
                  <a:tcPr marL="8878" marR="8878" marT="8878" marB="0" anchor="ct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150920">
                <a:tc>
                  <a:txBody>
                    <a:bodyPr/>
                    <a:lstStyle/>
                    <a:p>
                      <a:pPr algn="r" fontAlgn="b"/>
                      <a:endParaRPr lang="ru-RU" sz="1200" b="0" i="1" u="none" strike="noStrike" dirty="0">
                        <a:effectLst/>
                        <a:latin typeface="Calibri" panose="020F0502020204030204" pitchFamily="34" charset="0"/>
                      </a:endParaRPr>
                    </a:p>
                  </a:txBody>
                  <a:tcPr marL="8878" marR="8878" marT="8878" marB="0" anchor="b"/>
                </a:tc>
                <a:tc>
                  <a:txBody>
                    <a:bodyPr/>
                    <a:lstStyle/>
                    <a:p>
                      <a:pPr algn="r" fontAlgn="b"/>
                      <a:endParaRPr lang="ru-RU" sz="1200" b="0" i="1" u="none" strike="noStrike">
                        <a:effectLst/>
                        <a:latin typeface="Calibri" panose="020F0502020204030204" pitchFamily="34" charset="0"/>
                      </a:endParaRPr>
                    </a:p>
                  </a:txBody>
                  <a:tcPr marL="8878" marR="8878" marT="8878" marB="0" anchor="b"/>
                </a:tc>
                <a:tc>
                  <a:txBody>
                    <a:bodyPr/>
                    <a:lstStyle/>
                    <a:p>
                      <a:pPr algn="r" fontAlgn="b"/>
                      <a:endParaRPr lang="ru-RU" sz="1200" b="0" i="1" u="none" strike="noStrike">
                        <a:effectLst/>
                        <a:latin typeface="Calibri" panose="020F0502020204030204" pitchFamily="34" charset="0"/>
                      </a:endParaRPr>
                    </a:p>
                  </a:txBody>
                  <a:tcPr marL="8878" marR="8878" marT="8878" marB="0" anchor="b"/>
                </a:tc>
                <a:tc>
                  <a:txBody>
                    <a:bodyPr/>
                    <a:lstStyle/>
                    <a:p>
                      <a:pPr algn="r" fontAlgn="b"/>
                      <a:endParaRPr lang="ru-RU" sz="1200" b="0" i="1" u="none" strike="noStrike">
                        <a:effectLst/>
                        <a:latin typeface="Calibri" panose="020F0502020204030204" pitchFamily="34" charset="0"/>
                      </a:endParaRPr>
                    </a:p>
                  </a:txBody>
                  <a:tcPr marL="8878" marR="8878" marT="8878" marB="0" anchor="b"/>
                </a:tc>
                <a:tc>
                  <a:txBody>
                    <a:bodyPr/>
                    <a:lstStyle/>
                    <a:p>
                      <a:pPr algn="r" fontAlgn="b"/>
                      <a:endParaRPr lang="ru-RU" sz="1200" b="0" i="1" u="none" strike="noStrike">
                        <a:effectLst/>
                        <a:latin typeface="Calibri" panose="020F0502020204030204" pitchFamily="34" charset="0"/>
                      </a:endParaRPr>
                    </a:p>
                  </a:txBody>
                  <a:tcPr marL="8878" marR="8878" marT="8878" marB="0" anchor="b"/>
                </a:tc>
                <a:tc>
                  <a:txBody>
                    <a:bodyPr/>
                    <a:lstStyle/>
                    <a:p>
                      <a:pPr algn="r" fontAlgn="b"/>
                      <a:endParaRPr lang="ru-RU" sz="1200" b="0" i="1"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млрд. грн</a:t>
                      </a:r>
                      <a:endParaRPr lang="ru-RU" sz="1200" b="0" i="1" u="none" strike="noStrike">
                        <a:effectLst/>
                        <a:latin typeface="Calibri" panose="020F0502020204030204" pitchFamily="34" charset="0"/>
                      </a:endParaRPr>
                    </a:p>
                  </a:txBody>
                  <a:tcPr marL="8878" marR="8878" marT="8878" marB="0" anchor="b"/>
                </a:tc>
              </a:tr>
              <a:tr h="150920">
                <a:tc>
                  <a:txBody>
                    <a:bodyPr/>
                    <a:lstStyle/>
                    <a:p>
                      <a:pPr algn="ctr" fontAlgn="ctr"/>
                      <a:r>
                        <a:rPr lang="ru-RU" sz="1200" u="none" strike="noStrike">
                          <a:effectLst/>
                        </a:rPr>
                        <a:t> </a:t>
                      </a:r>
                      <a:endParaRPr lang="ru-RU" sz="1200" b="1" i="0" u="none" strike="noStrike">
                        <a:effectLst/>
                        <a:latin typeface="Calibri" panose="020F0502020204030204" pitchFamily="34" charset="0"/>
                      </a:endParaRPr>
                    </a:p>
                  </a:txBody>
                  <a:tcPr marL="8878" marR="8878" marT="8878" marB="0" anchor="ctr"/>
                </a:tc>
                <a:tc>
                  <a:txBody>
                    <a:bodyPr/>
                    <a:lstStyle/>
                    <a:p>
                      <a:pPr algn="ctr" fontAlgn="ctr"/>
                      <a:r>
                        <a:rPr lang="ru-RU" sz="1200" u="none" strike="noStrike" dirty="0">
                          <a:effectLst/>
                        </a:rPr>
                        <a:t>31.12.2018</a:t>
                      </a:r>
                      <a:endParaRPr lang="ru-RU" sz="1200" b="1" i="0" u="none" strike="noStrike" dirty="0">
                        <a:effectLst/>
                        <a:latin typeface="Calibri" panose="020F0502020204030204" pitchFamily="34" charset="0"/>
                      </a:endParaRPr>
                    </a:p>
                  </a:txBody>
                  <a:tcPr marL="8878" marR="8878" marT="8878" marB="0" anchor="ctr"/>
                </a:tc>
                <a:tc>
                  <a:txBody>
                    <a:bodyPr/>
                    <a:lstStyle/>
                    <a:p>
                      <a:pPr algn="ctr" fontAlgn="ctr"/>
                      <a:r>
                        <a:rPr lang="ru-RU" sz="1200" u="none" strike="noStrike">
                          <a:effectLst/>
                        </a:rPr>
                        <a:t>31.12.2019</a:t>
                      </a:r>
                      <a:endParaRPr lang="ru-RU" sz="1200" b="1" i="0" u="none" strike="noStrike">
                        <a:effectLst/>
                        <a:latin typeface="Calibri" panose="020F0502020204030204" pitchFamily="34" charset="0"/>
                      </a:endParaRPr>
                    </a:p>
                  </a:txBody>
                  <a:tcPr marL="8878" marR="8878" marT="8878" marB="0" anchor="ctr"/>
                </a:tc>
                <a:tc>
                  <a:txBody>
                    <a:bodyPr/>
                    <a:lstStyle/>
                    <a:p>
                      <a:pPr algn="ctr" fontAlgn="ctr"/>
                      <a:r>
                        <a:rPr lang="ru-RU" sz="1200" u="none" strike="noStrike">
                          <a:effectLst/>
                        </a:rPr>
                        <a:t>31.12.2020</a:t>
                      </a:r>
                      <a:endParaRPr lang="ru-RU" sz="1200" b="1" i="0" u="none" strike="noStrike">
                        <a:effectLst/>
                        <a:latin typeface="Calibri" panose="020F0502020204030204" pitchFamily="34" charset="0"/>
                      </a:endParaRPr>
                    </a:p>
                  </a:txBody>
                  <a:tcPr marL="8878" marR="8878" marT="8878" marB="0" anchor="ctr"/>
                </a:tc>
                <a:tc>
                  <a:txBody>
                    <a:bodyPr/>
                    <a:lstStyle/>
                    <a:p>
                      <a:pPr algn="ctr" fontAlgn="ctr"/>
                      <a:r>
                        <a:rPr lang="ru-RU" sz="1200" u="none" strike="noStrike">
                          <a:effectLst/>
                        </a:rPr>
                        <a:t>31.12.2021</a:t>
                      </a:r>
                      <a:endParaRPr lang="ru-RU" sz="1200" b="1" i="0" u="none" strike="noStrike">
                        <a:effectLst/>
                        <a:latin typeface="Calibri" panose="020F0502020204030204" pitchFamily="34" charset="0"/>
                      </a:endParaRPr>
                    </a:p>
                  </a:txBody>
                  <a:tcPr marL="8878" marR="8878" marT="8878" marB="0" anchor="ctr"/>
                </a:tc>
                <a:tc>
                  <a:txBody>
                    <a:bodyPr/>
                    <a:lstStyle/>
                    <a:p>
                      <a:pPr algn="ctr" fontAlgn="ctr"/>
                      <a:r>
                        <a:rPr lang="ru-RU" sz="1200" u="none" strike="noStrike">
                          <a:effectLst/>
                        </a:rPr>
                        <a:t>31.12.2022</a:t>
                      </a:r>
                      <a:endParaRPr lang="ru-RU" sz="1200" b="1" i="0" u="none" strike="noStrike">
                        <a:effectLst/>
                        <a:latin typeface="Calibri" panose="020F0502020204030204" pitchFamily="34" charset="0"/>
                      </a:endParaRPr>
                    </a:p>
                  </a:txBody>
                  <a:tcPr marL="8878" marR="8878" marT="8878" marB="0" anchor="ctr"/>
                </a:tc>
                <a:tc>
                  <a:txBody>
                    <a:bodyPr/>
                    <a:lstStyle/>
                    <a:p>
                      <a:pPr algn="ctr" fontAlgn="ctr"/>
                      <a:r>
                        <a:rPr lang="ru-RU" sz="1200" u="none" strike="noStrike">
                          <a:effectLst/>
                        </a:rPr>
                        <a:t>28.02.2023</a:t>
                      </a:r>
                      <a:endParaRPr lang="ru-RU" sz="1200" b="1" i="0" u="none" strike="noStrike">
                        <a:effectLst/>
                        <a:latin typeface="Calibri" panose="020F0502020204030204" pitchFamily="34" charset="0"/>
                      </a:endParaRPr>
                    </a:p>
                  </a:txBody>
                  <a:tcPr marL="8878" marR="8878" marT="8878" marB="0" anchor="ctr"/>
                </a:tc>
              </a:tr>
              <a:tr h="372860">
                <a:tc>
                  <a:txBody>
                    <a:bodyPr/>
                    <a:lstStyle/>
                    <a:p>
                      <a:pPr algn="l" fontAlgn="ctr"/>
                      <a:r>
                        <a:rPr lang="ru-RU" sz="1200" u="none" strike="noStrike">
                          <a:effectLst/>
                        </a:rPr>
                        <a:t>Загальна сума державного та гарантованого державою боргу</a:t>
                      </a:r>
                      <a:endParaRPr lang="ru-RU" sz="1200" b="1" i="1" u="none" strike="noStrike">
                        <a:effectLst/>
                        <a:latin typeface="Calibri" panose="020F0502020204030204" pitchFamily="34" charset="0"/>
                      </a:endParaRPr>
                    </a:p>
                  </a:txBody>
                  <a:tcPr marL="8878" marR="8878" marT="8878" marB="0" anchor="ctr">
                    <a:solidFill>
                      <a:srgbClr val="FFFF00"/>
                    </a:solidFill>
                  </a:tcPr>
                </a:tc>
                <a:tc>
                  <a:txBody>
                    <a:bodyPr/>
                    <a:lstStyle/>
                    <a:p>
                      <a:pPr algn="r" fontAlgn="ctr"/>
                      <a:r>
                        <a:rPr lang="ru-RU" sz="1200" u="none" strike="noStrike" dirty="0">
                          <a:effectLst/>
                        </a:rPr>
                        <a:t>2 168,42</a:t>
                      </a:r>
                      <a:endParaRPr lang="ru-RU" sz="1200" b="1" i="1" u="none" strike="noStrike" dirty="0">
                        <a:effectLst/>
                        <a:latin typeface="Calibri" panose="020F0502020204030204" pitchFamily="34" charset="0"/>
                      </a:endParaRPr>
                    </a:p>
                  </a:txBody>
                  <a:tcPr marL="8878" marR="8878" marT="8878" marB="0" anchor="ctr">
                    <a:solidFill>
                      <a:srgbClr val="FFFF00"/>
                    </a:solidFill>
                  </a:tcPr>
                </a:tc>
                <a:tc>
                  <a:txBody>
                    <a:bodyPr/>
                    <a:lstStyle/>
                    <a:p>
                      <a:pPr algn="r" fontAlgn="ctr"/>
                      <a:r>
                        <a:rPr lang="ru-RU" sz="1200" u="none" strike="noStrike">
                          <a:effectLst/>
                        </a:rPr>
                        <a:t>1 998,30</a:t>
                      </a:r>
                      <a:endParaRPr lang="ru-RU" sz="1200" b="1" i="1" u="none" strike="noStrike">
                        <a:effectLst/>
                        <a:latin typeface="Calibri" panose="020F0502020204030204" pitchFamily="34" charset="0"/>
                      </a:endParaRPr>
                    </a:p>
                  </a:txBody>
                  <a:tcPr marL="8878" marR="8878" marT="8878" marB="0" anchor="ctr">
                    <a:solidFill>
                      <a:srgbClr val="FFFF00"/>
                    </a:solidFill>
                  </a:tcPr>
                </a:tc>
                <a:tc>
                  <a:txBody>
                    <a:bodyPr/>
                    <a:lstStyle/>
                    <a:p>
                      <a:pPr algn="r" fontAlgn="ctr"/>
                      <a:r>
                        <a:rPr lang="ru-RU" sz="1200" u="none" strike="noStrike">
                          <a:effectLst/>
                        </a:rPr>
                        <a:t>2 551,88</a:t>
                      </a:r>
                      <a:endParaRPr lang="ru-RU" sz="1200" b="1" i="1" u="none" strike="noStrike">
                        <a:effectLst/>
                        <a:latin typeface="Calibri" panose="020F0502020204030204" pitchFamily="34" charset="0"/>
                      </a:endParaRPr>
                    </a:p>
                  </a:txBody>
                  <a:tcPr marL="8878" marR="8878" marT="8878" marB="0" anchor="ctr">
                    <a:solidFill>
                      <a:srgbClr val="FFFF00"/>
                    </a:solidFill>
                  </a:tcPr>
                </a:tc>
                <a:tc>
                  <a:txBody>
                    <a:bodyPr/>
                    <a:lstStyle/>
                    <a:p>
                      <a:pPr algn="r" fontAlgn="ctr"/>
                      <a:r>
                        <a:rPr lang="ru-RU" sz="1200" u="none" strike="noStrike">
                          <a:effectLst/>
                        </a:rPr>
                        <a:t>2 672,06</a:t>
                      </a:r>
                      <a:endParaRPr lang="ru-RU" sz="1200" b="1" i="1" u="none" strike="noStrike">
                        <a:effectLst/>
                        <a:latin typeface="Calibri" panose="020F0502020204030204" pitchFamily="34" charset="0"/>
                      </a:endParaRPr>
                    </a:p>
                  </a:txBody>
                  <a:tcPr marL="8878" marR="8878" marT="8878" marB="0" anchor="ctr">
                    <a:solidFill>
                      <a:srgbClr val="FFFF00"/>
                    </a:solidFill>
                  </a:tcPr>
                </a:tc>
                <a:tc>
                  <a:txBody>
                    <a:bodyPr/>
                    <a:lstStyle/>
                    <a:p>
                      <a:pPr algn="r" fontAlgn="ctr"/>
                      <a:r>
                        <a:rPr lang="ru-RU" sz="1200" u="none" strike="noStrike">
                          <a:effectLst/>
                        </a:rPr>
                        <a:t>4 072,85</a:t>
                      </a:r>
                      <a:endParaRPr lang="ru-RU" sz="1200" b="1" i="1" u="none" strike="noStrike">
                        <a:effectLst/>
                        <a:latin typeface="Calibri" panose="020F0502020204030204" pitchFamily="34" charset="0"/>
                      </a:endParaRPr>
                    </a:p>
                  </a:txBody>
                  <a:tcPr marL="8878" marR="8878" marT="8878" marB="0" anchor="ctr">
                    <a:solidFill>
                      <a:srgbClr val="FFFF00"/>
                    </a:solidFill>
                  </a:tcPr>
                </a:tc>
                <a:tc>
                  <a:txBody>
                    <a:bodyPr/>
                    <a:lstStyle/>
                    <a:p>
                      <a:pPr algn="r" fontAlgn="ctr"/>
                      <a:r>
                        <a:rPr lang="ru-RU" sz="1200" u="none" strike="noStrike" dirty="0">
                          <a:effectLst/>
                        </a:rPr>
                        <a:t>4 242,16</a:t>
                      </a:r>
                      <a:endParaRPr lang="ru-RU" sz="1200" b="1" i="1" u="none" strike="noStrike" dirty="0">
                        <a:effectLst/>
                        <a:latin typeface="Calibri" panose="020F0502020204030204" pitchFamily="34" charset="0"/>
                      </a:endParaRPr>
                    </a:p>
                  </a:txBody>
                  <a:tcPr marL="8878" marR="8878" marT="8878" marB="0" anchor="ctr">
                    <a:solidFill>
                      <a:srgbClr val="FFFF00"/>
                    </a:solidFill>
                  </a:tcPr>
                </a:tc>
              </a:tr>
              <a:tr h="177553">
                <a:tc>
                  <a:txBody>
                    <a:bodyPr/>
                    <a:lstStyle/>
                    <a:p>
                      <a:pPr algn="l" fontAlgn="ctr"/>
                      <a:r>
                        <a:rPr lang="ru-RU" sz="1200" u="none" strike="noStrike">
                          <a:effectLst/>
                        </a:rPr>
                        <a:t>Державний борг</a:t>
                      </a:r>
                      <a:endParaRPr lang="ru-RU" sz="1200" b="1" i="0" u="none" strike="noStrike">
                        <a:solidFill>
                          <a:srgbClr val="FFFFFF"/>
                        </a:solidFill>
                        <a:effectLst/>
                        <a:latin typeface="Calibri" panose="020F0502020204030204" pitchFamily="34" charset="0"/>
                      </a:endParaRPr>
                    </a:p>
                  </a:txBody>
                  <a:tcPr marL="106532" marR="8878" marT="8878" marB="0" anchor="ctr">
                    <a:solidFill>
                      <a:srgbClr val="92D050"/>
                    </a:solidFill>
                  </a:tcPr>
                </a:tc>
                <a:tc>
                  <a:txBody>
                    <a:bodyPr/>
                    <a:lstStyle/>
                    <a:p>
                      <a:pPr algn="r" fontAlgn="ctr"/>
                      <a:r>
                        <a:rPr lang="ru-RU" sz="1200" u="none" strike="noStrike">
                          <a:effectLst/>
                        </a:rPr>
                        <a:t>1 860,29</a:t>
                      </a:r>
                      <a:endParaRPr lang="ru-RU" sz="1200" b="1" i="0" u="none" strike="noStrike">
                        <a:solidFill>
                          <a:srgbClr val="FFFFFF"/>
                        </a:solidFill>
                        <a:effectLst/>
                        <a:latin typeface="Calibri" panose="020F0502020204030204" pitchFamily="34" charset="0"/>
                      </a:endParaRPr>
                    </a:p>
                  </a:txBody>
                  <a:tcPr marL="8878" marR="8878" marT="8878" marB="0" anchor="ctr">
                    <a:solidFill>
                      <a:srgbClr val="92D050"/>
                    </a:solidFill>
                  </a:tcPr>
                </a:tc>
                <a:tc>
                  <a:txBody>
                    <a:bodyPr/>
                    <a:lstStyle/>
                    <a:p>
                      <a:pPr algn="r" fontAlgn="ctr"/>
                      <a:r>
                        <a:rPr lang="ru-RU" sz="1200" u="none" strike="noStrike">
                          <a:effectLst/>
                        </a:rPr>
                        <a:t>1 761,37</a:t>
                      </a:r>
                      <a:endParaRPr lang="ru-RU" sz="1200" b="1" i="0" u="none" strike="noStrike">
                        <a:solidFill>
                          <a:srgbClr val="FFFFFF"/>
                        </a:solidFill>
                        <a:effectLst/>
                        <a:latin typeface="Calibri" panose="020F0502020204030204" pitchFamily="34" charset="0"/>
                      </a:endParaRPr>
                    </a:p>
                  </a:txBody>
                  <a:tcPr marL="8878" marR="8878" marT="8878" marB="0" anchor="ctr">
                    <a:solidFill>
                      <a:srgbClr val="92D050"/>
                    </a:solidFill>
                  </a:tcPr>
                </a:tc>
                <a:tc>
                  <a:txBody>
                    <a:bodyPr/>
                    <a:lstStyle/>
                    <a:p>
                      <a:pPr algn="r" fontAlgn="ctr"/>
                      <a:r>
                        <a:rPr lang="ru-RU" sz="1200" u="none" strike="noStrike">
                          <a:effectLst/>
                        </a:rPr>
                        <a:t>2 259,23</a:t>
                      </a:r>
                      <a:endParaRPr lang="ru-RU" sz="1200" b="1" i="0" u="none" strike="noStrike">
                        <a:solidFill>
                          <a:srgbClr val="FFFFFF"/>
                        </a:solidFill>
                        <a:effectLst/>
                        <a:latin typeface="Calibri" panose="020F0502020204030204" pitchFamily="34" charset="0"/>
                      </a:endParaRPr>
                    </a:p>
                  </a:txBody>
                  <a:tcPr marL="8878" marR="8878" marT="8878" marB="0" anchor="ctr">
                    <a:solidFill>
                      <a:srgbClr val="92D050"/>
                    </a:solidFill>
                  </a:tcPr>
                </a:tc>
                <a:tc>
                  <a:txBody>
                    <a:bodyPr/>
                    <a:lstStyle/>
                    <a:p>
                      <a:pPr algn="r" fontAlgn="ctr"/>
                      <a:r>
                        <a:rPr lang="ru-RU" sz="1200" u="none" strike="noStrike">
                          <a:effectLst/>
                        </a:rPr>
                        <a:t>2 362,72</a:t>
                      </a:r>
                      <a:endParaRPr lang="ru-RU" sz="1200" b="1" i="0" u="none" strike="noStrike">
                        <a:solidFill>
                          <a:srgbClr val="FFFFFF"/>
                        </a:solidFill>
                        <a:effectLst/>
                        <a:latin typeface="Calibri" panose="020F0502020204030204" pitchFamily="34" charset="0"/>
                      </a:endParaRPr>
                    </a:p>
                  </a:txBody>
                  <a:tcPr marL="8878" marR="8878" marT="8878" marB="0" anchor="ctr">
                    <a:solidFill>
                      <a:srgbClr val="92D050"/>
                    </a:solidFill>
                  </a:tcPr>
                </a:tc>
                <a:tc>
                  <a:txBody>
                    <a:bodyPr/>
                    <a:lstStyle/>
                    <a:p>
                      <a:pPr algn="r" fontAlgn="ctr"/>
                      <a:r>
                        <a:rPr lang="ru-RU" sz="1200" u="none" strike="noStrike">
                          <a:effectLst/>
                        </a:rPr>
                        <a:t>3 715,13</a:t>
                      </a:r>
                      <a:endParaRPr lang="ru-RU" sz="1200" b="1" i="0" u="none" strike="noStrike">
                        <a:solidFill>
                          <a:srgbClr val="FFFFFF"/>
                        </a:solidFill>
                        <a:effectLst/>
                        <a:latin typeface="Calibri" panose="020F0502020204030204" pitchFamily="34" charset="0"/>
                      </a:endParaRPr>
                    </a:p>
                  </a:txBody>
                  <a:tcPr marL="8878" marR="8878" marT="8878" marB="0" anchor="ctr">
                    <a:solidFill>
                      <a:srgbClr val="92D050"/>
                    </a:solidFill>
                  </a:tcPr>
                </a:tc>
                <a:tc>
                  <a:txBody>
                    <a:bodyPr/>
                    <a:lstStyle/>
                    <a:p>
                      <a:pPr algn="r" fontAlgn="ctr"/>
                      <a:r>
                        <a:rPr lang="ru-RU" sz="1200" u="none" strike="noStrike" dirty="0">
                          <a:effectLst/>
                        </a:rPr>
                        <a:t>3 882,90</a:t>
                      </a:r>
                      <a:endParaRPr lang="ru-RU" sz="1200" b="1" i="0" u="none" strike="noStrike" dirty="0">
                        <a:solidFill>
                          <a:srgbClr val="FFFFFF"/>
                        </a:solidFill>
                        <a:effectLst/>
                        <a:latin typeface="Calibri" panose="020F0502020204030204" pitchFamily="34" charset="0"/>
                      </a:endParaRPr>
                    </a:p>
                  </a:txBody>
                  <a:tcPr marL="8878" marR="8878" marT="8878" marB="0" anchor="ctr">
                    <a:solidFill>
                      <a:srgbClr val="92D050"/>
                    </a:solidFill>
                  </a:tcPr>
                </a:tc>
              </a:tr>
              <a:tr h="0">
                <a:tc>
                  <a:txBody>
                    <a:bodyPr/>
                    <a:lstStyle/>
                    <a:p>
                      <a:pPr algn="l" fontAlgn="ctr"/>
                      <a:r>
                        <a:rPr lang="ru-RU" sz="1200" u="none" strike="noStrike">
                          <a:effectLst/>
                        </a:rPr>
                        <a:t>Внутрішній борг</a:t>
                      </a:r>
                      <a:endParaRPr lang="ru-RU" sz="1200" b="1" i="0" u="none" strike="noStrike">
                        <a:effectLst/>
                        <a:latin typeface="Calibri" panose="020F0502020204030204" pitchFamily="34" charset="0"/>
                      </a:endParaRPr>
                    </a:p>
                  </a:txBody>
                  <a:tcPr marL="213063" marR="8878" marT="8878" marB="0" anchor="ctr">
                    <a:solidFill>
                      <a:schemeClr val="accent1"/>
                    </a:solidFill>
                  </a:tcPr>
                </a:tc>
                <a:tc>
                  <a:txBody>
                    <a:bodyPr/>
                    <a:lstStyle/>
                    <a:p>
                      <a:pPr algn="r" fontAlgn="ctr"/>
                      <a:r>
                        <a:rPr lang="ru-RU" sz="1200" u="none" strike="noStrike">
                          <a:effectLst/>
                        </a:rPr>
                        <a:t>761,09</a:t>
                      </a:r>
                      <a:endParaRPr lang="ru-RU" sz="1200" b="1" i="0" u="none" strike="noStrike">
                        <a:effectLst/>
                        <a:latin typeface="Calibri" panose="020F0502020204030204" pitchFamily="34" charset="0"/>
                      </a:endParaRPr>
                    </a:p>
                  </a:txBody>
                  <a:tcPr marL="8878" marR="8878" marT="8878" marB="0" anchor="ctr">
                    <a:solidFill>
                      <a:schemeClr val="accent1"/>
                    </a:solidFill>
                  </a:tcPr>
                </a:tc>
                <a:tc>
                  <a:txBody>
                    <a:bodyPr/>
                    <a:lstStyle/>
                    <a:p>
                      <a:pPr algn="r" fontAlgn="ctr"/>
                      <a:r>
                        <a:rPr lang="ru-RU" sz="1200" u="none" strike="noStrike">
                          <a:effectLst/>
                        </a:rPr>
                        <a:t>829,50</a:t>
                      </a:r>
                      <a:endParaRPr lang="ru-RU" sz="1200" b="1" i="0" u="none" strike="noStrike">
                        <a:effectLst/>
                        <a:latin typeface="Calibri" panose="020F0502020204030204" pitchFamily="34" charset="0"/>
                      </a:endParaRPr>
                    </a:p>
                  </a:txBody>
                  <a:tcPr marL="8878" marR="8878" marT="8878" marB="0" anchor="ctr">
                    <a:solidFill>
                      <a:schemeClr val="accent1"/>
                    </a:solidFill>
                  </a:tcPr>
                </a:tc>
                <a:tc>
                  <a:txBody>
                    <a:bodyPr/>
                    <a:lstStyle/>
                    <a:p>
                      <a:pPr algn="r" fontAlgn="ctr"/>
                      <a:r>
                        <a:rPr lang="ru-RU" sz="1200" u="none" strike="noStrike">
                          <a:effectLst/>
                        </a:rPr>
                        <a:t>1 000,71</a:t>
                      </a:r>
                      <a:endParaRPr lang="ru-RU" sz="1200" b="1" i="0" u="none" strike="noStrike">
                        <a:effectLst/>
                        <a:latin typeface="Calibri" panose="020F0502020204030204" pitchFamily="34" charset="0"/>
                      </a:endParaRPr>
                    </a:p>
                  </a:txBody>
                  <a:tcPr marL="8878" marR="8878" marT="8878" marB="0" anchor="ctr">
                    <a:solidFill>
                      <a:schemeClr val="accent1"/>
                    </a:solidFill>
                  </a:tcPr>
                </a:tc>
                <a:tc>
                  <a:txBody>
                    <a:bodyPr/>
                    <a:lstStyle/>
                    <a:p>
                      <a:pPr algn="r" fontAlgn="ctr"/>
                      <a:r>
                        <a:rPr lang="ru-RU" sz="1200" u="none" strike="noStrike">
                          <a:effectLst/>
                        </a:rPr>
                        <a:t>1 062,56</a:t>
                      </a:r>
                      <a:endParaRPr lang="ru-RU" sz="1200" b="1" i="0" u="none" strike="noStrike">
                        <a:effectLst/>
                        <a:latin typeface="Calibri" panose="020F0502020204030204" pitchFamily="34" charset="0"/>
                      </a:endParaRPr>
                    </a:p>
                  </a:txBody>
                  <a:tcPr marL="8878" marR="8878" marT="8878" marB="0" anchor="ctr">
                    <a:solidFill>
                      <a:schemeClr val="accent1"/>
                    </a:solidFill>
                  </a:tcPr>
                </a:tc>
                <a:tc>
                  <a:txBody>
                    <a:bodyPr/>
                    <a:lstStyle/>
                    <a:p>
                      <a:pPr algn="r" fontAlgn="ctr"/>
                      <a:r>
                        <a:rPr lang="ru-RU" sz="1200" u="none" strike="noStrike">
                          <a:effectLst/>
                        </a:rPr>
                        <a:t>1 389,69</a:t>
                      </a:r>
                      <a:endParaRPr lang="ru-RU" sz="1200" b="1" i="0" u="none" strike="noStrike">
                        <a:effectLst/>
                        <a:latin typeface="Calibri" panose="020F0502020204030204" pitchFamily="34" charset="0"/>
                      </a:endParaRPr>
                    </a:p>
                  </a:txBody>
                  <a:tcPr marL="8878" marR="8878" marT="8878" marB="0" anchor="ctr">
                    <a:solidFill>
                      <a:schemeClr val="accent1"/>
                    </a:solidFill>
                  </a:tcPr>
                </a:tc>
                <a:tc>
                  <a:txBody>
                    <a:bodyPr/>
                    <a:lstStyle/>
                    <a:p>
                      <a:pPr algn="r" fontAlgn="ctr"/>
                      <a:r>
                        <a:rPr lang="ru-RU" sz="1200" u="none" strike="noStrike" dirty="0">
                          <a:effectLst/>
                        </a:rPr>
                        <a:t>1 432,45</a:t>
                      </a:r>
                      <a:endParaRPr lang="ru-RU" sz="1200" b="1" i="0" u="none" strike="noStrike" dirty="0">
                        <a:effectLst/>
                        <a:latin typeface="Calibri" panose="020F0502020204030204" pitchFamily="34" charset="0"/>
                      </a:endParaRPr>
                    </a:p>
                  </a:txBody>
                  <a:tcPr marL="8878" marR="8878" marT="8878" marB="0" anchor="ctr">
                    <a:solidFill>
                      <a:schemeClr val="accent1"/>
                    </a:solidFill>
                  </a:tcPr>
                </a:tc>
              </a:tr>
              <a:tr h="292962">
                <a:tc>
                  <a:txBody>
                    <a:bodyPr/>
                    <a:lstStyle/>
                    <a:p>
                      <a:pPr algn="l" fontAlgn="ctr"/>
                      <a:r>
                        <a:rPr lang="ru-RU" sz="1200" u="none" strike="noStrike">
                          <a:effectLst/>
                        </a:rPr>
                        <a:t>1. Заборгованість за випущеними цінними паперами на внутрішньому ринку</a:t>
                      </a:r>
                      <a:endParaRPr lang="ru-RU" sz="1200" b="0" i="0" u="none" strike="noStrike">
                        <a:effectLst/>
                        <a:latin typeface="Calibri" panose="020F0502020204030204" pitchFamily="34" charset="0"/>
                      </a:endParaRPr>
                    </a:p>
                  </a:txBody>
                  <a:tcPr marL="319595" marR="8878" marT="8878" marB="0" anchor="ctr"/>
                </a:tc>
                <a:tc>
                  <a:txBody>
                    <a:bodyPr/>
                    <a:lstStyle/>
                    <a:p>
                      <a:pPr algn="r" fontAlgn="ctr"/>
                      <a:r>
                        <a:rPr lang="ru-RU" sz="1200" u="none" strike="noStrike">
                          <a:effectLst/>
                        </a:rPr>
                        <a:t>758,84</a:t>
                      </a:r>
                      <a:endParaRPr lang="ru-RU" sz="1200" b="0" i="0" u="none" strike="noStrike">
                        <a:effectLst/>
                        <a:latin typeface="Calibri" panose="020F0502020204030204" pitchFamily="34" charset="0"/>
                      </a:endParaRPr>
                    </a:p>
                  </a:txBody>
                  <a:tcPr marL="8878" marR="8878" marT="8878" marB="0" anchor="ctr"/>
                </a:tc>
                <a:tc>
                  <a:txBody>
                    <a:bodyPr/>
                    <a:lstStyle/>
                    <a:p>
                      <a:pPr algn="r" fontAlgn="ctr"/>
                      <a:r>
                        <a:rPr lang="ru-RU" sz="1200" u="none" strike="noStrike" dirty="0">
                          <a:effectLst/>
                        </a:rPr>
                        <a:t>827,38</a:t>
                      </a:r>
                      <a:endParaRPr lang="ru-RU" sz="1200" b="0" i="0" u="none" strike="noStrike" dirty="0">
                        <a:effectLst/>
                        <a:latin typeface="Calibri" panose="020F0502020204030204" pitchFamily="34" charset="0"/>
                      </a:endParaRPr>
                    </a:p>
                  </a:txBody>
                  <a:tcPr marL="8878" marR="8878" marT="8878" marB="0" anchor="ctr"/>
                </a:tc>
                <a:tc>
                  <a:txBody>
                    <a:bodyPr/>
                    <a:lstStyle/>
                    <a:p>
                      <a:pPr algn="r" fontAlgn="ctr"/>
                      <a:r>
                        <a:rPr lang="ru-RU" sz="1200" u="none" strike="noStrike" dirty="0">
                          <a:effectLst/>
                        </a:rPr>
                        <a:t>998,73</a:t>
                      </a:r>
                      <a:endParaRPr lang="ru-RU" sz="1200" b="0" i="0" u="none" strike="noStrike" dirty="0">
                        <a:effectLst/>
                        <a:latin typeface="Calibri" panose="020F0502020204030204" pitchFamily="34" charset="0"/>
                      </a:endParaRPr>
                    </a:p>
                  </a:txBody>
                  <a:tcPr marL="8878" marR="8878" marT="8878" marB="0" anchor="ctr"/>
                </a:tc>
                <a:tc>
                  <a:txBody>
                    <a:bodyPr/>
                    <a:lstStyle/>
                    <a:p>
                      <a:pPr algn="r" fontAlgn="ctr"/>
                      <a:r>
                        <a:rPr lang="ru-RU" sz="1200" u="none" strike="noStrike">
                          <a:effectLst/>
                        </a:rPr>
                        <a:t>1 060,71</a:t>
                      </a:r>
                      <a:endParaRPr lang="ru-RU" sz="1200" b="0" i="0" u="none" strike="noStrike">
                        <a:effectLst/>
                        <a:latin typeface="Calibri" panose="020F0502020204030204" pitchFamily="34" charset="0"/>
                      </a:endParaRPr>
                    </a:p>
                  </a:txBody>
                  <a:tcPr marL="8878" marR="8878" marT="8878" marB="0" anchor="ctr"/>
                </a:tc>
                <a:tc>
                  <a:txBody>
                    <a:bodyPr/>
                    <a:lstStyle/>
                    <a:p>
                      <a:pPr algn="r" fontAlgn="ctr"/>
                      <a:r>
                        <a:rPr lang="ru-RU" sz="1200" u="none" strike="noStrike">
                          <a:effectLst/>
                        </a:rPr>
                        <a:t>1 387,97</a:t>
                      </a:r>
                      <a:endParaRPr lang="ru-RU" sz="1200" b="0" i="0" u="none" strike="noStrike">
                        <a:effectLst/>
                        <a:latin typeface="Calibri" panose="020F0502020204030204" pitchFamily="34" charset="0"/>
                      </a:endParaRPr>
                    </a:p>
                  </a:txBody>
                  <a:tcPr marL="8878" marR="8878" marT="8878" marB="0" anchor="ctr"/>
                </a:tc>
                <a:tc>
                  <a:txBody>
                    <a:bodyPr/>
                    <a:lstStyle/>
                    <a:p>
                      <a:pPr algn="r" fontAlgn="ctr"/>
                      <a:r>
                        <a:rPr lang="ru-RU" sz="1200" u="none" strike="noStrike">
                          <a:effectLst/>
                        </a:rPr>
                        <a:t>1 430,73</a:t>
                      </a:r>
                      <a:endParaRPr lang="ru-RU" sz="1200" b="0" i="0" u="none" strike="noStrike">
                        <a:effectLst/>
                        <a:latin typeface="Calibri" panose="020F0502020204030204" pitchFamily="34" charset="0"/>
                      </a:endParaRPr>
                    </a:p>
                  </a:txBody>
                  <a:tcPr marL="8878" marR="8878" marT="8878" marB="0" anchor="ctr"/>
                </a:tc>
              </a:tr>
              <a:tr h="292962">
                <a:tc>
                  <a:txBody>
                    <a:bodyPr/>
                    <a:lstStyle/>
                    <a:p>
                      <a:pPr algn="l" fontAlgn="b"/>
                      <a:r>
                        <a:rPr lang="ru-RU" sz="1200" u="none" strike="noStrike">
                          <a:effectLst/>
                        </a:rPr>
                        <a:t>2. Заборгованість перед банківськими та іншими фінансовими установами</a:t>
                      </a:r>
                      <a:endParaRPr lang="ru-RU" sz="1200" b="0" i="0" u="none" strike="noStrike">
                        <a:effectLst/>
                        <a:latin typeface="Calibri" panose="020F0502020204030204" pitchFamily="34" charset="0"/>
                      </a:endParaRPr>
                    </a:p>
                  </a:txBody>
                  <a:tcPr marL="319595" marR="8878" marT="8878" marB="0" anchor="b"/>
                </a:tc>
                <a:tc>
                  <a:txBody>
                    <a:bodyPr/>
                    <a:lstStyle/>
                    <a:p>
                      <a:pPr algn="r" fontAlgn="b"/>
                      <a:r>
                        <a:rPr lang="ru-RU" sz="1200" u="none" strike="noStrike">
                          <a:effectLst/>
                        </a:rPr>
                        <a:t>2,25</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2,12</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1,98</a:t>
                      </a:r>
                      <a:endParaRPr lang="ru-RU" sz="1200" b="0" i="0" u="none" strike="noStrike" dirty="0">
                        <a:effectLst/>
                        <a:latin typeface="Calibri" panose="020F0502020204030204" pitchFamily="34" charset="0"/>
                      </a:endParaRPr>
                    </a:p>
                  </a:txBody>
                  <a:tcPr marL="8878" marR="8878" marT="8878" marB="0" anchor="b"/>
                </a:tc>
                <a:tc>
                  <a:txBody>
                    <a:bodyPr/>
                    <a:lstStyle/>
                    <a:p>
                      <a:pPr algn="r" fontAlgn="b"/>
                      <a:r>
                        <a:rPr lang="ru-RU" sz="1200" u="none" strike="noStrike">
                          <a:effectLst/>
                        </a:rPr>
                        <a:t>1,85</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1,72</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1,72</a:t>
                      </a:r>
                      <a:endParaRPr lang="ru-RU" sz="1200" b="0" i="0" u="none" strike="noStrike">
                        <a:effectLst/>
                        <a:latin typeface="Calibri" panose="020F0502020204030204" pitchFamily="34" charset="0"/>
                      </a:endParaRPr>
                    </a:p>
                  </a:txBody>
                  <a:tcPr marL="8878" marR="8878" marT="8878" marB="0" anchor="b"/>
                </a:tc>
              </a:tr>
              <a:tr h="177553">
                <a:tc>
                  <a:txBody>
                    <a:bodyPr/>
                    <a:lstStyle/>
                    <a:p>
                      <a:pPr algn="l" fontAlgn="b"/>
                      <a:r>
                        <a:rPr lang="ru-RU" sz="1200" u="none" strike="noStrike">
                          <a:effectLst/>
                        </a:rPr>
                        <a:t>Зовнішній борг</a:t>
                      </a:r>
                      <a:endParaRPr lang="ru-RU" sz="1200" b="1" i="0" u="none" strike="noStrike">
                        <a:effectLst/>
                        <a:latin typeface="Calibri" panose="020F0502020204030204" pitchFamily="34" charset="0"/>
                      </a:endParaRPr>
                    </a:p>
                  </a:txBody>
                  <a:tcPr marL="213063" marR="8878" marT="8878" marB="0" anchor="b">
                    <a:solidFill>
                      <a:schemeClr val="accent1"/>
                    </a:solidFill>
                  </a:tcPr>
                </a:tc>
                <a:tc>
                  <a:txBody>
                    <a:bodyPr/>
                    <a:lstStyle/>
                    <a:p>
                      <a:pPr algn="r" fontAlgn="b"/>
                      <a:r>
                        <a:rPr lang="ru-RU" sz="1200" u="none" strike="noStrike">
                          <a:effectLst/>
                        </a:rPr>
                        <a:t>1 099,20</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a:effectLst/>
                        </a:rPr>
                        <a:t>931,87</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a:effectLst/>
                        </a:rPr>
                        <a:t>1 258,52</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a:effectLst/>
                        </a:rPr>
                        <a:t>1 300,16</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a:effectLst/>
                        </a:rPr>
                        <a:t>2 325,44</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dirty="0">
                          <a:effectLst/>
                        </a:rPr>
                        <a:t>2 450,45</a:t>
                      </a:r>
                      <a:endParaRPr lang="ru-RU" sz="1200" b="1" i="0" u="none" strike="noStrike" dirty="0">
                        <a:effectLst/>
                        <a:latin typeface="Calibri" panose="020F0502020204030204" pitchFamily="34" charset="0"/>
                      </a:endParaRPr>
                    </a:p>
                  </a:txBody>
                  <a:tcPr marL="8878" marR="8878" marT="8878" marB="0" anchor="b">
                    <a:solidFill>
                      <a:schemeClr val="accent1"/>
                    </a:solidFill>
                  </a:tcPr>
                </a:tc>
              </a:tr>
              <a:tr h="292962">
                <a:tc>
                  <a:txBody>
                    <a:bodyPr/>
                    <a:lstStyle/>
                    <a:p>
                      <a:pPr algn="l" fontAlgn="b"/>
                      <a:r>
                        <a:rPr lang="ru-RU" sz="1200" u="none" strike="noStrike">
                          <a:effectLst/>
                        </a:rPr>
                        <a:t>1. Заборгованість за позиками, одержаними від міжнародних фінансових організацій</a:t>
                      </a:r>
                      <a:endParaRPr lang="ru-RU" sz="1200" b="0" i="0" u="none" strike="noStrike">
                        <a:effectLst/>
                        <a:latin typeface="Calibri" panose="020F0502020204030204" pitchFamily="34" charset="0"/>
                      </a:endParaRPr>
                    </a:p>
                  </a:txBody>
                  <a:tcPr marL="319595" marR="8878" marT="8878" marB="0" anchor="b"/>
                </a:tc>
                <a:tc>
                  <a:txBody>
                    <a:bodyPr/>
                    <a:lstStyle/>
                    <a:p>
                      <a:pPr algn="r" fontAlgn="b"/>
                      <a:r>
                        <a:rPr lang="ru-RU" sz="1200" u="none" strike="noStrike">
                          <a:effectLst/>
                        </a:rPr>
                        <a:t>370,82</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292,20</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443,31</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463,17</a:t>
                      </a:r>
                      <a:endParaRPr lang="ru-RU" sz="1200" b="0" i="0" u="none" strike="noStrike" dirty="0">
                        <a:effectLst/>
                        <a:latin typeface="Calibri" panose="020F0502020204030204" pitchFamily="34" charset="0"/>
                      </a:endParaRPr>
                    </a:p>
                  </a:txBody>
                  <a:tcPr marL="8878" marR="8878" marT="8878" marB="0" anchor="b"/>
                </a:tc>
                <a:tc>
                  <a:txBody>
                    <a:bodyPr/>
                    <a:lstStyle/>
                    <a:p>
                      <a:pPr algn="r" fontAlgn="b"/>
                      <a:r>
                        <a:rPr lang="ru-RU" sz="1200" u="none" strike="noStrike">
                          <a:effectLst/>
                        </a:rPr>
                        <a:t>1 100,26</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1 229,06</a:t>
                      </a:r>
                      <a:endParaRPr lang="ru-RU" sz="1200" b="0" i="0" u="none" strike="noStrike">
                        <a:effectLst/>
                        <a:latin typeface="Calibri" panose="020F0502020204030204" pitchFamily="34" charset="0"/>
                      </a:endParaRPr>
                    </a:p>
                  </a:txBody>
                  <a:tcPr marL="8878" marR="8878" marT="8878" marB="0" anchor="b"/>
                </a:tc>
              </a:tr>
              <a:tr h="292962">
                <a:tc>
                  <a:txBody>
                    <a:bodyPr/>
                    <a:lstStyle/>
                    <a:p>
                      <a:pPr algn="l" fontAlgn="b"/>
                      <a:r>
                        <a:rPr lang="ru-RU" sz="1200" u="none" strike="noStrike" dirty="0">
                          <a:effectLst/>
                        </a:rPr>
                        <a:t>2. </a:t>
                      </a:r>
                      <a:r>
                        <a:rPr lang="ru-RU" sz="1200" u="none" strike="noStrike" dirty="0" err="1">
                          <a:effectLst/>
                        </a:rPr>
                        <a:t>Заборгованість</a:t>
                      </a:r>
                      <a:r>
                        <a:rPr lang="ru-RU" sz="1200" u="none" strike="noStrike" dirty="0">
                          <a:effectLst/>
                        </a:rPr>
                        <a:t> за </a:t>
                      </a:r>
                      <a:r>
                        <a:rPr lang="ru-RU" sz="1200" u="none" strike="noStrike" dirty="0" err="1">
                          <a:effectLst/>
                        </a:rPr>
                        <a:t>позиками</a:t>
                      </a:r>
                      <a:r>
                        <a:rPr lang="ru-RU" sz="1200" u="none" strike="noStrike" dirty="0">
                          <a:effectLst/>
                        </a:rPr>
                        <a:t>, </a:t>
                      </a:r>
                      <a:r>
                        <a:rPr lang="ru-RU" sz="1200" u="none" strike="noStrike" dirty="0" err="1">
                          <a:effectLst/>
                        </a:rPr>
                        <a:t>одержаними</a:t>
                      </a:r>
                      <a:r>
                        <a:rPr lang="ru-RU" sz="1200" u="none" strike="noStrike" dirty="0">
                          <a:effectLst/>
                        </a:rPr>
                        <a:t> </a:t>
                      </a:r>
                      <a:r>
                        <a:rPr lang="ru-RU" sz="1200" u="none" strike="noStrike" dirty="0" err="1">
                          <a:effectLst/>
                        </a:rPr>
                        <a:t>від</a:t>
                      </a:r>
                      <a:r>
                        <a:rPr lang="ru-RU" sz="1200" u="none" strike="noStrike" dirty="0">
                          <a:effectLst/>
                        </a:rPr>
                        <a:t> </a:t>
                      </a:r>
                      <a:r>
                        <a:rPr lang="ru-RU" sz="1200" u="none" strike="noStrike" dirty="0" err="1">
                          <a:effectLst/>
                        </a:rPr>
                        <a:t>органів</a:t>
                      </a:r>
                      <a:r>
                        <a:rPr lang="ru-RU" sz="1200" u="none" strike="noStrike" dirty="0">
                          <a:effectLst/>
                        </a:rPr>
                        <a:t> </a:t>
                      </a:r>
                      <a:r>
                        <a:rPr lang="ru-RU" sz="1200" u="none" strike="noStrike" dirty="0" err="1">
                          <a:effectLst/>
                        </a:rPr>
                        <a:t>управління</a:t>
                      </a:r>
                      <a:r>
                        <a:rPr lang="ru-RU" sz="1200" u="none" strike="noStrike" dirty="0">
                          <a:effectLst/>
                        </a:rPr>
                        <a:t> </a:t>
                      </a:r>
                      <a:r>
                        <a:rPr lang="ru-RU" sz="1200" u="none" strike="noStrike" dirty="0" err="1">
                          <a:effectLst/>
                        </a:rPr>
                        <a:t>іноземних</a:t>
                      </a:r>
                      <a:r>
                        <a:rPr lang="ru-RU" sz="1200" u="none" strike="noStrike" dirty="0">
                          <a:effectLst/>
                        </a:rPr>
                        <a:t> держав</a:t>
                      </a:r>
                      <a:endParaRPr lang="ru-RU" sz="1200" b="0" i="0" u="none" strike="noStrike" dirty="0">
                        <a:effectLst/>
                        <a:latin typeface="Calibri" panose="020F0502020204030204" pitchFamily="34" charset="0"/>
                      </a:endParaRPr>
                    </a:p>
                  </a:txBody>
                  <a:tcPr marL="319595" marR="8878" marT="8878" marB="0" anchor="b"/>
                </a:tc>
                <a:tc>
                  <a:txBody>
                    <a:bodyPr/>
                    <a:lstStyle/>
                    <a:p>
                      <a:pPr algn="r" fontAlgn="b"/>
                      <a:r>
                        <a:rPr lang="ru-RU" sz="1200" u="none" strike="noStrike">
                          <a:effectLst/>
                        </a:rPr>
                        <a:t>47,93</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38,59</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43,90</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40,75</a:t>
                      </a:r>
                      <a:endParaRPr lang="ru-RU" sz="1200" b="0" i="0" u="none" strike="noStrike" dirty="0">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182,66</a:t>
                      </a:r>
                      <a:endParaRPr lang="ru-RU" sz="1200" b="0" i="0" u="none" strike="noStrike" dirty="0">
                        <a:effectLst/>
                        <a:latin typeface="Calibri" panose="020F0502020204030204" pitchFamily="34" charset="0"/>
                      </a:endParaRPr>
                    </a:p>
                  </a:txBody>
                  <a:tcPr marL="8878" marR="8878" marT="8878" marB="0" anchor="b"/>
                </a:tc>
                <a:tc>
                  <a:txBody>
                    <a:bodyPr/>
                    <a:lstStyle/>
                    <a:p>
                      <a:pPr algn="r" fontAlgn="b"/>
                      <a:r>
                        <a:rPr lang="ru-RU" sz="1200" u="none" strike="noStrike">
                          <a:effectLst/>
                        </a:rPr>
                        <a:t>181,80</a:t>
                      </a:r>
                      <a:endParaRPr lang="ru-RU" sz="1200" b="0" i="0" u="none" strike="noStrike">
                        <a:effectLst/>
                        <a:latin typeface="Calibri" panose="020F0502020204030204" pitchFamily="34" charset="0"/>
                      </a:endParaRPr>
                    </a:p>
                  </a:txBody>
                  <a:tcPr marL="8878" marR="8878" marT="8878" marB="0" anchor="b"/>
                </a:tc>
              </a:tr>
              <a:tr h="150920">
                <a:tc>
                  <a:txBody>
                    <a:bodyPr/>
                    <a:lstStyle/>
                    <a:p>
                      <a:pPr algn="l" fontAlgn="b"/>
                      <a:r>
                        <a:rPr lang="ru-RU" sz="1200" u="none" strike="noStrike">
                          <a:effectLst/>
                        </a:rPr>
                        <a:t>Великобританія</a:t>
                      </a:r>
                      <a:endParaRPr lang="ru-RU" sz="1200" b="0" i="0" u="none" strike="noStrike">
                        <a:solidFill>
                          <a:srgbClr val="000000"/>
                        </a:solidFill>
                        <a:effectLst/>
                        <a:latin typeface="Calibri" panose="020F0502020204030204" pitchFamily="34" charset="0"/>
                      </a:endParaRPr>
                    </a:p>
                  </a:txBody>
                  <a:tcPr marL="426126"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0,56</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0,81</a:t>
                      </a:r>
                      <a:endParaRPr lang="ru-RU" sz="1200" b="0" i="0" u="none" strike="noStrike" dirty="0">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0,80</a:t>
                      </a:r>
                      <a:endParaRPr lang="ru-RU" sz="1200" b="0" i="0" u="none" strike="noStrike">
                        <a:solidFill>
                          <a:srgbClr val="000000"/>
                        </a:solidFill>
                        <a:effectLst/>
                        <a:latin typeface="Calibri" panose="020F0502020204030204" pitchFamily="34" charset="0"/>
                      </a:endParaRPr>
                    </a:p>
                  </a:txBody>
                  <a:tcPr marL="8878" marR="8878" marT="8878" marB="0" anchor="b"/>
                </a:tc>
              </a:tr>
              <a:tr h="150920">
                <a:tc>
                  <a:txBody>
                    <a:bodyPr/>
                    <a:lstStyle/>
                    <a:p>
                      <a:pPr algn="l" fontAlgn="b"/>
                      <a:r>
                        <a:rPr lang="ru-RU" sz="1200" u="none" strike="noStrike">
                          <a:effectLst/>
                        </a:rPr>
                        <a:t>Італія</a:t>
                      </a:r>
                      <a:endParaRPr lang="ru-RU" sz="1200" b="0" i="0" u="none" strike="noStrike">
                        <a:solidFill>
                          <a:srgbClr val="000000"/>
                        </a:solidFill>
                        <a:effectLst/>
                        <a:latin typeface="Calibri" panose="020F0502020204030204" pitchFamily="34" charset="0"/>
                      </a:endParaRPr>
                    </a:p>
                  </a:txBody>
                  <a:tcPr marL="426126"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7,79</a:t>
                      </a:r>
                      <a:endParaRPr lang="ru-RU" sz="1200" b="0" i="0" u="none" strike="noStrike" dirty="0">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7,72</a:t>
                      </a:r>
                      <a:endParaRPr lang="ru-RU" sz="1200" b="0" i="0" u="none" strike="noStrike">
                        <a:solidFill>
                          <a:srgbClr val="000000"/>
                        </a:solidFill>
                        <a:effectLst/>
                        <a:latin typeface="Calibri" panose="020F0502020204030204" pitchFamily="34" charset="0"/>
                      </a:endParaRPr>
                    </a:p>
                  </a:txBody>
                  <a:tcPr marL="8878" marR="8878" marT="8878" marB="0" anchor="b"/>
                </a:tc>
              </a:tr>
              <a:tr h="150920">
                <a:tc>
                  <a:txBody>
                    <a:bodyPr/>
                    <a:lstStyle/>
                    <a:p>
                      <a:pPr algn="l" fontAlgn="b"/>
                      <a:r>
                        <a:rPr lang="ru-RU" sz="1200" u="none" strike="noStrike">
                          <a:effectLst/>
                        </a:rPr>
                        <a:t>Канада</a:t>
                      </a:r>
                      <a:endParaRPr lang="ru-RU" sz="1200" b="0" i="0" u="none" strike="noStrike">
                        <a:solidFill>
                          <a:srgbClr val="000000"/>
                        </a:solidFill>
                        <a:effectLst/>
                        <a:latin typeface="Calibri" panose="020F0502020204030204" pitchFamily="34" charset="0"/>
                      </a:endParaRPr>
                    </a:p>
                  </a:txBody>
                  <a:tcPr marL="426126" marR="8878" marT="8878" marB="0" anchor="b"/>
                </a:tc>
                <a:tc>
                  <a:txBody>
                    <a:bodyPr/>
                    <a:lstStyle/>
                    <a:p>
                      <a:pPr algn="r" fontAlgn="b"/>
                      <a:r>
                        <a:rPr lang="ru-RU" sz="1200" u="none" strike="noStrike">
                          <a:effectLst/>
                        </a:rPr>
                        <a:t>8,13</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3,62</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66,84</a:t>
                      </a:r>
                      <a:endParaRPr lang="ru-RU" sz="1200" b="0" i="0" u="none" strike="noStrike" dirty="0">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66,83</a:t>
                      </a:r>
                      <a:endParaRPr lang="ru-RU" sz="1200" b="0" i="0" u="none" strike="noStrike">
                        <a:solidFill>
                          <a:srgbClr val="000000"/>
                        </a:solidFill>
                        <a:effectLst/>
                        <a:latin typeface="Calibri" panose="020F0502020204030204" pitchFamily="34" charset="0"/>
                      </a:endParaRPr>
                    </a:p>
                  </a:txBody>
                  <a:tcPr marL="8878" marR="8878" marT="8878" marB="0" anchor="b"/>
                </a:tc>
              </a:tr>
              <a:tr h="150920">
                <a:tc>
                  <a:txBody>
                    <a:bodyPr/>
                    <a:lstStyle/>
                    <a:p>
                      <a:pPr algn="l" fontAlgn="b"/>
                      <a:r>
                        <a:rPr lang="ru-RU" sz="1200" u="none" strike="noStrike">
                          <a:effectLst/>
                        </a:rPr>
                        <a:t>Нідерланди</a:t>
                      </a:r>
                      <a:endParaRPr lang="ru-RU" sz="1200" b="0" i="0" u="none" strike="noStrike">
                        <a:solidFill>
                          <a:srgbClr val="000000"/>
                        </a:solidFill>
                        <a:effectLst/>
                        <a:latin typeface="Calibri" panose="020F0502020204030204" pitchFamily="34" charset="0"/>
                      </a:endParaRPr>
                    </a:p>
                  </a:txBody>
                  <a:tcPr marL="426126"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7,79</a:t>
                      </a:r>
                      <a:endParaRPr lang="ru-RU" sz="1200" b="0" i="0" u="none" strike="noStrike" dirty="0">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7,72</a:t>
                      </a:r>
                      <a:endParaRPr lang="ru-RU" sz="1200" b="0" i="0" u="none" strike="noStrike">
                        <a:solidFill>
                          <a:srgbClr val="000000"/>
                        </a:solidFill>
                        <a:effectLst/>
                        <a:latin typeface="Calibri" panose="020F0502020204030204" pitchFamily="34" charset="0"/>
                      </a:endParaRPr>
                    </a:p>
                  </a:txBody>
                  <a:tcPr marL="8878" marR="8878" marT="8878" marB="0" anchor="b"/>
                </a:tc>
              </a:tr>
              <a:tr h="150920">
                <a:tc>
                  <a:txBody>
                    <a:bodyPr/>
                    <a:lstStyle/>
                    <a:p>
                      <a:pPr algn="l" fontAlgn="b"/>
                      <a:r>
                        <a:rPr lang="ru-RU" sz="1200" u="none" strike="noStrike">
                          <a:effectLst/>
                        </a:rPr>
                        <a:t>Німеччина</a:t>
                      </a:r>
                      <a:endParaRPr lang="ru-RU" sz="1200" b="0" i="0" u="none" strike="noStrike">
                        <a:solidFill>
                          <a:srgbClr val="000000"/>
                        </a:solidFill>
                        <a:effectLst/>
                        <a:latin typeface="Calibri" panose="020F0502020204030204" pitchFamily="34" charset="0"/>
                      </a:endParaRPr>
                    </a:p>
                  </a:txBody>
                  <a:tcPr marL="426126" marR="8878" marT="8878" marB="0" anchor="b"/>
                </a:tc>
                <a:tc>
                  <a:txBody>
                    <a:bodyPr/>
                    <a:lstStyle/>
                    <a:p>
                      <a:pPr algn="r" fontAlgn="b"/>
                      <a:r>
                        <a:rPr lang="ru-RU" sz="1200" u="none" strike="noStrike">
                          <a:effectLst/>
                        </a:rPr>
                        <a:t>7,19</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6,43</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8,99</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7,82</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21,46</a:t>
                      </a:r>
                      <a:endParaRPr lang="ru-RU" sz="1200" b="0" i="0" u="none" strike="noStrike" dirty="0">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21,58</a:t>
                      </a:r>
                      <a:endParaRPr lang="ru-RU" sz="1200" b="0" i="0" u="none" strike="noStrike">
                        <a:solidFill>
                          <a:srgbClr val="000000"/>
                        </a:solidFill>
                        <a:effectLst/>
                        <a:latin typeface="Calibri" panose="020F0502020204030204" pitchFamily="34" charset="0"/>
                      </a:endParaRPr>
                    </a:p>
                  </a:txBody>
                  <a:tcPr marL="8878" marR="8878" marT="8878" marB="0" anchor="b"/>
                </a:tc>
              </a:tr>
              <a:tr h="150920">
                <a:tc>
                  <a:txBody>
                    <a:bodyPr/>
                    <a:lstStyle/>
                    <a:p>
                      <a:pPr algn="l" fontAlgn="b"/>
                      <a:r>
                        <a:rPr lang="ru-RU" sz="1200" u="none" strike="noStrike">
                          <a:effectLst/>
                        </a:rPr>
                        <a:t>Польща</a:t>
                      </a:r>
                      <a:endParaRPr lang="ru-RU" sz="1200" b="0" i="0" u="none" strike="noStrike">
                        <a:solidFill>
                          <a:srgbClr val="000000"/>
                        </a:solidFill>
                        <a:effectLst/>
                        <a:latin typeface="Calibri" panose="020F0502020204030204" pitchFamily="34" charset="0"/>
                      </a:endParaRPr>
                    </a:p>
                  </a:txBody>
                  <a:tcPr marL="426126"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0,15</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0,41</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1,14</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1,94</a:t>
                      </a:r>
                      <a:endParaRPr lang="ru-RU" sz="1200" b="0" i="0" u="none" strike="noStrike" dirty="0">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1,98</a:t>
                      </a:r>
                      <a:endParaRPr lang="ru-RU" sz="1200" b="0" i="0" u="none" strike="noStrike">
                        <a:solidFill>
                          <a:srgbClr val="000000"/>
                        </a:solidFill>
                        <a:effectLst/>
                        <a:latin typeface="Calibri" panose="020F0502020204030204" pitchFamily="34" charset="0"/>
                      </a:endParaRPr>
                    </a:p>
                  </a:txBody>
                  <a:tcPr marL="8878" marR="8878" marT="8878" marB="0" anchor="b"/>
                </a:tc>
              </a:tr>
              <a:tr h="150920">
                <a:tc>
                  <a:txBody>
                    <a:bodyPr/>
                    <a:lstStyle/>
                    <a:p>
                      <a:pPr algn="l" fontAlgn="b"/>
                      <a:r>
                        <a:rPr lang="ru-RU" sz="1200" u="none" strike="noStrike">
                          <a:effectLst/>
                        </a:rPr>
                        <a:t>Росія</a:t>
                      </a:r>
                      <a:endParaRPr lang="ru-RU" sz="1200" b="0" i="0" u="none" strike="noStrike">
                        <a:solidFill>
                          <a:srgbClr val="000000"/>
                        </a:solidFill>
                        <a:effectLst/>
                        <a:latin typeface="Calibri" panose="020F0502020204030204" pitchFamily="34" charset="0"/>
                      </a:endParaRPr>
                    </a:p>
                  </a:txBody>
                  <a:tcPr marL="426126" marR="8878" marT="8878" marB="0" anchor="b"/>
                </a:tc>
                <a:tc>
                  <a:txBody>
                    <a:bodyPr/>
                    <a:lstStyle/>
                    <a:p>
                      <a:pPr algn="r" fontAlgn="b"/>
                      <a:r>
                        <a:rPr lang="ru-RU" sz="1200" u="none" strike="noStrike">
                          <a:effectLst/>
                        </a:rPr>
                        <a:t>16,78</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14,35</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17,13</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16,53</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22,16</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22,16</a:t>
                      </a:r>
                      <a:endParaRPr lang="ru-RU" sz="1200" b="0" i="0" u="none" strike="noStrike">
                        <a:solidFill>
                          <a:srgbClr val="000000"/>
                        </a:solidFill>
                        <a:effectLst/>
                        <a:latin typeface="Calibri" panose="020F0502020204030204" pitchFamily="34" charset="0"/>
                      </a:endParaRPr>
                    </a:p>
                  </a:txBody>
                  <a:tcPr marL="8878" marR="8878" marT="8878" marB="0" anchor="b"/>
                </a:tc>
              </a:tr>
              <a:tr h="150920">
                <a:tc>
                  <a:txBody>
                    <a:bodyPr/>
                    <a:lstStyle/>
                    <a:p>
                      <a:pPr algn="l" fontAlgn="b"/>
                      <a:r>
                        <a:rPr lang="ru-RU" sz="1200" u="none" strike="noStrike">
                          <a:effectLst/>
                        </a:rPr>
                        <a:t>США</a:t>
                      </a:r>
                      <a:endParaRPr lang="ru-RU" sz="1200" b="0" i="0" u="none" strike="noStrike">
                        <a:solidFill>
                          <a:srgbClr val="000000"/>
                        </a:solidFill>
                        <a:effectLst/>
                        <a:latin typeface="Calibri" panose="020F0502020204030204" pitchFamily="34" charset="0"/>
                      </a:endParaRPr>
                    </a:p>
                  </a:txBody>
                  <a:tcPr marL="426126" marR="8878" marT="8878" marB="0" anchor="b"/>
                </a:tc>
                <a:tc>
                  <a:txBody>
                    <a:bodyPr/>
                    <a:lstStyle/>
                    <a:p>
                      <a:pPr algn="r" fontAlgn="b"/>
                      <a:r>
                        <a:rPr lang="ru-RU" sz="1200" u="none" strike="noStrike">
                          <a:effectLst/>
                        </a:rPr>
                        <a:t>0,13</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0,08</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0,05</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0,01</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0,02</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0,02</a:t>
                      </a:r>
                      <a:endParaRPr lang="ru-RU" sz="1200" b="0" i="0" u="none" strike="noStrike" dirty="0">
                        <a:solidFill>
                          <a:srgbClr val="000000"/>
                        </a:solidFill>
                        <a:effectLst/>
                        <a:latin typeface="Calibri" panose="020F0502020204030204" pitchFamily="34" charset="0"/>
                      </a:endParaRPr>
                    </a:p>
                  </a:txBody>
                  <a:tcPr marL="8878" marR="8878" marT="8878" marB="0" anchor="b"/>
                </a:tc>
              </a:tr>
              <a:tr h="150920">
                <a:tc>
                  <a:txBody>
                    <a:bodyPr/>
                    <a:lstStyle/>
                    <a:p>
                      <a:pPr algn="l" fontAlgn="b"/>
                      <a:r>
                        <a:rPr lang="ru-RU" sz="1200" u="none" strike="noStrike">
                          <a:effectLst/>
                        </a:rPr>
                        <a:t>Франція</a:t>
                      </a:r>
                      <a:endParaRPr lang="ru-RU" sz="1200" b="0" i="0" u="none" strike="noStrike">
                        <a:solidFill>
                          <a:srgbClr val="000000"/>
                        </a:solidFill>
                        <a:effectLst/>
                        <a:latin typeface="Calibri" panose="020F0502020204030204" pitchFamily="34" charset="0"/>
                      </a:endParaRPr>
                    </a:p>
                  </a:txBody>
                  <a:tcPr marL="426126" marR="8878" marT="8878" marB="0" anchor="b"/>
                </a:tc>
                <a:tc>
                  <a:txBody>
                    <a:bodyPr/>
                    <a:lstStyle/>
                    <a:p>
                      <a:pPr algn="r" fontAlgn="b"/>
                      <a:r>
                        <a:rPr lang="ru-RU" sz="1200" u="none" strike="noStrike">
                          <a:effectLst/>
                        </a:rPr>
                        <a:t>0,00</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0,59</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0,79</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1,08</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17,37</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17,22</a:t>
                      </a:r>
                      <a:endParaRPr lang="ru-RU" sz="1200" b="0" i="0" u="none" strike="noStrike" dirty="0">
                        <a:solidFill>
                          <a:srgbClr val="000000"/>
                        </a:solidFill>
                        <a:effectLst/>
                        <a:latin typeface="Calibri" panose="020F0502020204030204" pitchFamily="34" charset="0"/>
                      </a:endParaRPr>
                    </a:p>
                  </a:txBody>
                  <a:tcPr marL="8878" marR="8878" marT="8878" marB="0" anchor="b"/>
                </a:tc>
              </a:tr>
              <a:tr h="150920">
                <a:tc>
                  <a:txBody>
                    <a:bodyPr/>
                    <a:lstStyle/>
                    <a:p>
                      <a:pPr algn="l" fontAlgn="b"/>
                      <a:r>
                        <a:rPr lang="ru-RU" sz="1200" u="none" strike="noStrike">
                          <a:effectLst/>
                        </a:rPr>
                        <a:t>Японія</a:t>
                      </a:r>
                      <a:endParaRPr lang="ru-RU" sz="1200" b="0" i="0" u="none" strike="noStrike">
                        <a:solidFill>
                          <a:srgbClr val="000000"/>
                        </a:solidFill>
                        <a:effectLst/>
                        <a:latin typeface="Calibri" panose="020F0502020204030204" pitchFamily="34" charset="0"/>
                      </a:endParaRPr>
                    </a:p>
                  </a:txBody>
                  <a:tcPr marL="426126" marR="8878" marT="8878" marB="0" anchor="b"/>
                </a:tc>
                <a:tc>
                  <a:txBody>
                    <a:bodyPr/>
                    <a:lstStyle/>
                    <a:p>
                      <a:pPr algn="r" fontAlgn="b"/>
                      <a:r>
                        <a:rPr lang="ru-RU" sz="1200" u="none" strike="noStrike">
                          <a:effectLst/>
                        </a:rPr>
                        <a:t>15,71</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13,36</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16,53</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13,61</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a:effectLst/>
                        </a:rPr>
                        <a:t>36,49</a:t>
                      </a:r>
                      <a:endParaRPr lang="ru-RU" sz="1200" b="0" i="0" u="none" strike="noStrike">
                        <a:solidFill>
                          <a:srgbClr val="000000"/>
                        </a:solidFill>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35,78</a:t>
                      </a:r>
                      <a:endParaRPr lang="ru-RU" sz="1200" b="0" i="0" u="none" strike="noStrike" dirty="0">
                        <a:solidFill>
                          <a:srgbClr val="000000"/>
                        </a:solidFill>
                        <a:effectLst/>
                        <a:latin typeface="Calibri" panose="020F0502020204030204" pitchFamily="34" charset="0"/>
                      </a:endParaRPr>
                    </a:p>
                  </a:txBody>
                  <a:tcPr marL="8878" marR="8878" marT="8878" marB="0" anchor="b"/>
                </a:tc>
              </a:tr>
              <a:tr h="435004">
                <a:tc>
                  <a:txBody>
                    <a:bodyPr/>
                    <a:lstStyle/>
                    <a:p>
                      <a:pPr algn="l" fontAlgn="b"/>
                      <a:r>
                        <a:rPr lang="ru-RU" sz="1200" u="none" strike="noStrike">
                          <a:effectLst/>
                        </a:rPr>
                        <a:t>3. Заборгованість за позиками, одержаними від іноземних комерційних банків, інших іноземних фінансових установ</a:t>
                      </a:r>
                      <a:endParaRPr lang="ru-RU" sz="1200" b="0" i="0" u="none" strike="noStrike">
                        <a:effectLst/>
                        <a:latin typeface="Calibri" panose="020F0502020204030204" pitchFamily="34" charset="0"/>
                      </a:endParaRPr>
                    </a:p>
                  </a:txBody>
                  <a:tcPr marL="319595" marR="8878" marT="8878" marB="0" anchor="b"/>
                </a:tc>
                <a:tc>
                  <a:txBody>
                    <a:bodyPr/>
                    <a:lstStyle/>
                    <a:p>
                      <a:pPr algn="r" fontAlgn="b"/>
                      <a:r>
                        <a:rPr lang="ru-RU" sz="1200" u="none" strike="noStrike">
                          <a:effectLst/>
                        </a:rPr>
                        <a:t>11,08</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33,34</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61,09</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50,74</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60,38</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58,45</a:t>
                      </a:r>
                      <a:endParaRPr lang="ru-RU" sz="1200" b="0" i="0" u="none" strike="noStrike" dirty="0">
                        <a:effectLst/>
                        <a:latin typeface="Calibri" panose="020F0502020204030204" pitchFamily="34" charset="0"/>
                      </a:endParaRPr>
                    </a:p>
                  </a:txBody>
                  <a:tcPr marL="8878" marR="8878" marT="8878" marB="0" anchor="b"/>
                </a:tc>
              </a:tr>
              <a:tr h="292962">
                <a:tc>
                  <a:txBody>
                    <a:bodyPr/>
                    <a:lstStyle/>
                    <a:p>
                      <a:pPr algn="l" fontAlgn="b"/>
                      <a:r>
                        <a:rPr lang="ru-RU" sz="1200" u="none" strike="noStrike">
                          <a:effectLst/>
                        </a:rPr>
                        <a:t>4. Заборгованість за випущеними цінними паперами на зовнішньому ринку</a:t>
                      </a:r>
                      <a:endParaRPr lang="ru-RU" sz="1200" b="0" i="0" u="none" strike="noStrike">
                        <a:effectLst/>
                        <a:latin typeface="Calibri" panose="020F0502020204030204" pitchFamily="34" charset="0"/>
                      </a:endParaRPr>
                    </a:p>
                  </a:txBody>
                  <a:tcPr marL="319595" marR="8878" marT="8878" marB="0" anchor="b"/>
                </a:tc>
                <a:tc>
                  <a:txBody>
                    <a:bodyPr/>
                    <a:lstStyle/>
                    <a:p>
                      <a:pPr algn="r" fontAlgn="b"/>
                      <a:r>
                        <a:rPr lang="ru-RU" sz="1200" u="none" strike="noStrike">
                          <a:effectLst/>
                        </a:rPr>
                        <a:t>622,08</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527,53</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660,22</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625,00</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828,54</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827,78</a:t>
                      </a:r>
                      <a:endParaRPr lang="ru-RU" sz="1200" b="0" i="0" u="none" strike="noStrike" dirty="0">
                        <a:effectLst/>
                        <a:latin typeface="Calibri" panose="020F0502020204030204" pitchFamily="34" charset="0"/>
                      </a:endParaRPr>
                    </a:p>
                  </a:txBody>
                  <a:tcPr marL="8878" marR="8878" marT="8878" marB="0" anchor="b"/>
                </a:tc>
              </a:tr>
              <a:tr h="150920">
                <a:tc>
                  <a:txBody>
                    <a:bodyPr/>
                    <a:lstStyle/>
                    <a:p>
                      <a:pPr algn="l" fontAlgn="b"/>
                      <a:r>
                        <a:rPr lang="ru-RU" sz="1200" u="none" strike="noStrike">
                          <a:effectLst/>
                        </a:rPr>
                        <a:t>5. Заборгованість, не віднесена до інших категорій</a:t>
                      </a:r>
                      <a:endParaRPr lang="ru-RU" sz="1200" b="0" i="0" u="none" strike="noStrike">
                        <a:effectLst/>
                        <a:latin typeface="Calibri" panose="020F0502020204030204" pitchFamily="34" charset="0"/>
                      </a:endParaRPr>
                    </a:p>
                  </a:txBody>
                  <a:tcPr marL="319595" marR="8878" marT="8878" marB="0" anchor="b"/>
                </a:tc>
                <a:tc>
                  <a:txBody>
                    <a:bodyPr/>
                    <a:lstStyle/>
                    <a:p>
                      <a:pPr algn="r" fontAlgn="b"/>
                      <a:r>
                        <a:rPr lang="ru-RU" sz="1200" u="none" strike="noStrike" dirty="0">
                          <a:effectLst/>
                        </a:rPr>
                        <a:t>47,29</a:t>
                      </a:r>
                      <a:endParaRPr lang="ru-RU" sz="1200" b="0" i="0" u="none" strike="noStrike" dirty="0">
                        <a:effectLst/>
                        <a:latin typeface="Calibri" panose="020F0502020204030204" pitchFamily="34" charset="0"/>
                      </a:endParaRPr>
                    </a:p>
                  </a:txBody>
                  <a:tcPr marL="8878" marR="8878" marT="8878" marB="0" anchor="b"/>
                </a:tc>
                <a:tc>
                  <a:txBody>
                    <a:bodyPr/>
                    <a:lstStyle/>
                    <a:p>
                      <a:pPr algn="r" fontAlgn="b"/>
                      <a:r>
                        <a:rPr lang="ru-RU" sz="1200" u="none" strike="noStrike">
                          <a:effectLst/>
                        </a:rPr>
                        <a:t>40,22</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50,01</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120,50</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a:effectLst/>
                        </a:rPr>
                        <a:t>153,60</a:t>
                      </a:r>
                      <a:endParaRPr lang="ru-RU" sz="1200" b="0" i="0" u="none" strike="noStrike">
                        <a:effectLst/>
                        <a:latin typeface="Calibri" panose="020F0502020204030204" pitchFamily="34" charset="0"/>
                      </a:endParaRPr>
                    </a:p>
                  </a:txBody>
                  <a:tcPr marL="8878" marR="8878" marT="8878" marB="0" anchor="b"/>
                </a:tc>
                <a:tc>
                  <a:txBody>
                    <a:bodyPr/>
                    <a:lstStyle/>
                    <a:p>
                      <a:pPr algn="r" fontAlgn="b"/>
                      <a:r>
                        <a:rPr lang="ru-RU" sz="1200" u="none" strike="noStrike" dirty="0">
                          <a:effectLst/>
                        </a:rPr>
                        <a:t>153,37</a:t>
                      </a:r>
                      <a:endParaRPr lang="ru-RU" sz="1200" b="0" i="0" u="none" strike="noStrike" dirty="0">
                        <a:effectLst/>
                        <a:latin typeface="Calibri" panose="020F0502020204030204" pitchFamily="34" charset="0"/>
                      </a:endParaRPr>
                    </a:p>
                  </a:txBody>
                  <a:tcPr marL="8878" marR="8878" marT="8878" marB="0" anchor="b"/>
                </a:tc>
              </a:tr>
              <a:tr h="177553">
                <a:tc>
                  <a:txBody>
                    <a:bodyPr/>
                    <a:lstStyle/>
                    <a:p>
                      <a:pPr algn="l" fontAlgn="b"/>
                      <a:r>
                        <a:rPr lang="ru-RU" sz="1200" u="none" strike="noStrike">
                          <a:effectLst/>
                        </a:rPr>
                        <a:t>Гарантований державою борг</a:t>
                      </a:r>
                      <a:endParaRPr lang="ru-RU" sz="1200" b="1" i="0" u="none" strike="noStrike">
                        <a:solidFill>
                          <a:srgbClr val="FFFFFF"/>
                        </a:solidFill>
                        <a:effectLst/>
                        <a:latin typeface="Calibri" panose="020F0502020204030204" pitchFamily="34" charset="0"/>
                      </a:endParaRPr>
                    </a:p>
                  </a:txBody>
                  <a:tcPr marL="106532" marR="8878" marT="8878" marB="0" anchor="b">
                    <a:solidFill>
                      <a:srgbClr val="92D050"/>
                    </a:solidFill>
                  </a:tcPr>
                </a:tc>
                <a:tc>
                  <a:txBody>
                    <a:bodyPr/>
                    <a:lstStyle/>
                    <a:p>
                      <a:pPr algn="r" fontAlgn="b"/>
                      <a:r>
                        <a:rPr lang="ru-RU" sz="1200" u="none" strike="noStrike">
                          <a:effectLst/>
                        </a:rPr>
                        <a:t>308,13</a:t>
                      </a:r>
                      <a:endParaRPr lang="ru-RU" sz="1200" b="1" i="0" u="none" strike="noStrike">
                        <a:solidFill>
                          <a:srgbClr val="FFFFFF"/>
                        </a:solidFill>
                        <a:effectLst/>
                        <a:latin typeface="Calibri" panose="020F0502020204030204" pitchFamily="34" charset="0"/>
                      </a:endParaRPr>
                    </a:p>
                  </a:txBody>
                  <a:tcPr marL="8878" marR="8878" marT="8878" marB="0" anchor="b">
                    <a:solidFill>
                      <a:srgbClr val="92D050"/>
                    </a:solidFill>
                  </a:tcPr>
                </a:tc>
                <a:tc>
                  <a:txBody>
                    <a:bodyPr/>
                    <a:lstStyle/>
                    <a:p>
                      <a:pPr algn="r" fontAlgn="b"/>
                      <a:r>
                        <a:rPr lang="ru-RU" sz="1200" u="none" strike="noStrike">
                          <a:effectLst/>
                        </a:rPr>
                        <a:t>236,93</a:t>
                      </a:r>
                      <a:endParaRPr lang="ru-RU" sz="1200" b="1" i="0" u="none" strike="noStrike">
                        <a:solidFill>
                          <a:srgbClr val="FFFFFF"/>
                        </a:solidFill>
                        <a:effectLst/>
                        <a:latin typeface="Calibri" panose="020F0502020204030204" pitchFamily="34" charset="0"/>
                      </a:endParaRPr>
                    </a:p>
                  </a:txBody>
                  <a:tcPr marL="8878" marR="8878" marT="8878" marB="0" anchor="b">
                    <a:solidFill>
                      <a:srgbClr val="92D050"/>
                    </a:solidFill>
                  </a:tcPr>
                </a:tc>
                <a:tc>
                  <a:txBody>
                    <a:bodyPr/>
                    <a:lstStyle/>
                    <a:p>
                      <a:pPr algn="r" fontAlgn="b"/>
                      <a:r>
                        <a:rPr lang="ru-RU" sz="1200" u="none" strike="noStrike">
                          <a:effectLst/>
                        </a:rPr>
                        <a:t>292,65</a:t>
                      </a:r>
                      <a:endParaRPr lang="ru-RU" sz="1200" b="1" i="0" u="none" strike="noStrike">
                        <a:solidFill>
                          <a:srgbClr val="FFFFFF"/>
                        </a:solidFill>
                        <a:effectLst/>
                        <a:latin typeface="Calibri" panose="020F0502020204030204" pitchFamily="34" charset="0"/>
                      </a:endParaRPr>
                    </a:p>
                  </a:txBody>
                  <a:tcPr marL="8878" marR="8878" marT="8878" marB="0" anchor="b">
                    <a:solidFill>
                      <a:srgbClr val="92D050"/>
                    </a:solidFill>
                  </a:tcPr>
                </a:tc>
                <a:tc>
                  <a:txBody>
                    <a:bodyPr/>
                    <a:lstStyle/>
                    <a:p>
                      <a:pPr algn="r" fontAlgn="b"/>
                      <a:r>
                        <a:rPr lang="ru-RU" sz="1200" u="none" strike="noStrike">
                          <a:effectLst/>
                        </a:rPr>
                        <a:t>309,34</a:t>
                      </a:r>
                      <a:endParaRPr lang="ru-RU" sz="1200" b="1" i="0" u="none" strike="noStrike">
                        <a:solidFill>
                          <a:srgbClr val="FFFFFF"/>
                        </a:solidFill>
                        <a:effectLst/>
                        <a:latin typeface="Calibri" panose="020F0502020204030204" pitchFamily="34" charset="0"/>
                      </a:endParaRPr>
                    </a:p>
                  </a:txBody>
                  <a:tcPr marL="8878" marR="8878" marT="8878" marB="0" anchor="b">
                    <a:solidFill>
                      <a:srgbClr val="92D050"/>
                    </a:solidFill>
                  </a:tcPr>
                </a:tc>
                <a:tc>
                  <a:txBody>
                    <a:bodyPr/>
                    <a:lstStyle/>
                    <a:p>
                      <a:pPr algn="r" fontAlgn="b"/>
                      <a:r>
                        <a:rPr lang="ru-RU" sz="1200" u="none" strike="noStrike">
                          <a:effectLst/>
                        </a:rPr>
                        <a:t>357,71</a:t>
                      </a:r>
                      <a:endParaRPr lang="ru-RU" sz="1200" b="1" i="0" u="none" strike="noStrike">
                        <a:solidFill>
                          <a:srgbClr val="FFFFFF"/>
                        </a:solidFill>
                        <a:effectLst/>
                        <a:latin typeface="Calibri" panose="020F0502020204030204" pitchFamily="34" charset="0"/>
                      </a:endParaRPr>
                    </a:p>
                  </a:txBody>
                  <a:tcPr marL="8878" marR="8878" marT="8878" marB="0" anchor="b">
                    <a:solidFill>
                      <a:srgbClr val="92D050"/>
                    </a:solidFill>
                  </a:tcPr>
                </a:tc>
                <a:tc>
                  <a:txBody>
                    <a:bodyPr/>
                    <a:lstStyle/>
                    <a:p>
                      <a:pPr algn="r" fontAlgn="b"/>
                      <a:r>
                        <a:rPr lang="ru-RU" sz="1200" u="none" strike="noStrike" dirty="0">
                          <a:effectLst/>
                        </a:rPr>
                        <a:t>359,26</a:t>
                      </a:r>
                      <a:endParaRPr lang="ru-RU" sz="1200" b="1" i="0" u="none" strike="noStrike" dirty="0">
                        <a:solidFill>
                          <a:srgbClr val="FFFFFF"/>
                        </a:solidFill>
                        <a:effectLst/>
                        <a:latin typeface="Calibri" panose="020F0502020204030204" pitchFamily="34" charset="0"/>
                      </a:endParaRPr>
                    </a:p>
                  </a:txBody>
                  <a:tcPr marL="8878" marR="8878" marT="8878" marB="0" anchor="b">
                    <a:solidFill>
                      <a:srgbClr val="92D050"/>
                    </a:solidFill>
                  </a:tcPr>
                </a:tc>
              </a:tr>
              <a:tr h="177553">
                <a:tc>
                  <a:txBody>
                    <a:bodyPr/>
                    <a:lstStyle/>
                    <a:p>
                      <a:pPr algn="l" fontAlgn="b"/>
                      <a:r>
                        <a:rPr lang="ru-RU" sz="1200" u="none" strike="noStrike">
                          <a:effectLst/>
                        </a:rPr>
                        <a:t>Внутрішній борг</a:t>
                      </a:r>
                      <a:endParaRPr lang="ru-RU" sz="1200" b="1" i="0" u="none" strike="noStrike">
                        <a:effectLst/>
                        <a:latin typeface="Calibri" panose="020F0502020204030204" pitchFamily="34" charset="0"/>
                      </a:endParaRPr>
                    </a:p>
                  </a:txBody>
                  <a:tcPr marL="213063" marR="8878" marT="8878" marB="0" anchor="b">
                    <a:solidFill>
                      <a:schemeClr val="accent1"/>
                    </a:solidFill>
                  </a:tcPr>
                </a:tc>
                <a:tc>
                  <a:txBody>
                    <a:bodyPr/>
                    <a:lstStyle/>
                    <a:p>
                      <a:pPr algn="r" fontAlgn="b"/>
                      <a:r>
                        <a:rPr lang="ru-RU" sz="1200" u="none" strike="noStrike">
                          <a:effectLst/>
                        </a:rPr>
                        <a:t>10,32</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a:effectLst/>
                        </a:rPr>
                        <a:t>9,35</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a:effectLst/>
                        </a:rPr>
                        <a:t>32,24</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a:effectLst/>
                        </a:rPr>
                        <a:t>49,04</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a:effectLst/>
                        </a:rPr>
                        <a:t>72,20</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dirty="0">
                          <a:effectLst/>
                        </a:rPr>
                        <a:t>71,44</a:t>
                      </a:r>
                      <a:endParaRPr lang="ru-RU" sz="1200" b="1" i="0" u="none" strike="noStrike" dirty="0">
                        <a:effectLst/>
                        <a:latin typeface="Calibri" panose="020F0502020204030204" pitchFamily="34" charset="0"/>
                      </a:endParaRPr>
                    </a:p>
                  </a:txBody>
                  <a:tcPr marL="8878" marR="8878" marT="8878" marB="0" anchor="b">
                    <a:solidFill>
                      <a:schemeClr val="accent1"/>
                    </a:solidFill>
                  </a:tcPr>
                </a:tc>
              </a:tr>
              <a:tr h="177553">
                <a:tc>
                  <a:txBody>
                    <a:bodyPr/>
                    <a:lstStyle/>
                    <a:p>
                      <a:pPr algn="l" fontAlgn="b"/>
                      <a:r>
                        <a:rPr lang="ru-RU" sz="1200" u="none" strike="noStrike">
                          <a:effectLst/>
                        </a:rPr>
                        <a:t>Зовнішній борг</a:t>
                      </a:r>
                      <a:endParaRPr lang="ru-RU" sz="1200" b="1" i="0" u="none" strike="noStrike">
                        <a:effectLst/>
                        <a:latin typeface="Calibri" panose="020F0502020204030204" pitchFamily="34" charset="0"/>
                      </a:endParaRPr>
                    </a:p>
                  </a:txBody>
                  <a:tcPr marL="213063" marR="8878" marT="8878" marB="0" anchor="b">
                    <a:solidFill>
                      <a:schemeClr val="accent1"/>
                    </a:solidFill>
                  </a:tcPr>
                </a:tc>
                <a:tc>
                  <a:txBody>
                    <a:bodyPr/>
                    <a:lstStyle/>
                    <a:p>
                      <a:pPr algn="r" fontAlgn="b"/>
                      <a:r>
                        <a:rPr lang="ru-RU" sz="1200" u="none" strike="noStrike">
                          <a:effectLst/>
                        </a:rPr>
                        <a:t>297,81</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a:effectLst/>
                        </a:rPr>
                        <a:t>227,57</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a:effectLst/>
                        </a:rPr>
                        <a:t>260,41</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a:effectLst/>
                        </a:rPr>
                        <a:t>260,30</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a:effectLst/>
                        </a:rPr>
                        <a:t>285,52</a:t>
                      </a:r>
                      <a:endParaRPr lang="ru-RU" sz="1200" b="1" i="0" u="none" strike="noStrike">
                        <a:effectLst/>
                        <a:latin typeface="Calibri" panose="020F0502020204030204" pitchFamily="34" charset="0"/>
                      </a:endParaRPr>
                    </a:p>
                  </a:txBody>
                  <a:tcPr marL="8878" marR="8878" marT="8878" marB="0" anchor="b">
                    <a:solidFill>
                      <a:schemeClr val="accent1"/>
                    </a:solidFill>
                  </a:tcPr>
                </a:tc>
                <a:tc>
                  <a:txBody>
                    <a:bodyPr/>
                    <a:lstStyle/>
                    <a:p>
                      <a:pPr algn="r" fontAlgn="b"/>
                      <a:r>
                        <a:rPr lang="ru-RU" sz="1200" u="none" strike="noStrike" dirty="0">
                          <a:effectLst/>
                        </a:rPr>
                        <a:t>287,82</a:t>
                      </a:r>
                      <a:endParaRPr lang="ru-RU" sz="1200" b="1" i="0" u="none" strike="noStrike" dirty="0">
                        <a:effectLst/>
                        <a:latin typeface="Calibri" panose="020F0502020204030204" pitchFamily="34" charset="0"/>
                      </a:endParaRPr>
                    </a:p>
                  </a:txBody>
                  <a:tcPr marL="8878" marR="8878" marT="8878" marB="0" anchor="b">
                    <a:solidFill>
                      <a:schemeClr val="accent1"/>
                    </a:solidFill>
                  </a:tcPr>
                </a:tc>
              </a:tr>
            </a:tbl>
          </a:graphicData>
        </a:graphic>
      </p:graphicFrame>
    </p:spTree>
    <p:extLst>
      <p:ext uri="{BB962C8B-B14F-4D97-AF65-F5344CB8AC3E}">
        <p14:creationId xmlns:p14="http://schemas.microsoft.com/office/powerpoint/2010/main" val="3338199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757592376"/>
              </p:ext>
            </p:extLst>
          </p:nvPr>
        </p:nvGraphicFramePr>
        <p:xfrm>
          <a:off x="386078" y="579117"/>
          <a:ext cx="10840721" cy="5895516"/>
        </p:xfrm>
        <a:graphic>
          <a:graphicData uri="http://schemas.openxmlformats.org/drawingml/2006/table">
            <a:tbl>
              <a:tblPr>
                <a:tableStyleId>{5C22544A-7EE6-4342-B048-85BDC9FD1C3A}</a:tableStyleId>
              </a:tblPr>
              <a:tblGrid>
                <a:gridCol w="2427822"/>
                <a:gridCol w="764809"/>
                <a:gridCol w="764809"/>
                <a:gridCol w="764809"/>
                <a:gridCol w="764809"/>
                <a:gridCol w="764809"/>
                <a:gridCol w="764809"/>
                <a:gridCol w="764809"/>
                <a:gridCol w="764809"/>
                <a:gridCol w="764809"/>
                <a:gridCol w="764809"/>
                <a:gridCol w="764809"/>
              </a:tblGrid>
              <a:tr h="113663">
                <a:tc>
                  <a:txBody>
                    <a:bodyPr/>
                    <a:lstStyle/>
                    <a:p>
                      <a:pPr algn="r" fontAlgn="b"/>
                      <a:endParaRPr lang="uk-UA" sz="800" b="0" i="1" u="none" strike="noStrike" dirty="0">
                        <a:effectLst/>
                        <a:latin typeface="Calibri"/>
                      </a:endParaRPr>
                    </a:p>
                  </a:txBody>
                  <a:tcPr marL="5289" marR="5289" marT="5289" marB="0" anchor="b"/>
                </a:tc>
                <a:tc>
                  <a:txBody>
                    <a:bodyPr/>
                    <a:lstStyle/>
                    <a:p>
                      <a:pPr algn="r" fontAlgn="b"/>
                      <a:endParaRPr lang="uk-UA" sz="800" b="0" i="1" u="none" strike="noStrike">
                        <a:effectLst/>
                        <a:latin typeface="Calibri"/>
                      </a:endParaRPr>
                    </a:p>
                  </a:txBody>
                  <a:tcPr marL="5289" marR="5289" marT="5289" marB="0" anchor="b"/>
                </a:tc>
                <a:tc>
                  <a:txBody>
                    <a:bodyPr/>
                    <a:lstStyle/>
                    <a:p>
                      <a:pPr algn="r" fontAlgn="b"/>
                      <a:endParaRPr lang="uk-UA" sz="800" b="0" i="1" u="none" strike="noStrike">
                        <a:effectLst/>
                        <a:latin typeface="Calibri"/>
                      </a:endParaRPr>
                    </a:p>
                  </a:txBody>
                  <a:tcPr marL="5289" marR="5289" marT="5289" marB="0" anchor="b"/>
                </a:tc>
                <a:tc>
                  <a:txBody>
                    <a:bodyPr/>
                    <a:lstStyle/>
                    <a:p>
                      <a:pPr algn="r" fontAlgn="b"/>
                      <a:endParaRPr lang="uk-UA" sz="800" b="0" i="1" u="none" strike="noStrike">
                        <a:effectLst/>
                        <a:latin typeface="Calibri"/>
                      </a:endParaRPr>
                    </a:p>
                  </a:txBody>
                  <a:tcPr marL="5289" marR="5289" marT="5289" marB="0" anchor="b"/>
                </a:tc>
                <a:tc>
                  <a:txBody>
                    <a:bodyPr/>
                    <a:lstStyle/>
                    <a:p>
                      <a:pPr algn="r" fontAlgn="b"/>
                      <a:endParaRPr lang="uk-UA" sz="800" b="0" i="1" u="none" strike="noStrike">
                        <a:effectLst/>
                        <a:latin typeface="Calibri"/>
                      </a:endParaRPr>
                    </a:p>
                  </a:txBody>
                  <a:tcPr marL="5289" marR="5289" marT="5289" marB="0" anchor="b"/>
                </a:tc>
                <a:tc>
                  <a:txBody>
                    <a:bodyPr/>
                    <a:lstStyle/>
                    <a:p>
                      <a:pPr algn="r" fontAlgn="b"/>
                      <a:endParaRPr lang="uk-UA" sz="800" b="0" i="1" u="none" strike="noStrike">
                        <a:effectLst/>
                        <a:latin typeface="Calibri"/>
                      </a:endParaRPr>
                    </a:p>
                  </a:txBody>
                  <a:tcPr marL="5289" marR="5289" marT="5289" marB="0" anchor="b"/>
                </a:tc>
                <a:tc>
                  <a:txBody>
                    <a:bodyPr/>
                    <a:lstStyle/>
                    <a:p>
                      <a:pPr algn="r" fontAlgn="b"/>
                      <a:endParaRPr lang="uk-UA" sz="800" b="0" i="1" u="none" strike="noStrike">
                        <a:effectLst/>
                        <a:latin typeface="Calibri"/>
                      </a:endParaRPr>
                    </a:p>
                  </a:txBody>
                  <a:tcPr marL="5289" marR="5289" marT="5289" marB="0" anchor="b"/>
                </a:tc>
                <a:tc>
                  <a:txBody>
                    <a:bodyPr/>
                    <a:lstStyle/>
                    <a:p>
                      <a:pPr algn="r" fontAlgn="b"/>
                      <a:endParaRPr lang="uk-UA" sz="800" b="0" i="1" u="none" strike="noStrike">
                        <a:effectLst/>
                        <a:latin typeface="Calibri"/>
                      </a:endParaRPr>
                    </a:p>
                  </a:txBody>
                  <a:tcPr marL="5289" marR="5289" marT="5289" marB="0" anchor="b"/>
                </a:tc>
                <a:tc>
                  <a:txBody>
                    <a:bodyPr/>
                    <a:lstStyle/>
                    <a:p>
                      <a:pPr algn="r" fontAlgn="b"/>
                      <a:endParaRPr lang="uk-UA" sz="800" b="0" i="1" u="none" strike="noStrike">
                        <a:effectLst/>
                        <a:latin typeface="Calibri"/>
                      </a:endParaRPr>
                    </a:p>
                  </a:txBody>
                  <a:tcPr marL="5289" marR="5289" marT="5289" marB="0" anchor="b"/>
                </a:tc>
                <a:tc>
                  <a:txBody>
                    <a:bodyPr/>
                    <a:lstStyle/>
                    <a:p>
                      <a:pPr algn="r" fontAlgn="b"/>
                      <a:endParaRPr lang="uk-UA" sz="800" b="0" i="1" u="none" strike="noStrike">
                        <a:effectLst/>
                        <a:latin typeface="Calibri"/>
                      </a:endParaRPr>
                    </a:p>
                  </a:txBody>
                  <a:tcPr marL="5289" marR="5289" marT="5289" marB="0" anchor="b"/>
                </a:tc>
                <a:tc>
                  <a:txBody>
                    <a:bodyPr/>
                    <a:lstStyle/>
                    <a:p>
                      <a:pPr algn="r" fontAlgn="b"/>
                      <a:endParaRPr lang="uk-UA" sz="800" b="0" i="1" u="none" strike="noStrike">
                        <a:effectLst/>
                        <a:latin typeface="Calibri"/>
                      </a:endParaRPr>
                    </a:p>
                  </a:txBody>
                  <a:tcPr marL="5289" marR="5289" marT="5289" marB="0" anchor="b"/>
                </a:tc>
                <a:tc>
                  <a:txBody>
                    <a:bodyPr/>
                    <a:lstStyle/>
                    <a:p>
                      <a:pPr algn="r" fontAlgn="b"/>
                      <a:r>
                        <a:rPr lang="uk-UA" sz="800" u="none" strike="noStrike">
                          <a:effectLst/>
                        </a:rPr>
                        <a:t>млрд. грн</a:t>
                      </a:r>
                      <a:endParaRPr lang="uk-UA" sz="800" b="0" i="1" u="none" strike="noStrike">
                        <a:effectLst/>
                        <a:latin typeface="Calibri"/>
                      </a:endParaRPr>
                    </a:p>
                  </a:txBody>
                  <a:tcPr marL="5289" marR="5289" marT="5289" marB="0" anchor="b"/>
                </a:tc>
              </a:tr>
              <a:tr h="113663">
                <a:tc>
                  <a:txBody>
                    <a:bodyPr/>
                    <a:lstStyle/>
                    <a:p>
                      <a:pPr algn="ctr" fontAlgn="ctr"/>
                      <a:r>
                        <a:rPr lang="uk-UA" sz="800" u="none" strike="noStrike">
                          <a:effectLst/>
                        </a:rPr>
                        <a:t> </a:t>
                      </a:r>
                      <a:endParaRPr lang="uk-UA" sz="800" b="1" i="0" u="none" strike="noStrike">
                        <a:effectLst/>
                        <a:latin typeface="Calibri"/>
                      </a:endParaRPr>
                    </a:p>
                  </a:txBody>
                  <a:tcPr marL="5289" marR="5289" marT="5289" marB="0" anchor="ctr"/>
                </a:tc>
                <a:tc>
                  <a:txBody>
                    <a:bodyPr/>
                    <a:lstStyle/>
                    <a:p>
                      <a:pPr algn="ctr" fontAlgn="ctr"/>
                      <a:r>
                        <a:rPr lang="uk-UA" sz="800" u="none" strike="noStrike">
                          <a:effectLst/>
                        </a:rPr>
                        <a:t>31.12.2024</a:t>
                      </a:r>
                      <a:endParaRPr lang="uk-UA" sz="800" b="1" i="0" u="none" strike="noStrike">
                        <a:effectLst/>
                        <a:latin typeface="Calibri"/>
                      </a:endParaRPr>
                    </a:p>
                  </a:txBody>
                  <a:tcPr marL="5289" marR="5289" marT="5289" marB="0" anchor="ctr"/>
                </a:tc>
                <a:tc>
                  <a:txBody>
                    <a:bodyPr/>
                    <a:lstStyle/>
                    <a:p>
                      <a:pPr algn="ctr" fontAlgn="ctr"/>
                      <a:r>
                        <a:rPr lang="uk-UA" sz="800" u="none" strike="noStrike">
                          <a:effectLst/>
                        </a:rPr>
                        <a:t>31.01.2025</a:t>
                      </a:r>
                      <a:endParaRPr lang="uk-UA" sz="800" b="1" i="0" u="none" strike="noStrike">
                        <a:effectLst/>
                        <a:latin typeface="Calibri"/>
                      </a:endParaRPr>
                    </a:p>
                  </a:txBody>
                  <a:tcPr marL="5289" marR="5289" marT="5289" marB="0" anchor="ctr"/>
                </a:tc>
                <a:tc>
                  <a:txBody>
                    <a:bodyPr/>
                    <a:lstStyle/>
                    <a:p>
                      <a:pPr algn="ctr" fontAlgn="ctr"/>
                      <a:r>
                        <a:rPr lang="uk-UA" sz="800" u="none" strike="noStrike">
                          <a:effectLst/>
                        </a:rPr>
                        <a:t>28.02.2025</a:t>
                      </a:r>
                      <a:endParaRPr lang="uk-UA" sz="800" b="1" i="0" u="none" strike="noStrike">
                        <a:effectLst/>
                        <a:latin typeface="Calibri"/>
                      </a:endParaRPr>
                    </a:p>
                  </a:txBody>
                  <a:tcPr marL="5289" marR="5289" marT="5289" marB="0" anchor="ctr"/>
                </a:tc>
                <a:tc>
                  <a:txBody>
                    <a:bodyPr/>
                    <a:lstStyle/>
                    <a:p>
                      <a:pPr algn="ctr" fontAlgn="ctr"/>
                      <a:r>
                        <a:rPr lang="uk-UA" sz="800" u="none" strike="noStrike">
                          <a:effectLst/>
                        </a:rPr>
                        <a:t>31.03.2025</a:t>
                      </a:r>
                      <a:endParaRPr lang="uk-UA" sz="800" b="1" i="0" u="none" strike="noStrike">
                        <a:effectLst/>
                        <a:latin typeface="Calibri"/>
                      </a:endParaRPr>
                    </a:p>
                  </a:txBody>
                  <a:tcPr marL="5289" marR="5289" marT="5289" marB="0" anchor="ctr"/>
                </a:tc>
                <a:tc>
                  <a:txBody>
                    <a:bodyPr/>
                    <a:lstStyle/>
                    <a:p>
                      <a:pPr algn="ctr" fontAlgn="ctr"/>
                      <a:r>
                        <a:rPr lang="uk-UA" sz="800" u="none" strike="noStrike">
                          <a:effectLst/>
                        </a:rPr>
                        <a:t>30.04.2025</a:t>
                      </a:r>
                      <a:endParaRPr lang="uk-UA" sz="800" b="1" i="0" u="none" strike="noStrike">
                        <a:effectLst/>
                        <a:latin typeface="Calibri"/>
                      </a:endParaRPr>
                    </a:p>
                  </a:txBody>
                  <a:tcPr marL="5289" marR="5289" marT="5289" marB="0" anchor="ctr"/>
                </a:tc>
                <a:tc>
                  <a:txBody>
                    <a:bodyPr/>
                    <a:lstStyle/>
                    <a:p>
                      <a:pPr algn="ctr" fontAlgn="ctr"/>
                      <a:r>
                        <a:rPr lang="uk-UA" sz="800" u="none" strike="noStrike">
                          <a:effectLst/>
                        </a:rPr>
                        <a:t>31.05.2025</a:t>
                      </a:r>
                      <a:endParaRPr lang="uk-UA" sz="800" b="1" i="0" u="none" strike="noStrike">
                        <a:effectLst/>
                        <a:latin typeface="Calibri"/>
                      </a:endParaRPr>
                    </a:p>
                  </a:txBody>
                  <a:tcPr marL="5289" marR="5289" marT="5289" marB="0" anchor="ctr"/>
                </a:tc>
                <a:tc>
                  <a:txBody>
                    <a:bodyPr/>
                    <a:lstStyle/>
                    <a:p>
                      <a:pPr algn="ctr" fontAlgn="ctr"/>
                      <a:r>
                        <a:rPr lang="uk-UA" sz="800" u="none" strike="noStrike">
                          <a:effectLst/>
                        </a:rPr>
                        <a:t>30.06.2025</a:t>
                      </a:r>
                      <a:endParaRPr lang="uk-UA" sz="800" b="1" i="0" u="none" strike="noStrike">
                        <a:effectLst/>
                        <a:latin typeface="Calibri"/>
                      </a:endParaRPr>
                    </a:p>
                  </a:txBody>
                  <a:tcPr marL="5289" marR="5289" marT="5289" marB="0" anchor="ctr"/>
                </a:tc>
                <a:tc>
                  <a:txBody>
                    <a:bodyPr/>
                    <a:lstStyle/>
                    <a:p>
                      <a:pPr algn="ctr" fontAlgn="ctr"/>
                      <a:r>
                        <a:rPr lang="uk-UA" sz="800" u="none" strike="noStrike">
                          <a:effectLst/>
                        </a:rPr>
                        <a:t>31.07.2025</a:t>
                      </a:r>
                      <a:endParaRPr lang="uk-UA" sz="800" b="1" i="0" u="none" strike="noStrike">
                        <a:effectLst/>
                        <a:latin typeface="Calibri"/>
                      </a:endParaRPr>
                    </a:p>
                  </a:txBody>
                  <a:tcPr marL="5289" marR="5289" marT="5289" marB="0" anchor="ctr"/>
                </a:tc>
                <a:tc>
                  <a:txBody>
                    <a:bodyPr/>
                    <a:lstStyle/>
                    <a:p>
                      <a:pPr algn="ctr" fontAlgn="ctr"/>
                      <a:r>
                        <a:rPr lang="uk-UA" sz="800" u="none" strike="noStrike">
                          <a:effectLst/>
                        </a:rPr>
                        <a:t>31.08.2025</a:t>
                      </a:r>
                      <a:endParaRPr lang="uk-UA" sz="800" b="1" i="0" u="none" strike="noStrike">
                        <a:effectLst/>
                        <a:latin typeface="Calibri"/>
                      </a:endParaRPr>
                    </a:p>
                  </a:txBody>
                  <a:tcPr marL="5289" marR="5289" marT="5289" marB="0" anchor="ctr"/>
                </a:tc>
                <a:tc>
                  <a:txBody>
                    <a:bodyPr/>
                    <a:lstStyle/>
                    <a:p>
                      <a:pPr algn="ctr" fontAlgn="ctr"/>
                      <a:r>
                        <a:rPr lang="uk-UA" sz="800" u="none" strike="noStrike">
                          <a:effectLst/>
                        </a:rPr>
                        <a:t>30.09.2025</a:t>
                      </a:r>
                      <a:endParaRPr lang="uk-UA" sz="800" b="1" i="0" u="none" strike="noStrike">
                        <a:effectLst/>
                        <a:latin typeface="Calibri"/>
                      </a:endParaRPr>
                    </a:p>
                  </a:txBody>
                  <a:tcPr marL="5289" marR="5289" marT="5289" marB="0" anchor="ctr"/>
                </a:tc>
                <a:tc>
                  <a:txBody>
                    <a:bodyPr/>
                    <a:lstStyle/>
                    <a:p>
                      <a:pPr algn="ctr" fontAlgn="ctr"/>
                      <a:r>
                        <a:rPr lang="uk-UA" sz="800" u="none" strike="noStrike">
                          <a:effectLst/>
                        </a:rPr>
                        <a:t>31.10.2025</a:t>
                      </a:r>
                      <a:endParaRPr lang="uk-UA" sz="800" b="1" i="0" u="none" strike="noStrike">
                        <a:effectLst/>
                        <a:latin typeface="Calibri"/>
                      </a:endParaRPr>
                    </a:p>
                  </a:txBody>
                  <a:tcPr marL="5289" marR="5289" marT="5289" marB="0" anchor="ctr"/>
                </a:tc>
              </a:tr>
              <a:tr h="261024">
                <a:tc>
                  <a:txBody>
                    <a:bodyPr/>
                    <a:lstStyle/>
                    <a:p>
                      <a:pPr algn="l" fontAlgn="ctr"/>
                      <a:r>
                        <a:rPr lang="ru-RU" sz="800" u="none" strike="noStrike">
                          <a:effectLst/>
                        </a:rPr>
                        <a:t>Загальна сума державного та гарантованого державою боргу</a:t>
                      </a:r>
                      <a:endParaRPr lang="ru-RU" sz="800" b="1" i="1" u="none" strike="noStrike">
                        <a:effectLst/>
                        <a:latin typeface="Calibri"/>
                      </a:endParaRPr>
                    </a:p>
                  </a:txBody>
                  <a:tcPr marL="5289" marR="5289" marT="5289" marB="0" anchor="ctr">
                    <a:solidFill>
                      <a:srgbClr val="FFFF00"/>
                    </a:solidFill>
                  </a:tcPr>
                </a:tc>
                <a:tc>
                  <a:txBody>
                    <a:bodyPr/>
                    <a:lstStyle/>
                    <a:p>
                      <a:pPr algn="r" fontAlgn="ctr"/>
                      <a:r>
                        <a:rPr lang="uk-UA" sz="800" u="none" strike="noStrike">
                          <a:effectLst/>
                        </a:rPr>
                        <a:t>6 980,99</a:t>
                      </a:r>
                      <a:endParaRPr lang="uk-UA" sz="800" b="1" i="1" u="none" strike="noStrike">
                        <a:effectLst/>
                        <a:latin typeface="Calibri"/>
                      </a:endParaRPr>
                    </a:p>
                  </a:txBody>
                  <a:tcPr marL="5289" marR="5289" marT="5289" marB="0" anchor="ctr">
                    <a:solidFill>
                      <a:srgbClr val="FFFF00"/>
                    </a:solidFill>
                  </a:tcPr>
                </a:tc>
                <a:tc>
                  <a:txBody>
                    <a:bodyPr/>
                    <a:lstStyle/>
                    <a:p>
                      <a:pPr algn="r" fontAlgn="ctr"/>
                      <a:r>
                        <a:rPr lang="uk-UA" sz="800" u="none" strike="noStrike">
                          <a:effectLst/>
                        </a:rPr>
                        <a:t>7 068,03</a:t>
                      </a:r>
                      <a:endParaRPr lang="uk-UA" sz="800" b="1" i="1" u="none" strike="noStrike">
                        <a:effectLst/>
                        <a:latin typeface="Calibri"/>
                      </a:endParaRPr>
                    </a:p>
                  </a:txBody>
                  <a:tcPr marL="5289" marR="5289" marT="5289" marB="0" anchor="ctr">
                    <a:solidFill>
                      <a:srgbClr val="FFFF00"/>
                    </a:solidFill>
                  </a:tcPr>
                </a:tc>
                <a:tc>
                  <a:txBody>
                    <a:bodyPr/>
                    <a:lstStyle/>
                    <a:p>
                      <a:pPr algn="r" fontAlgn="ctr"/>
                      <a:r>
                        <a:rPr lang="uk-UA" sz="800" u="none" strike="noStrike">
                          <a:effectLst/>
                        </a:rPr>
                        <a:t>7 019,77</a:t>
                      </a:r>
                      <a:endParaRPr lang="uk-UA" sz="800" b="1" i="1" u="none" strike="noStrike">
                        <a:effectLst/>
                        <a:latin typeface="Calibri"/>
                      </a:endParaRPr>
                    </a:p>
                  </a:txBody>
                  <a:tcPr marL="5289" marR="5289" marT="5289" marB="0" anchor="ctr">
                    <a:solidFill>
                      <a:srgbClr val="FFFF00"/>
                    </a:solidFill>
                  </a:tcPr>
                </a:tc>
                <a:tc>
                  <a:txBody>
                    <a:bodyPr/>
                    <a:lstStyle/>
                    <a:p>
                      <a:pPr algn="r" fontAlgn="ctr"/>
                      <a:r>
                        <a:rPr lang="uk-UA" sz="800" u="none" strike="noStrike">
                          <a:effectLst/>
                        </a:rPr>
                        <a:t>7 123,20</a:t>
                      </a:r>
                      <a:endParaRPr lang="uk-UA" sz="800" b="1" i="1" u="none" strike="noStrike">
                        <a:effectLst/>
                        <a:latin typeface="Calibri"/>
                      </a:endParaRPr>
                    </a:p>
                  </a:txBody>
                  <a:tcPr marL="5289" marR="5289" marT="5289" marB="0" anchor="ctr">
                    <a:solidFill>
                      <a:srgbClr val="FFFF00"/>
                    </a:solidFill>
                  </a:tcPr>
                </a:tc>
                <a:tc>
                  <a:txBody>
                    <a:bodyPr/>
                    <a:lstStyle/>
                    <a:p>
                      <a:pPr algn="r" fontAlgn="ctr"/>
                      <a:r>
                        <a:rPr lang="uk-UA" sz="800" u="none" strike="noStrike">
                          <a:effectLst/>
                        </a:rPr>
                        <a:t>7 480,33</a:t>
                      </a:r>
                      <a:endParaRPr lang="uk-UA" sz="800" b="1" i="1" u="none" strike="noStrike">
                        <a:effectLst/>
                        <a:latin typeface="Calibri"/>
                      </a:endParaRPr>
                    </a:p>
                  </a:txBody>
                  <a:tcPr marL="5289" marR="5289" marT="5289" marB="0" anchor="ctr">
                    <a:solidFill>
                      <a:srgbClr val="FFFF00"/>
                    </a:solidFill>
                  </a:tcPr>
                </a:tc>
                <a:tc>
                  <a:txBody>
                    <a:bodyPr/>
                    <a:lstStyle/>
                    <a:p>
                      <a:pPr algn="r" fontAlgn="ctr"/>
                      <a:r>
                        <a:rPr lang="uk-UA" sz="800" u="none" strike="noStrike">
                          <a:effectLst/>
                        </a:rPr>
                        <a:t>7 515,22</a:t>
                      </a:r>
                      <a:endParaRPr lang="uk-UA" sz="800" b="1" i="1" u="none" strike="noStrike">
                        <a:effectLst/>
                        <a:latin typeface="Calibri"/>
                      </a:endParaRPr>
                    </a:p>
                  </a:txBody>
                  <a:tcPr marL="5289" marR="5289" marT="5289" marB="0" anchor="ctr">
                    <a:solidFill>
                      <a:srgbClr val="FFFF00"/>
                    </a:solidFill>
                  </a:tcPr>
                </a:tc>
                <a:tc>
                  <a:txBody>
                    <a:bodyPr/>
                    <a:lstStyle/>
                    <a:p>
                      <a:pPr algn="r" fontAlgn="ctr"/>
                      <a:r>
                        <a:rPr lang="uk-UA" sz="800" u="none" strike="noStrike">
                          <a:effectLst/>
                        </a:rPr>
                        <a:t>7 696,96</a:t>
                      </a:r>
                      <a:endParaRPr lang="uk-UA" sz="800" b="1" i="1" u="none" strike="noStrike">
                        <a:effectLst/>
                        <a:latin typeface="Calibri"/>
                      </a:endParaRPr>
                    </a:p>
                  </a:txBody>
                  <a:tcPr marL="5289" marR="5289" marT="5289" marB="0" anchor="ctr">
                    <a:solidFill>
                      <a:srgbClr val="FFFF00"/>
                    </a:solidFill>
                  </a:tcPr>
                </a:tc>
                <a:tc>
                  <a:txBody>
                    <a:bodyPr/>
                    <a:lstStyle/>
                    <a:p>
                      <a:pPr algn="r" fontAlgn="ctr"/>
                      <a:r>
                        <a:rPr lang="uk-UA" sz="800" u="none" strike="noStrike">
                          <a:effectLst/>
                        </a:rPr>
                        <a:t>7 773,88</a:t>
                      </a:r>
                      <a:endParaRPr lang="uk-UA" sz="800" b="1" i="1" u="none" strike="noStrike">
                        <a:effectLst/>
                        <a:latin typeface="Calibri"/>
                      </a:endParaRPr>
                    </a:p>
                  </a:txBody>
                  <a:tcPr marL="5289" marR="5289" marT="5289" marB="0" anchor="ctr">
                    <a:solidFill>
                      <a:srgbClr val="FFFF00"/>
                    </a:solidFill>
                  </a:tcPr>
                </a:tc>
                <a:tc>
                  <a:txBody>
                    <a:bodyPr/>
                    <a:lstStyle/>
                    <a:p>
                      <a:pPr algn="r" fontAlgn="ctr"/>
                      <a:r>
                        <a:rPr lang="uk-UA" sz="800" u="none" strike="noStrike">
                          <a:effectLst/>
                        </a:rPr>
                        <a:t>7 945,77</a:t>
                      </a:r>
                      <a:endParaRPr lang="uk-UA" sz="800" b="1" i="1" u="none" strike="noStrike">
                        <a:effectLst/>
                        <a:latin typeface="Calibri"/>
                      </a:endParaRPr>
                    </a:p>
                  </a:txBody>
                  <a:tcPr marL="5289" marR="5289" marT="5289" marB="0" anchor="ctr">
                    <a:solidFill>
                      <a:srgbClr val="FFFF00"/>
                    </a:solidFill>
                  </a:tcPr>
                </a:tc>
                <a:tc>
                  <a:txBody>
                    <a:bodyPr/>
                    <a:lstStyle/>
                    <a:p>
                      <a:pPr algn="r" fontAlgn="ctr"/>
                      <a:r>
                        <a:rPr lang="uk-UA" sz="800" u="none" strike="noStrike">
                          <a:effectLst/>
                        </a:rPr>
                        <a:t>8 024,16</a:t>
                      </a:r>
                      <a:endParaRPr lang="uk-UA" sz="800" b="1" i="1" u="none" strike="noStrike">
                        <a:effectLst/>
                        <a:latin typeface="Calibri"/>
                      </a:endParaRPr>
                    </a:p>
                  </a:txBody>
                  <a:tcPr marL="5289" marR="5289" marT="5289" marB="0" anchor="ctr">
                    <a:solidFill>
                      <a:srgbClr val="FFFF00"/>
                    </a:solidFill>
                  </a:tcPr>
                </a:tc>
                <a:tc>
                  <a:txBody>
                    <a:bodyPr/>
                    <a:lstStyle/>
                    <a:p>
                      <a:pPr algn="r" fontAlgn="ctr"/>
                      <a:r>
                        <a:rPr lang="uk-UA" sz="800" u="none" strike="noStrike" dirty="0">
                          <a:effectLst/>
                        </a:rPr>
                        <a:t>8 276,21</a:t>
                      </a:r>
                      <a:endParaRPr lang="uk-UA" sz="800" b="1" i="1" u="none" strike="noStrike" dirty="0">
                        <a:effectLst/>
                        <a:latin typeface="Calibri"/>
                      </a:endParaRPr>
                    </a:p>
                  </a:txBody>
                  <a:tcPr marL="5289" marR="5289" marT="5289" marB="0" anchor="ctr">
                    <a:solidFill>
                      <a:srgbClr val="FFFF00"/>
                    </a:solidFill>
                  </a:tcPr>
                </a:tc>
              </a:tr>
              <a:tr h="124297">
                <a:tc>
                  <a:txBody>
                    <a:bodyPr/>
                    <a:lstStyle/>
                    <a:p>
                      <a:pPr algn="l" fontAlgn="ctr"/>
                      <a:r>
                        <a:rPr lang="uk-UA" sz="800" u="none" strike="noStrike">
                          <a:effectLst/>
                        </a:rPr>
                        <a:t>Державний борг</a:t>
                      </a:r>
                      <a:endParaRPr lang="uk-UA" sz="800" b="1" i="0" u="none" strike="noStrike">
                        <a:solidFill>
                          <a:srgbClr val="FFFFFF"/>
                        </a:solidFill>
                        <a:effectLst/>
                        <a:latin typeface="Calibri"/>
                      </a:endParaRPr>
                    </a:p>
                  </a:txBody>
                  <a:tcPr marL="63467" marR="5289" marT="5289" marB="0" anchor="ctr">
                    <a:solidFill>
                      <a:schemeClr val="accent1"/>
                    </a:solidFill>
                  </a:tcPr>
                </a:tc>
                <a:tc>
                  <a:txBody>
                    <a:bodyPr/>
                    <a:lstStyle/>
                    <a:p>
                      <a:pPr algn="r" fontAlgn="ctr"/>
                      <a:r>
                        <a:rPr lang="uk-UA" sz="800" u="none" strike="noStrike">
                          <a:effectLst/>
                        </a:rPr>
                        <a:t>6 692,47</a:t>
                      </a:r>
                      <a:endParaRPr lang="uk-UA" sz="800" b="1" i="0" u="none" strike="noStrike">
                        <a:solidFill>
                          <a:srgbClr val="FFFFFF"/>
                        </a:solidFill>
                        <a:effectLst/>
                        <a:latin typeface="Calibri"/>
                      </a:endParaRPr>
                    </a:p>
                  </a:txBody>
                  <a:tcPr marL="5289" marR="5289" marT="5289" marB="0" anchor="ctr">
                    <a:solidFill>
                      <a:schemeClr val="accent1"/>
                    </a:solidFill>
                  </a:tcPr>
                </a:tc>
                <a:tc>
                  <a:txBody>
                    <a:bodyPr/>
                    <a:lstStyle/>
                    <a:p>
                      <a:pPr algn="r" fontAlgn="ctr"/>
                      <a:r>
                        <a:rPr lang="uk-UA" sz="800" u="none" strike="noStrike">
                          <a:effectLst/>
                        </a:rPr>
                        <a:t>6 778,92</a:t>
                      </a:r>
                      <a:endParaRPr lang="uk-UA" sz="800" b="1" i="0" u="none" strike="noStrike">
                        <a:solidFill>
                          <a:srgbClr val="FFFFFF"/>
                        </a:solidFill>
                        <a:effectLst/>
                        <a:latin typeface="Calibri"/>
                      </a:endParaRPr>
                    </a:p>
                  </a:txBody>
                  <a:tcPr marL="5289" marR="5289" marT="5289" marB="0" anchor="ctr">
                    <a:solidFill>
                      <a:schemeClr val="accent1"/>
                    </a:solidFill>
                  </a:tcPr>
                </a:tc>
                <a:tc>
                  <a:txBody>
                    <a:bodyPr/>
                    <a:lstStyle/>
                    <a:p>
                      <a:pPr algn="r" fontAlgn="ctr"/>
                      <a:r>
                        <a:rPr lang="uk-UA" sz="800" u="none" strike="noStrike">
                          <a:effectLst/>
                        </a:rPr>
                        <a:t>6 740,18</a:t>
                      </a:r>
                      <a:endParaRPr lang="uk-UA" sz="800" b="1" i="0" u="none" strike="noStrike">
                        <a:solidFill>
                          <a:srgbClr val="FFFFFF"/>
                        </a:solidFill>
                        <a:effectLst/>
                        <a:latin typeface="Calibri"/>
                      </a:endParaRPr>
                    </a:p>
                  </a:txBody>
                  <a:tcPr marL="5289" marR="5289" marT="5289" marB="0" anchor="ctr">
                    <a:solidFill>
                      <a:schemeClr val="accent1"/>
                    </a:solidFill>
                  </a:tcPr>
                </a:tc>
                <a:tc>
                  <a:txBody>
                    <a:bodyPr/>
                    <a:lstStyle/>
                    <a:p>
                      <a:pPr algn="r" fontAlgn="ctr"/>
                      <a:r>
                        <a:rPr lang="uk-UA" sz="800" u="none" strike="noStrike">
                          <a:effectLst/>
                        </a:rPr>
                        <a:t>6 852,22</a:t>
                      </a:r>
                      <a:endParaRPr lang="uk-UA" sz="800" b="1" i="0" u="none" strike="noStrike">
                        <a:solidFill>
                          <a:srgbClr val="FFFFFF"/>
                        </a:solidFill>
                        <a:effectLst/>
                        <a:latin typeface="Calibri"/>
                      </a:endParaRPr>
                    </a:p>
                  </a:txBody>
                  <a:tcPr marL="5289" marR="5289" marT="5289" marB="0" anchor="ctr">
                    <a:solidFill>
                      <a:schemeClr val="accent1"/>
                    </a:solidFill>
                  </a:tcPr>
                </a:tc>
                <a:tc>
                  <a:txBody>
                    <a:bodyPr/>
                    <a:lstStyle/>
                    <a:p>
                      <a:pPr algn="r" fontAlgn="ctr"/>
                      <a:r>
                        <a:rPr lang="uk-UA" sz="800" u="none" strike="noStrike">
                          <a:effectLst/>
                        </a:rPr>
                        <a:t>7 207,22</a:t>
                      </a:r>
                      <a:endParaRPr lang="uk-UA" sz="800" b="1" i="0" u="none" strike="noStrike">
                        <a:solidFill>
                          <a:srgbClr val="FFFFFF"/>
                        </a:solidFill>
                        <a:effectLst/>
                        <a:latin typeface="Calibri"/>
                      </a:endParaRPr>
                    </a:p>
                  </a:txBody>
                  <a:tcPr marL="5289" marR="5289" marT="5289" marB="0" anchor="ctr">
                    <a:solidFill>
                      <a:schemeClr val="accent1"/>
                    </a:solidFill>
                  </a:tcPr>
                </a:tc>
                <a:tc>
                  <a:txBody>
                    <a:bodyPr/>
                    <a:lstStyle/>
                    <a:p>
                      <a:pPr algn="r" fontAlgn="ctr"/>
                      <a:r>
                        <a:rPr lang="uk-UA" sz="800" u="none" strike="noStrike">
                          <a:effectLst/>
                        </a:rPr>
                        <a:t>7 239,17</a:t>
                      </a:r>
                      <a:endParaRPr lang="uk-UA" sz="800" b="1" i="0" u="none" strike="noStrike">
                        <a:solidFill>
                          <a:srgbClr val="FFFFFF"/>
                        </a:solidFill>
                        <a:effectLst/>
                        <a:latin typeface="Calibri"/>
                      </a:endParaRPr>
                    </a:p>
                  </a:txBody>
                  <a:tcPr marL="5289" marR="5289" marT="5289" marB="0" anchor="ctr">
                    <a:solidFill>
                      <a:schemeClr val="accent1"/>
                    </a:solidFill>
                  </a:tcPr>
                </a:tc>
                <a:tc>
                  <a:txBody>
                    <a:bodyPr/>
                    <a:lstStyle/>
                    <a:p>
                      <a:pPr algn="r" fontAlgn="ctr"/>
                      <a:r>
                        <a:rPr lang="uk-UA" sz="800" u="none" strike="noStrike">
                          <a:effectLst/>
                        </a:rPr>
                        <a:t>7 402,54</a:t>
                      </a:r>
                      <a:endParaRPr lang="uk-UA" sz="800" b="1" i="0" u="none" strike="noStrike">
                        <a:solidFill>
                          <a:srgbClr val="FFFFFF"/>
                        </a:solidFill>
                        <a:effectLst/>
                        <a:latin typeface="Calibri"/>
                      </a:endParaRPr>
                    </a:p>
                  </a:txBody>
                  <a:tcPr marL="5289" marR="5289" marT="5289" marB="0" anchor="ctr">
                    <a:solidFill>
                      <a:schemeClr val="accent1"/>
                    </a:solidFill>
                  </a:tcPr>
                </a:tc>
                <a:tc>
                  <a:txBody>
                    <a:bodyPr/>
                    <a:lstStyle/>
                    <a:p>
                      <a:pPr algn="r" fontAlgn="ctr"/>
                      <a:r>
                        <a:rPr lang="uk-UA" sz="800" u="none" strike="noStrike">
                          <a:effectLst/>
                        </a:rPr>
                        <a:t>7 477,53</a:t>
                      </a:r>
                      <a:endParaRPr lang="uk-UA" sz="800" b="1" i="0" u="none" strike="noStrike">
                        <a:solidFill>
                          <a:srgbClr val="FFFFFF"/>
                        </a:solidFill>
                        <a:effectLst/>
                        <a:latin typeface="Calibri"/>
                      </a:endParaRPr>
                    </a:p>
                  </a:txBody>
                  <a:tcPr marL="5289" marR="5289" marT="5289" marB="0" anchor="ctr">
                    <a:solidFill>
                      <a:schemeClr val="accent1"/>
                    </a:solidFill>
                  </a:tcPr>
                </a:tc>
                <a:tc>
                  <a:txBody>
                    <a:bodyPr/>
                    <a:lstStyle/>
                    <a:p>
                      <a:pPr algn="r" fontAlgn="ctr"/>
                      <a:r>
                        <a:rPr lang="uk-UA" sz="800" u="none" strike="noStrike">
                          <a:effectLst/>
                        </a:rPr>
                        <a:t>7 657,17</a:t>
                      </a:r>
                      <a:endParaRPr lang="uk-UA" sz="800" b="1" i="0" u="none" strike="noStrike">
                        <a:solidFill>
                          <a:srgbClr val="FFFFFF"/>
                        </a:solidFill>
                        <a:effectLst/>
                        <a:latin typeface="Calibri"/>
                      </a:endParaRPr>
                    </a:p>
                  </a:txBody>
                  <a:tcPr marL="5289" marR="5289" marT="5289" marB="0" anchor="ctr">
                    <a:solidFill>
                      <a:schemeClr val="accent1"/>
                    </a:solidFill>
                  </a:tcPr>
                </a:tc>
                <a:tc>
                  <a:txBody>
                    <a:bodyPr/>
                    <a:lstStyle/>
                    <a:p>
                      <a:pPr algn="r" fontAlgn="ctr"/>
                      <a:r>
                        <a:rPr lang="uk-UA" sz="800" u="none" strike="noStrike">
                          <a:effectLst/>
                        </a:rPr>
                        <a:t>7 732,33</a:t>
                      </a:r>
                      <a:endParaRPr lang="uk-UA" sz="800" b="1" i="0" u="none" strike="noStrike">
                        <a:solidFill>
                          <a:srgbClr val="FFFFFF"/>
                        </a:solidFill>
                        <a:effectLst/>
                        <a:latin typeface="Calibri"/>
                      </a:endParaRPr>
                    </a:p>
                  </a:txBody>
                  <a:tcPr marL="5289" marR="5289" marT="5289" marB="0" anchor="ctr">
                    <a:solidFill>
                      <a:schemeClr val="accent1"/>
                    </a:solidFill>
                  </a:tcPr>
                </a:tc>
                <a:tc>
                  <a:txBody>
                    <a:bodyPr/>
                    <a:lstStyle/>
                    <a:p>
                      <a:pPr algn="r" fontAlgn="ctr"/>
                      <a:r>
                        <a:rPr lang="uk-UA" sz="800" u="none" strike="noStrike" dirty="0">
                          <a:effectLst/>
                        </a:rPr>
                        <a:t>7 990,01</a:t>
                      </a:r>
                      <a:endParaRPr lang="uk-UA" sz="800" b="1" i="0" u="none" strike="noStrike" dirty="0">
                        <a:solidFill>
                          <a:srgbClr val="FFFFFF"/>
                        </a:solidFill>
                        <a:effectLst/>
                        <a:latin typeface="Calibri"/>
                      </a:endParaRPr>
                    </a:p>
                  </a:txBody>
                  <a:tcPr marL="5289" marR="5289" marT="5289" marB="0" anchor="ctr">
                    <a:solidFill>
                      <a:schemeClr val="accent1"/>
                    </a:solidFill>
                  </a:tcPr>
                </a:tc>
              </a:tr>
              <a:tr h="124297">
                <a:tc>
                  <a:txBody>
                    <a:bodyPr/>
                    <a:lstStyle/>
                    <a:p>
                      <a:pPr algn="l" fontAlgn="ctr"/>
                      <a:r>
                        <a:rPr lang="uk-UA" sz="800" u="none" strike="noStrike" dirty="0">
                          <a:effectLst/>
                        </a:rPr>
                        <a:t>Внутрішній борг</a:t>
                      </a:r>
                      <a:endParaRPr lang="uk-UA" sz="800" b="1" i="0" u="none" strike="noStrike" dirty="0">
                        <a:solidFill>
                          <a:srgbClr val="000000"/>
                        </a:solidFill>
                        <a:effectLst/>
                        <a:latin typeface="Calibri"/>
                      </a:endParaRPr>
                    </a:p>
                  </a:txBody>
                  <a:tcPr marL="126935" marR="5289" marT="5289" marB="0" anchor="ctr">
                    <a:solidFill>
                      <a:schemeClr val="accent1"/>
                    </a:solidFill>
                  </a:tcPr>
                </a:tc>
                <a:tc>
                  <a:txBody>
                    <a:bodyPr/>
                    <a:lstStyle/>
                    <a:p>
                      <a:pPr algn="r" fontAlgn="ctr"/>
                      <a:r>
                        <a:rPr lang="uk-UA" sz="800" u="none" strike="noStrike">
                          <a:effectLst/>
                        </a:rPr>
                        <a:t>1 863,13</a:t>
                      </a:r>
                      <a:endParaRPr lang="uk-UA" sz="800" b="1" i="0" u="none" strike="noStrike">
                        <a:solidFill>
                          <a:srgbClr val="000000"/>
                        </a:solidFill>
                        <a:effectLst/>
                        <a:latin typeface="Calibri"/>
                      </a:endParaRPr>
                    </a:p>
                  </a:txBody>
                  <a:tcPr marL="5289" marR="5289" marT="5289" marB="0" anchor="ctr">
                    <a:solidFill>
                      <a:schemeClr val="accent1"/>
                    </a:solidFill>
                  </a:tcPr>
                </a:tc>
                <a:tc>
                  <a:txBody>
                    <a:bodyPr/>
                    <a:lstStyle/>
                    <a:p>
                      <a:pPr algn="r" fontAlgn="ctr"/>
                      <a:r>
                        <a:rPr lang="uk-UA" sz="800" u="none" strike="noStrike">
                          <a:effectLst/>
                        </a:rPr>
                        <a:t>1 855,10</a:t>
                      </a:r>
                      <a:endParaRPr lang="uk-UA" sz="800" b="1" i="0" u="none" strike="noStrike">
                        <a:solidFill>
                          <a:srgbClr val="000000"/>
                        </a:solidFill>
                        <a:effectLst/>
                        <a:latin typeface="Calibri"/>
                      </a:endParaRPr>
                    </a:p>
                  </a:txBody>
                  <a:tcPr marL="5289" marR="5289" marT="5289" marB="0" anchor="ctr">
                    <a:solidFill>
                      <a:schemeClr val="accent1"/>
                    </a:solidFill>
                  </a:tcPr>
                </a:tc>
                <a:tc>
                  <a:txBody>
                    <a:bodyPr/>
                    <a:lstStyle/>
                    <a:p>
                      <a:pPr algn="r" fontAlgn="ctr"/>
                      <a:r>
                        <a:rPr lang="uk-UA" sz="800" u="none" strike="noStrike">
                          <a:effectLst/>
                        </a:rPr>
                        <a:t>1 839,62</a:t>
                      </a:r>
                      <a:endParaRPr lang="uk-UA" sz="800" b="1" i="0" u="none" strike="noStrike">
                        <a:solidFill>
                          <a:srgbClr val="000000"/>
                        </a:solidFill>
                        <a:effectLst/>
                        <a:latin typeface="Calibri"/>
                      </a:endParaRPr>
                    </a:p>
                  </a:txBody>
                  <a:tcPr marL="5289" marR="5289" marT="5289" marB="0" anchor="ctr">
                    <a:solidFill>
                      <a:schemeClr val="accent1"/>
                    </a:solidFill>
                  </a:tcPr>
                </a:tc>
                <a:tc>
                  <a:txBody>
                    <a:bodyPr/>
                    <a:lstStyle/>
                    <a:p>
                      <a:pPr algn="r" fontAlgn="ctr"/>
                      <a:r>
                        <a:rPr lang="uk-UA" sz="800" u="none" strike="noStrike">
                          <a:effectLst/>
                        </a:rPr>
                        <a:t>1 835,65</a:t>
                      </a:r>
                      <a:endParaRPr lang="uk-UA" sz="800" b="1" i="0" u="none" strike="noStrike">
                        <a:solidFill>
                          <a:srgbClr val="000000"/>
                        </a:solidFill>
                        <a:effectLst/>
                        <a:latin typeface="Calibri"/>
                      </a:endParaRPr>
                    </a:p>
                  </a:txBody>
                  <a:tcPr marL="5289" marR="5289" marT="5289" marB="0" anchor="ctr">
                    <a:solidFill>
                      <a:schemeClr val="accent1"/>
                    </a:solidFill>
                  </a:tcPr>
                </a:tc>
                <a:tc>
                  <a:txBody>
                    <a:bodyPr/>
                    <a:lstStyle/>
                    <a:p>
                      <a:pPr algn="r" fontAlgn="ctr"/>
                      <a:r>
                        <a:rPr lang="uk-UA" sz="800" u="none" strike="noStrike">
                          <a:effectLst/>
                        </a:rPr>
                        <a:t>1 829,70</a:t>
                      </a:r>
                      <a:endParaRPr lang="uk-UA" sz="800" b="1" i="0" u="none" strike="noStrike">
                        <a:solidFill>
                          <a:srgbClr val="000000"/>
                        </a:solidFill>
                        <a:effectLst/>
                        <a:latin typeface="Calibri"/>
                      </a:endParaRPr>
                    </a:p>
                  </a:txBody>
                  <a:tcPr marL="5289" marR="5289" marT="5289" marB="0" anchor="ctr">
                    <a:solidFill>
                      <a:schemeClr val="accent1"/>
                    </a:solidFill>
                  </a:tcPr>
                </a:tc>
                <a:tc>
                  <a:txBody>
                    <a:bodyPr/>
                    <a:lstStyle/>
                    <a:p>
                      <a:pPr algn="r" fontAlgn="ctr"/>
                      <a:r>
                        <a:rPr lang="uk-UA" sz="800" u="none" strike="noStrike">
                          <a:effectLst/>
                        </a:rPr>
                        <a:t>1 851,66</a:t>
                      </a:r>
                      <a:endParaRPr lang="uk-UA" sz="800" b="1" i="0" u="none" strike="noStrike">
                        <a:solidFill>
                          <a:srgbClr val="000000"/>
                        </a:solidFill>
                        <a:effectLst/>
                        <a:latin typeface="Calibri"/>
                      </a:endParaRPr>
                    </a:p>
                  </a:txBody>
                  <a:tcPr marL="5289" marR="5289" marT="5289" marB="0" anchor="ctr">
                    <a:solidFill>
                      <a:schemeClr val="accent1"/>
                    </a:solidFill>
                  </a:tcPr>
                </a:tc>
                <a:tc>
                  <a:txBody>
                    <a:bodyPr/>
                    <a:lstStyle/>
                    <a:p>
                      <a:pPr algn="r" fontAlgn="ctr"/>
                      <a:r>
                        <a:rPr lang="uk-UA" sz="800" u="none" strike="noStrike">
                          <a:effectLst/>
                        </a:rPr>
                        <a:t>1 840,61</a:t>
                      </a:r>
                      <a:endParaRPr lang="uk-UA" sz="800" b="1" i="0" u="none" strike="noStrike">
                        <a:solidFill>
                          <a:srgbClr val="000000"/>
                        </a:solidFill>
                        <a:effectLst/>
                        <a:latin typeface="Calibri"/>
                      </a:endParaRPr>
                    </a:p>
                  </a:txBody>
                  <a:tcPr marL="5289" marR="5289" marT="5289" marB="0" anchor="ctr">
                    <a:solidFill>
                      <a:schemeClr val="accent1"/>
                    </a:solidFill>
                  </a:tcPr>
                </a:tc>
                <a:tc>
                  <a:txBody>
                    <a:bodyPr/>
                    <a:lstStyle/>
                    <a:p>
                      <a:pPr algn="r" fontAlgn="ctr"/>
                      <a:r>
                        <a:rPr lang="uk-UA" sz="800" u="none" strike="noStrike">
                          <a:effectLst/>
                        </a:rPr>
                        <a:t>1 864,57</a:t>
                      </a:r>
                      <a:endParaRPr lang="uk-UA" sz="800" b="1" i="0" u="none" strike="noStrike">
                        <a:solidFill>
                          <a:srgbClr val="000000"/>
                        </a:solidFill>
                        <a:effectLst/>
                        <a:latin typeface="Calibri"/>
                      </a:endParaRPr>
                    </a:p>
                  </a:txBody>
                  <a:tcPr marL="5289" marR="5289" marT="5289" marB="0" anchor="ctr">
                    <a:solidFill>
                      <a:schemeClr val="accent1"/>
                    </a:solidFill>
                  </a:tcPr>
                </a:tc>
                <a:tc>
                  <a:txBody>
                    <a:bodyPr/>
                    <a:lstStyle/>
                    <a:p>
                      <a:pPr algn="r" fontAlgn="ctr"/>
                      <a:r>
                        <a:rPr lang="uk-UA" sz="800" u="none" strike="noStrike">
                          <a:effectLst/>
                        </a:rPr>
                        <a:t>1 880,20</a:t>
                      </a:r>
                      <a:endParaRPr lang="uk-UA" sz="800" b="1" i="0" u="none" strike="noStrike">
                        <a:solidFill>
                          <a:srgbClr val="000000"/>
                        </a:solidFill>
                        <a:effectLst/>
                        <a:latin typeface="Calibri"/>
                      </a:endParaRPr>
                    </a:p>
                  </a:txBody>
                  <a:tcPr marL="5289" marR="5289" marT="5289" marB="0" anchor="ctr">
                    <a:solidFill>
                      <a:schemeClr val="accent1"/>
                    </a:solidFill>
                  </a:tcPr>
                </a:tc>
                <a:tc>
                  <a:txBody>
                    <a:bodyPr/>
                    <a:lstStyle/>
                    <a:p>
                      <a:pPr algn="r" fontAlgn="ctr"/>
                      <a:r>
                        <a:rPr lang="uk-UA" sz="800" u="none" strike="noStrike">
                          <a:effectLst/>
                        </a:rPr>
                        <a:t>1 879,86</a:t>
                      </a:r>
                      <a:endParaRPr lang="uk-UA" sz="800" b="1" i="0" u="none" strike="noStrike">
                        <a:solidFill>
                          <a:srgbClr val="000000"/>
                        </a:solidFill>
                        <a:effectLst/>
                        <a:latin typeface="Calibri"/>
                      </a:endParaRPr>
                    </a:p>
                  </a:txBody>
                  <a:tcPr marL="5289" marR="5289" marT="5289" marB="0" anchor="ctr">
                    <a:solidFill>
                      <a:schemeClr val="accent1"/>
                    </a:solidFill>
                  </a:tcPr>
                </a:tc>
                <a:tc>
                  <a:txBody>
                    <a:bodyPr/>
                    <a:lstStyle/>
                    <a:p>
                      <a:pPr algn="r" fontAlgn="ctr"/>
                      <a:r>
                        <a:rPr lang="uk-UA" sz="800" u="none" strike="noStrike" dirty="0">
                          <a:effectLst/>
                        </a:rPr>
                        <a:t>1 899,14</a:t>
                      </a:r>
                      <a:endParaRPr lang="uk-UA" sz="800" b="1" i="0" u="none" strike="noStrike" dirty="0">
                        <a:solidFill>
                          <a:srgbClr val="000000"/>
                        </a:solidFill>
                        <a:effectLst/>
                        <a:latin typeface="Calibri"/>
                      </a:endParaRPr>
                    </a:p>
                  </a:txBody>
                  <a:tcPr marL="5289" marR="5289" marT="5289" marB="0" anchor="ctr">
                    <a:solidFill>
                      <a:schemeClr val="accent1"/>
                    </a:solidFill>
                  </a:tcPr>
                </a:tc>
              </a:tr>
              <a:tr h="221110">
                <a:tc>
                  <a:txBody>
                    <a:bodyPr/>
                    <a:lstStyle/>
                    <a:p>
                      <a:pPr algn="l" fontAlgn="ctr"/>
                      <a:r>
                        <a:rPr lang="ru-RU" sz="800" u="none" strike="noStrike">
                          <a:effectLst/>
                        </a:rPr>
                        <a:t>1. Заборгованість за випущеними цінними паперами на внутрішньому ринку</a:t>
                      </a:r>
                      <a:endParaRPr lang="ru-RU" sz="800" b="0" i="0" u="none" strike="noStrike">
                        <a:effectLst/>
                        <a:latin typeface="Calibri"/>
                      </a:endParaRPr>
                    </a:p>
                  </a:txBody>
                  <a:tcPr marL="190402" marR="5289" marT="5289" marB="0" anchor="ctr"/>
                </a:tc>
                <a:tc>
                  <a:txBody>
                    <a:bodyPr/>
                    <a:lstStyle/>
                    <a:p>
                      <a:pPr algn="r" fontAlgn="ctr"/>
                      <a:r>
                        <a:rPr lang="uk-UA" sz="800" u="none" strike="noStrike">
                          <a:effectLst/>
                        </a:rPr>
                        <a:t>1 861,68</a:t>
                      </a:r>
                      <a:endParaRPr lang="uk-UA" sz="800" b="0" i="0" u="none" strike="noStrike">
                        <a:effectLst/>
                        <a:latin typeface="Calibri"/>
                      </a:endParaRPr>
                    </a:p>
                  </a:txBody>
                  <a:tcPr marL="5289" marR="5289" marT="5289" marB="0" anchor="ctr"/>
                </a:tc>
                <a:tc>
                  <a:txBody>
                    <a:bodyPr/>
                    <a:lstStyle/>
                    <a:p>
                      <a:pPr algn="r" fontAlgn="ctr"/>
                      <a:r>
                        <a:rPr lang="uk-UA" sz="800" u="none" strike="noStrike">
                          <a:effectLst/>
                        </a:rPr>
                        <a:t>1 853,64</a:t>
                      </a:r>
                      <a:endParaRPr lang="uk-UA" sz="800" b="0" i="0" u="none" strike="noStrike">
                        <a:effectLst/>
                        <a:latin typeface="Calibri"/>
                      </a:endParaRPr>
                    </a:p>
                  </a:txBody>
                  <a:tcPr marL="5289" marR="5289" marT="5289" marB="0" anchor="ctr"/>
                </a:tc>
                <a:tc>
                  <a:txBody>
                    <a:bodyPr/>
                    <a:lstStyle/>
                    <a:p>
                      <a:pPr algn="r" fontAlgn="ctr"/>
                      <a:r>
                        <a:rPr lang="uk-UA" sz="800" u="none" strike="noStrike">
                          <a:effectLst/>
                        </a:rPr>
                        <a:t>1 838,16</a:t>
                      </a:r>
                      <a:endParaRPr lang="uk-UA" sz="800" b="0" i="0" u="none" strike="noStrike">
                        <a:effectLst/>
                        <a:latin typeface="Calibri"/>
                      </a:endParaRPr>
                    </a:p>
                  </a:txBody>
                  <a:tcPr marL="5289" marR="5289" marT="5289" marB="0" anchor="ctr"/>
                </a:tc>
                <a:tc>
                  <a:txBody>
                    <a:bodyPr/>
                    <a:lstStyle/>
                    <a:p>
                      <a:pPr algn="r" fontAlgn="ctr"/>
                      <a:r>
                        <a:rPr lang="uk-UA" sz="800" u="none" strike="noStrike">
                          <a:effectLst/>
                        </a:rPr>
                        <a:t>1 834,23</a:t>
                      </a:r>
                      <a:endParaRPr lang="uk-UA" sz="800" b="0" i="0" u="none" strike="noStrike">
                        <a:effectLst/>
                        <a:latin typeface="Calibri"/>
                      </a:endParaRPr>
                    </a:p>
                  </a:txBody>
                  <a:tcPr marL="5289" marR="5289" marT="5289" marB="0" anchor="ctr"/>
                </a:tc>
                <a:tc>
                  <a:txBody>
                    <a:bodyPr/>
                    <a:lstStyle/>
                    <a:p>
                      <a:pPr algn="r" fontAlgn="ctr"/>
                      <a:r>
                        <a:rPr lang="uk-UA" sz="800" u="none" strike="noStrike">
                          <a:effectLst/>
                        </a:rPr>
                        <a:t>1 828,28</a:t>
                      </a:r>
                      <a:endParaRPr lang="uk-UA" sz="800" b="0" i="0" u="none" strike="noStrike">
                        <a:effectLst/>
                        <a:latin typeface="Calibri"/>
                      </a:endParaRPr>
                    </a:p>
                  </a:txBody>
                  <a:tcPr marL="5289" marR="5289" marT="5289" marB="0" anchor="ctr"/>
                </a:tc>
                <a:tc>
                  <a:txBody>
                    <a:bodyPr/>
                    <a:lstStyle/>
                    <a:p>
                      <a:pPr algn="r" fontAlgn="ctr"/>
                      <a:r>
                        <a:rPr lang="uk-UA" sz="800" u="none" strike="noStrike">
                          <a:effectLst/>
                        </a:rPr>
                        <a:t>1 850,23</a:t>
                      </a:r>
                      <a:endParaRPr lang="uk-UA" sz="800" b="0" i="0" u="none" strike="noStrike">
                        <a:effectLst/>
                        <a:latin typeface="Calibri"/>
                      </a:endParaRPr>
                    </a:p>
                  </a:txBody>
                  <a:tcPr marL="5289" marR="5289" marT="5289" marB="0" anchor="ctr"/>
                </a:tc>
                <a:tc>
                  <a:txBody>
                    <a:bodyPr/>
                    <a:lstStyle/>
                    <a:p>
                      <a:pPr algn="r" fontAlgn="ctr"/>
                      <a:r>
                        <a:rPr lang="uk-UA" sz="800" u="none" strike="noStrike">
                          <a:effectLst/>
                        </a:rPr>
                        <a:t>1 839,22</a:t>
                      </a:r>
                      <a:endParaRPr lang="uk-UA" sz="800" b="0" i="0" u="none" strike="noStrike">
                        <a:effectLst/>
                        <a:latin typeface="Calibri"/>
                      </a:endParaRPr>
                    </a:p>
                  </a:txBody>
                  <a:tcPr marL="5289" marR="5289" marT="5289" marB="0" anchor="ctr"/>
                </a:tc>
                <a:tc>
                  <a:txBody>
                    <a:bodyPr/>
                    <a:lstStyle/>
                    <a:p>
                      <a:pPr algn="r" fontAlgn="ctr"/>
                      <a:r>
                        <a:rPr lang="uk-UA" sz="800" u="none" strike="noStrike">
                          <a:effectLst/>
                        </a:rPr>
                        <a:t>1 863,18</a:t>
                      </a:r>
                      <a:endParaRPr lang="uk-UA" sz="800" b="0" i="0" u="none" strike="noStrike">
                        <a:effectLst/>
                        <a:latin typeface="Calibri"/>
                      </a:endParaRPr>
                    </a:p>
                  </a:txBody>
                  <a:tcPr marL="5289" marR="5289" marT="5289" marB="0" anchor="ctr"/>
                </a:tc>
                <a:tc>
                  <a:txBody>
                    <a:bodyPr/>
                    <a:lstStyle/>
                    <a:p>
                      <a:pPr algn="r" fontAlgn="ctr"/>
                      <a:r>
                        <a:rPr lang="uk-UA" sz="800" u="none" strike="noStrike">
                          <a:effectLst/>
                        </a:rPr>
                        <a:t>1 878,81</a:t>
                      </a:r>
                      <a:endParaRPr lang="uk-UA" sz="800" b="0" i="0" u="none" strike="noStrike">
                        <a:effectLst/>
                        <a:latin typeface="Calibri"/>
                      </a:endParaRPr>
                    </a:p>
                  </a:txBody>
                  <a:tcPr marL="5289" marR="5289" marT="5289" marB="0" anchor="ctr"/>
                </a:tc>
                <a:tc>
                  <a:txBody>
                    <a:bodyPr/>
                    <a:lstStyle/>
                    <a:p>
                      <a:pPr algn="r" fontAlgn="ctr"/>
                      <a:r>
                        <a:rPr lang="uk-UA" sz="800" u="none" strike="noStrike">
                          <a:effectLst/>
                        </a:rPr>
                        <a:t>1 878,50</a:t>
                      </a:r>
                      <a:endParaRPr lang="uk-UA" sz="800" b="0" i="0" u="none" strike="noStrike">
                        <a:effectLst/>
                        <a:latin typeface="Calibri"/>
                      </a:endParaRPr>
                    </a:p>
                  </a:txBody>
                  <a:tcPr marL="5289" marR="5289" marT="5289" marB="0" anchor="ctr"/>
                </a:tc>
                <a:tc>
                  <a:txBody>
                    <a:bodyPr/>
                    <a:lstStyle/>
                    <a:p>
                      <a:pPr algn="r" fontAlgn="ctr"/>
                      <a:r>
                        <a:rPr lang="uk-UA" sz="800" u="none" strike="noStrike">
                          <a:effectLst/>
                        </a:rPr>
                        <a:t>1 897,78</a:t>
                      </a:r>
                      <a:endParaRPr lang="uk-UA" sz="800" b="0" i="0" u="none" strike="noStrike">
                        <a:effectLst/>
                        <a:latin typeface="Calibri"/>
                      </a:endParaRPr>
                    </a:p>
                  </a:txBody>
                  <a:tcPr marL="5289" marR="5289" marT="5289" marB="0" anchor="ctr"/>
                </a:tc>
              </a:tr>
              <a:tr h="221110">
                <a:tc>
                  <a:txBody>
                    <a:bodyPr/>
                    <a:lstStyle/>
                    <a:p>
                      <a:pPr algn="l" fontAlgn="b"/>
                      <a:r>
                        <a:rPr lang="ru-RU" sz="800" u="none" strike="noStrike">
                          <a:effectLst/>
                        </a:rPr>
                        <a:t>2. Заборгованість перед банківськими та іншими фінансовими установами</a:t>
                      </a:r>
                      <a:endParaRPr lang="ru-RU" sz="800" b="0" i="0" u="none" strike="noStrike">
                        <a:effectLst/>
                        <a:latin typeface="Calibri"/>
                      </a:endParaRPr>
                    </a:p>
                  </a:txBody>
                  <a:tcPr marL="190402" marR="5289" marT="5289" marB="0" anchor="b"/>
                </a:tc>
                <a:tc>
                  <a:txBody>
                    <a:bodyPr/>
                    <a:lstStyle/>
                    <a:p>
                      <a:pPr algn="r" fontAlgn="b"/>
                      <a:r>
                        <a:rPr lang="uk-UA" sz="800" u="none" strike="noStrike">
                          <a:effectLst/>
                        </a:rPr>
                        <a:t>1,45</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1,45</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1,45</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1,42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1,42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1,42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1,39</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1,39</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1,39</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1,36</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1,36</a:t>
                      </a:r>
                      <a:endParaRPr lang="uk-UA" sz="800" b="0" i="0" u="none" strike="noStrike">
                        <a:effectLst/>
                        <a:latin typeface="Calibri"/>
                      </a:endParaRPr>
                    </a:p>
                  </a:txBody>
                  <a:tcPr marL="5289" marR="5289" marT="5289" marB="0" anchor="b"/>
                </a:tc>
              </a:tr>
              <a:tr h="113663">
                <a:tc>
                  <a:txBody>
                    <a:bodyPr/>
                    <a:lstStyle/>
                    <a:p>
                      <a:pPr algn="l" fontAlgn="b"/>
                      <a:r>
                        <a:rPr lang="uk-UA" sz="800" u="none" strike="noStrike">
                          <a:effectLst/>
                        </a:rPr>
                        <a:t>Національний банк України</a:t>
                      </a:r>
                      <a:endParaRPr lang="uk-UA" sz="800" b="0" i="0" u="none" strike="noStrike">
                        <a:effectLst/>
                        <a:latin typeface="Calibri"/>
                      </a:endParaRPr>
                    </a:p>
                  </a:txBody>
                  <a:tcPr marL="253870" marR="5289" marT="5289" marB="0" anchor="b"/>
                </a:tc>
                <a:tc>
                  <a:txBody>
                    <a:bodyPr/>
                    <a:lstStyle/>
                    <a:p>
                      <a:pPr algn="r" fontAlgn="b"/>
                      <a:r>
                        <a:rPr lang="uk-UA" sz="800" u="none" strike="noStrike">
                          <a:effectLst/>
                        </a:rPr>
                        <a:t>1,45</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1,45</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1,45</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1,42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1,42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1,42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1,39</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1,39</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1,39</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1,36</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1,36</a:t>
                      </a:r>
                      <a:endParaRPr lang="uk-UA" sz="800" b="0" i="0" u="none" strike="noStrike">
                        <a:effectLst/>
                        <a:latin typeface="Calibri"/>
                      </a:endParaRPr>
                    </a:p>
                  </a:txBody>
                  <a:tcPr marL="5289" marR="5289" marT="5289" marB="0" anchor="b"/>
                </a:tc>
              </a:tr>
              <a:tr h="124297">
                <a:tc>
                  <a:txBody>
                    <a:bodyPr/>
                    <a:lstStyle/>
                    <a:p>
                      <a:pPr algn="l" fontAlgn="b"/>
                      <a:r>
                        <a:rPr lang="uk-UA" sz="800" u="none" strike="noStrike">
                          <a:effectLst/>
                        </a:rPr>
                        <a:t>Зовнішній борг</a:t>
                      </a:r>
                      <a:endParaRPr lang="uk-UA" sz="800" b="1" i="0" u="none" strike="noStrike">
                        <a:effectLst/>
                        <a:latin typeface="Calibri"/>
                      </a:endParaRPr>
                    </a:p>
                  </a:txBody>
                  <a:tcPr marL="126935" marR="5289" marT="5289" marB="0" anchor="b">
                    <a:solidFill>
                      <a:schemeClr val="accent1"/>
                    </a:solidFill>
                  </a:tcPr>
                </a:tc>
                <a:tc>
                  <a:txBody>
                    <a:bodyPr/>
                    <a:lstStyle/>
                    <a:p>
                      <a:pPr algn="r" fontAlgn="b"/>
                      <a:r>
                        <a:rPr lang="uk-UA" sz="800" u="none" strike="noStrike">
                          <a:effectLst/>
                        </a:rPr>
                        <a:t>4 829,34</a:t>
                      </a:r>
                      <a:endParaRPr lang="uk-UA" sz="800" b="1" i="0" u="none" strike="noStrike">
                        <a:effectLst/>
                        <a:latin typeface="Calibri"/>
                      </a:endParaRPr>
                    </a:p>
                  </a:txBody>
                  <a:tcPr marL="5289" marR="5289" marT="5289" marB="0" anchor="b">
                    <a:solidFill>
                      <a:schemeClr val="accent1"/>
                    </a:solidFill>
                  </a:tcPr>
                </a:tc>
                <a:tc>
                  <a:txBody>
                    <a:bodyPr/>
                    <a:lstStyle/>
                    <a:p>
                      <a:pPr algn="r" fontAlgn="b"/>
                      <a:r>
                        <a:rPr lang="uk-UA" sz="800" u="none" strike="noStrike">
                          <a:effectLst/>
                        </a:rPr>
                        <a:t>4 923,82</a:t>
                      </a:r>
                      <a:endParaRPr lang="uk-UA" sz="800" b="1" i="0" u="none" strike="noStrike">
                        <a:effectLst/>
                        <a:latin typeface="Calibri"/>
                      </a:endParaRPr>
                    </a:p>
                  </a:txBody>
                  <a:tcPr marL="5289" marR="5289" marT="5289" marB="0" anchor="b">
                    <a:solidFill>
                      <a:schemeClr val="accent1"/>
                    </a:solidFill>
                  </a:tcPr>
                </a:tc>
                <a:tc>
                  <a:txBody>
                    <a:bodyPr/>
                    <a:lstStyle/>
                    <a:p>
                      <a:pPr algn="r" fontAlgn="b"/>
                      <a:r>
                        <a:rPr lang="uk-UA" sz="800" u="none" strike="noStrike">
                          <a:effectLst/>
                        </a:rPr>
                        <a:t>4 900,57</a:t>
                      </a:r>
                      <a:endParaRPr lang="uk-UA" sz="800" b="1" i="0" u="none" strike="noStrike">
                        <a:effectLst/>
                        <a:latin typeface="Calibri"/>
                      </a:endParaRPr>
                    </a:p>
                  </a:txBody>
                  <a:tcPr marL="5289" marR="5289" marT="5289" marB="0" anchor="b">
                    <a:solidFill>
                      <a:schemeClr val="accent1"/>
                    </a:solidFill>
                  </a:tcPr>
                </a:tc>
                <a:tc>
                  <a:txBody>
                    <a:bodyPr/>
                    <a:lstStyle/>
                    <a:p>
                      <a:pPr algn="r" fontAlgn="b"/>
                      <a:r>
                        <a:rPr lang="uk-UA" sz="800" u="none" strike="noStrike">
                          <a:effectLst/>
                        </a:rPr>
                        <a:t>5 016,57</a:t>
                      </a:r>
                      <a:endParaRPr lang="uk-UA" sz="800" b="1" i="0" u="none" strike="noStrike">
                        <a:effectLst/>
                        <a:latin typeface="Calibri"/>
                      </a:endParaRPr>
                    </a:p>
                  </a:txBody>
                  <a:tcPr marL="5289" marR="5289" marT="5289" marB="0" anchor="b">
                    <a:solidFill>
                      <a:schemeClr val="accent1"/>
                    </a:solidFill>
                  </a:tcPr>
                </a:tc>
                <a:tc>
                  <a:txBody>
                    <a:bodyPr/>
                    <a:lstStyle/>
                    <a:p>
                      <a:pPr algn="r" fontAlgn="b"/>
                      <a:r>
                        <a:rPr lang="uk-UA" sz="800" u="none" strike="noStrike">
                          <a:effectLst/>
                        </a:rPr>
                        <a:t>5 377,52</a:t>
                      </a:r>
                      <a:endParaRPr lang="uk-UA" sz="800" b="1" i="0" u="none" strike="noStrike">
                        <a:effectLst/>
                        <a:latin typeface="Calibri"/>
                      </a:endParaRPr>
                    </a:p>
                  </a:txBody>
                  <a:tcPr marL="5289" marR="5289" marT="5289" marB="0" anchor="b">
                    <a:solidFill>
                      <a:schemeClr val="accent1"/>
                    </a:solidFill>
                  </a:tcPr>
                </a:tc>
                <a:tc>
                  <a:txBody>
                    <a:bodyPr/>
                    <a:lstStyle/>
                    <a:p>
                      <a:pPr algn="r" fontAlgn="b"/>
                      <a:r>
                        <a:rPr lang="uk-UA" sz="800" u="none" strike="noStrike">
                          <a:effectLst/>
                        </a:rPr>
                        <a:t>5 387,51</a:t>
                      </a:r>
                      <a:endParaRPr lang="uk-UA" sz="800" b="1" i="0" u="none" strike="noStrike">
                        <a:effectLst/>
                        <a:latin typeface="Calibri"/>
                      </a:endParaRPr>
                    </a:p>
                  </a:txBody>
                  <a:tcPr marL="5289" marR="5289" marT="5289" marB="0" anchor="b">
                    <a:solidFill>
                      <a:schemeClr val="accent1"/>
                    </a:solidFill>
                  </a:tcPr>
                </a:tc>
                <a:tc>
                  <a:txBody>
                    <a:bodyPr/>
                    <a:lstStyle/>
                    <a:p>
                      <a:pPr algn="r" fontAlgn="b"/>
                      <a:r>
                        <a:rPr lang="uk-UA" sz="800" u="none" strike="noStrike">
                          <a:effectLst/>
                        </a:rPr>
                        <a:t>5 561,93</a:t>
                      </a:r>
                      <a:endParaRPr lang="uk-UA" sz="800" b="1" i="0" u="none" strike="noStrike">
                        <a:effectLst/>
                        <a:latin typeface="Calibri"/>
                      </a:endParaRPr>
                    </a:p>
                  </a:txBody>
                  <a:tcPr marL="5289" marR="5289" marT="5289" marB="0" anchor="b">
                    <a:solidFill>
                      <a:schemeClr val="accent1"/>
                    </a:solidFill>
                  </a:tcPr>
                </a:tc>
                <a:tc>
                  <a:txBody>
                    <a:bodyPr/>
                    <a:lstStyle/>
                    <a:p>
                      <a:pPr algn="r" fontAlgn="b"/>
                      <a:r>
                        <a:rPr lang="uk-UA" sz="800" u="none" strike="noStrike">
                          <a:effectLst/>
                        </a:rPr>
                        <a:t>5 612,96</a:t>
                      </a:r>
                      <a:endParaRPr lang="uk-UA" sz="800" b="1" i="0" u="none" strike="noStrike">
                        <a:effectLst/>
                        <a:latin typeface="Calibri"/>
                      </a:endParaRPr>
                    </a:p>
                  </a:txBody>
                  <a:tcPr marL="5289" marR="5289" marT="5289" marB="0" anchor="b">
                    <a:solidFill>
                      <a:schemeClr val="accent1"/>
                    </a:solidFill>
                  </a:tcPr>
                </a:tc>
                <a:tc>
                  <a:txBody>
                    <a:bodyPr/>
                    <a:lstStyle/>
                    <a:p>
                      <a:pPr algn="r" fontAlgn="b"/>
                      <a:r>
                        <a:rPr lang="uk-UA" sz="800" u="none" strike="noStrike">
                          <a:effectLst/>
                        </a:rPr>
                        <a:t>5 776,97</a:t>
                      </a:r>
                      <a:endParaRPr lang="uk-UA" sz="800" b="1" i="0" u="none" strike="noStrike">
                        <a:effectLst/>
                        <a:latin typeface="Calibri"/>
                      </a:endParaRPr>
                    </a:p>
                  </a:txBody>
                  <a:tcPr marL="5289" marR="5289" marT="5289" marB="0" anchor="b">
                    <a:solidFill>
                      <a:schemeClr val="accent1"/>
                    </a:solidFill>
                  </a:tcPr>
                </a:tc>
                <a:tc>
                  <a:txBody>
                    <a:bodyPr/>
                    <a:lstStyle/>
                    <a:p>
                      <a:pPr algn="r" fontAlgn="b"/>
                      <a:r>
                        <a:rPr lang="uk-UA" sz="800" u="none" strike="noStrike">
                          <a:effectLst/>
                        </a:rPr>
                        <a:t>5 852,47</a:t>
                      </a:r>
                      <a:endParaRPr lang="uk-UA" sz="800" b="1" i="0" u="none" strike="noStrike">
                        <a:effectLst/>
                        <a:latin typeface="Calibri"/>
                      </a:endParaRPr>
                    </a:p>
                  </a:txBody>
                  <a:tcPr marL="5289" marR="5289" marT="5289" marB="0" anchor="b">
                    <a:solidFill>
                      <a:schemeClr val="accent1"/>
                    </a:solidFill>
                  </a:tcPr>
                </a:tc>
                <a:tc>
                  <a:txBody>
                    <a:bodyPr/>
                    <a:lstStyle/>
                    <a:p>
                      <a:pPr algn="r" fontAlgn="b"/>
                      <a:r>
                        <a:rPr lang="uk-UA" sz="800" u="none" strike="noStrike" dirty="0">
                          <a:effectLst/>
                        </a:rPr>
                        <a:t>6 090,87</a:t>
                      </a:r>
                      <a:endParaRPr lang="uk-UA" sz="800" b="1" i="0" u="none" strike="noStrike" dirty="0">
                        <a:effectLst/>
                        <a:latin typeface="Calibri"/>
                      </a:endParaRPr>
                    </a:p>
                  </a:txBody>
                  <a:tcPr marL="5289" marR="5289" marT="5289" marB="0" anchor="b">
                    <a:solidFill>
                      <a:schemeClr val="accent1"/>
                    </a:solidFill>
                  </a:tcPr>
                </a:tc>
              </a:tr>
              <a:tr h="221110">
                <a:tc>
                  <a:txBody>
                    <a:bodyPr/>
                    <a:lstStyle/>
                    <a:p>
                      <a:pPr algn="l" fontAlgn="b"/>
                      <a:r>
                        <a:rPr lang="ru-RU" sz="800" u="none" strike="noStrike">
                          <a:effectLst/>
                        </a:rPr>
                        <a:t>1. Заборгованість за позиками, одержаними від міжнародних фінансових організацій</a:t>
                      </a:r>
                      <a:endParaRPr lang="ru-RU" sz="800" b="0" i="0" u="none" strike="noStrike">
                        <a:effectLst/>
                        <a:latin typeface="Calibri"/>
                      </a:endParaRPr>
                    </a:p>
                  </a:txBody>
                  <a:tcPr marL="190402" marR="5289" marT="5289" marB="0" anchor="b"/>
                </a:tc>
                <a:tc>
                  <a:txBody>
                    <a:bodyPr/>
                    <a:lstStyle/>
                    <a:p>
                      <a:pPr algn="r" fontAlgn="b"/>
                      <a:r>
                        <a:rPr lang="uk-UA" sz="800" u="none" strike="noStrike">
                          <a:effectLst/>
                        </a:rPr>
                        <a:t>3 482,01</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3 583,62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3 568,02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3 679,39</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4 018,35</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4 030,54</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4 192,41</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4 221,19</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4 399,11</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4 475,47</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4 698,78</a:t>
                      </a:r>
                      <a:endParaRPr lang="uk-UA" sz="800" b="0" i="0" u="none" strike="noStrike">
                        <a:effectLst/>
                        <a:latin typeface="Calibri"/>
                      </a:endParaRPr>
                    </a:p>
                  </a:txBody>
                  <a:tcPr marL="5289" marR="5289" marT="5289" marB="0" anchor="b"/>
                </a:tc>
              </a:tr>
              <a:tr h="543454">
                <a:tc>
                  <a:txBody>
                    <a:bodyPr/>
                    <a:lstStyle/>
                    <a:p>
                      <a:pPr algn="l" fontAlgn="b"/>
                      <a:r>
                        <a:rPr lang="ru-RU" sz="800" u="none" strike="noStrike">
                          <a:effectLst/>
                        </a:rPr>
                        <a:t>2.1. Заборгованість за позиками, одержаними від органів управління іноземних держав (крім неврегульованої від органів управління держави-агресора та/або такої, що оскаржується)</a:t>
                      </a:r>
                      <a:endParaRPr lang="ru-RU" sz="800" b="0" i="0" u="none" strike="noStrike">
                        <a:effectLst/>
                        <a:latin typeface="Calibri"/>
                      </a:endParaRPr>
                    </a:p>
                  </a:txBody>
                  <a:tcPr marL="190402" marR="5289" marT="5289" marB="0" anchor="b"/>
                </a:tc>
                <a:tc>
                  <a:txBody>
                    <a:bodyPr/>
                    <a:lstStyle/>
                    <a:p>
                      <a:pPr algn="r" fontAlgn="b"/>
                      <a:r>
                        <a:rPr lang="uk-UA" sz="800" u="none" strike="noStrike">
                          <a:effectLst/>
                        </a:rPr>
                        <a:t>320,75</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319,24</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319,28</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321,12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334,20</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333,12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339,88</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336,61</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334,13</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331,92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333,73</a:t>
                      </a:r>
                      <a:endParaRPr lang="uk-UA" sz="800" b="0" i="0" u="none" strike="noStrike">
                        <a:effectLst/>
                        <a:latin typeface="Calibri"/>
                      </a:endParaRPr>
                    </a:p>
                  </a:txBody>
                  <a:tcPr marL="5289" marR="5289" marT="5289" marB="0" anchor="b"/>
                </a:tc>
              </a:tr>
              <a:tr h="113663">
                <a:tc>
                  <a:txBody>
                    <a:bodyPr/>
                    <a:lstStyle/>
                    <a:p>
                      <a:pPr algn="l" fontAlgn="b"/>
                      <a:r>
                        <a:rPr lang="uk-UA" sz="800" u="none" strike="noStrike">
                          <a:effectLst/>
                        </a:rPr>
                        <a:t>Великобританія</a:t>
                      </a:r>
                      <a:endParaRPr lang="uk-UA" sz="800" b="0" i="0" u="none" strike="noStrike">
                        <a:effectLst/>
                        <a:latin typeface="Calibri"/>
                      </a:endParaRPr>
                    </a:p>
                  </a:txBody>
                  <a:tcPr marL="253870" marR="5289" marT="5289" marB="0" anchor="b"/>
                </a:tc>
                <a:tc>
                  <a:txBody>
                    <a:bodyPr/>
                    <a:lstStyle/>
                    <a:p>
                      <a:pPr algn="r" fontAlgn="b"/>
                      <a:r>
                        <a:rPr lang="uk-UA" sz="800" u="none" strike="noStrike">
                          <a:effectLst/>
                        </a:rPr>
                        <a:t>1,00</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0,99</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1,00</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1,02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1,05</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1,06</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1,09</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1,06</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1,06</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1,05</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1,05</a:t>
                      </a:r>
                      <a:endParaRPr lang="uk-UA" sz="800" b="0" i="0" u="none" strike="noStrike">
                        <a:effectLst/>
                        <a:latin typeface="Calibri"/>
                      </a:endParaRPr>
                    </a:p>
                  </a:txBody>
                  <a:tcPr marL="5289" marR="5289" marT="5289" marB="0" anchor="b"/>
                </a:tc>
              </a:tr>
              <a:tr h="113663">
                <a:tc>
                  <a:txBody>
                    <a:bodyPr/>
                    <a:lstStyle/>
                    <a:p>
                      <a:pPr algn="l" fontAlgn="b"/>
                      <a:r>
                        <a:rPr lang="uk-UA" sz="800" u="none" strike="noStrike">
                          <a:effectLst/>
                        </a:rPr>
                        <a:t>Італія</a:t>
                      </a:r>
                      <a:endParaRPr lang="uk-UA" sz="800" b="0" i="0" u="none" strike="noStrike">
                        <a:effectLst/>
                        <a:latin typeface="Calibri"/>
                      </a:endParaRPr>
                    </a:p>
                  </a:txBody>
                  <a:tcPr marL="253870" marR="5289" marT="5289" marB="0" anchor="b"/>
                </a:tc>
                <a:tc>
                  <a:txBody>
                    <a:bodyPr/>
                    <a:lstStyle/>
                    <a:p>
                      <a:pPr algn="r" fontAlgn="b"/>
                      <a:r>
                        <a:rPr lang="uk-UA" sz="800" u="none" strike="noStrike">
                          <a:effectLst/>
                        </a:rPr>
                        <a:t>8,79</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8,70</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8,70</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8,95</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9,46</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9,36</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9,76</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9,63</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9,63</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9,69</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9,70</a:t>
                      </a:r>
                      <a:endParaRPr lang="uk-UA" sz="800" b="0" i="0" u="none" strike="noStrike">
                        <a:effectLst/>
                        <a:latin typeface="Calibri"/>
                      </a:endParaRPr>
                    </a:p>
                  </a:txBody>
                  <a:tcPr marL="5289" marR="5289" marT="5289" marB="0" anchor="b"/>
                </a:tc>
              </a:tr>
              <a:tr h="113663">
                <a:tc>
                  <a:txBody>
                    <a:bodyPr/>
                    <a:lstStyle/>
                    <a:p>
                      <a:pPr algn="l" fontAlgn="b"/>
                      <a:r>
                        <a:rPr lang="uk-UA" sz="800" u="none" strike="noStrike">
                          <a:effectLst/>
                        </a:rPr>
                        <a:t>Канада</a:t>
                      </a:r>
                      <a:endParaRPr lang="uk-UA" sz="800" b="0" i="0" u="none" strike="noStrike">
                        <a:effectLst/>
                        <a:latin typeface="Calibri"/>
                      </a:endParaRPr>
                    </a:p>
                  </a:txBody>
                  <a:tcPr marL="253870" marR="5289" marT="5289" marB="0" anchor="b"/>
                </a:tc>
                <a:tc>
                  <a:txBody>
                    <a:bodyPr/>
                    <a:lstStyle/>
                    <a:p>
                      <a:pPr algn="r" fontAlgn="b"/>
                      <a:r>
                        <a:rPr lang="uk-UA" sz="800" u="none" strike="noStrike">
                          <a:effectLst/>
                        </a:rPr>
                        <a:t>213,76</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212,31</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211,49</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211,92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218,89</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219,00</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222,30</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220,87</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218,57</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216,45</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218,86</a:t>
                      </a:r>
                      <a:endParaRPr lang="uk-UA" sz="800" b="0" i="0" u="none" strike="noStrike">
                        <a:effectLst/>
                        <a:latin typeface="Calibri"/>
                      </a:endParaRPr>
                    </a:p>
                  </a:txBody>
                  <a:tcPr marL="5289" marR="5289" marT="5289" marB="0" anchor="b"/>
                </a:tc>
              </a:tr>
              <a:tr h="113663">
                <a:tc>
                  <a:txBody>
                    <a:bodyPr/>
                    <a:lstStyle/>
                    <a:p>
                      <a:pPr algn="l" fontAlgn="b"/>
                      <a:r>
                        <a:rPr lang="uk-UA" sz="800" u="none" strike="noStrike">
                          <a:effectLst/>
                        </a:rPr>
                        <a:t>Нідерланди</a:t>
                      </a:r>
                      <a:endParaRPr lang="uk-UA" sz="800" b="0" i="0" u="none" strike="noStrike">
                        <a:effectLst/>
                        <a:latin typeface="Calibri"/>
                      </a:endParaRPr>
                    </a:p>
                  </a:txBody>
                  <a:tcPr marL="253870" marR="5289" marT="5289" marB="0" anchor="b"/>
                </a:tc>
                <a:tc>
                  <a:txBody>
                    <a:bodyPr/>
                    <a:lstStyle/>
                    <a:p>
                      <a:pPr algn="r" fontAlgn="b"/>
                      <a:r>
                        <a:rPr lang="uk-UA" sz="800" u="none" strike="noStrike">
                          <a:effectLst/>
                        </a:rPr>
                        <a:t>8,79</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8,70</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8,70</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8,95</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9,46</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9,36</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9,76</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9,63</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9,63</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9,69</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9,70</a:t>
                      </a:r>
                      <a:endParaRPr lang="uk-UA" sz="800" b="0" i="0" u="none" strike="noStrike">
                        <a:effectLst/>
                        <a:latin typeface="Calibri"/>
                      </a:endParaRPr>
                    </a:p>
                  </a:txBody>
                  <a:tcPr marL="5289" marR="5289" marT="5289" marB="0" anchor="b"/>
                </a:tc>
              </a:tr>
              <a:tr h="113663">
                <a:tc>
                  <a:txBody>
                    <a:bodyPr/>
                    <a:lstStyle/>
                    <a:p>
                      <a:pPr algn="l" fontAlgn="b"/>
                      <a:r>
                        <a:rPr lang="uk-UA" sz="800" u="none" strike="noStrike">
                          <a:effectLst/>
                        </a:rPr>
                        <a:t>Німеччина</a:t>
                      </a:r>
                      <a:endParaRPr lang="uk-UA" sz="800" b="0" i="0" u="none" strike="noStrike">
                        <a:effectLst/>
                        <a:latin typeface="Calibri"/>
                      </a:endParaRPr>
                    </a:p>
                  </a:txBody>
                  <a:tcPr marL="253870" marR="5289" marT="5289" marB="0" anchor="b"/>
                </a:tc>
                <a:tc>
                  <a:txBody>
                    <a:bodyPr/>
                    <a:lstStyle/>
                    <a:p>
                      <a:pPr algn="r" fontAlgn="b"/>
                      <a:r>
                        <a:rPr lang="uk-UA" sz="800" u="none" strike="noStrike">
                          <a:effectLst/>
                        </a:rPr>
                        <a:t>24,70</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24,46</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24,53</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25,25</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26,68</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26,41</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27,55</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27,19</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27,18</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27,37</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27,42</a:t>
                      </a:r>
                      <a:endParaRPr lang="uk-UA" sz="800" b="0" i="0" u="none" strike="noStrike">
                        <a:effectLst/>
                        <a:latin typeface="Calibri"/>
                      </a:endParaRPr>
                    </a:p>
                  </a:txBody>
                  <a:tcPr marL="5289" marR="5289" marT="5289" marB="0" anchor="b"/>
                </a:tc>
              </a:tr>
              <a:tr h="113663">
                <a:tc>
                  <a:txBody>
                    <a:bodyPr/>
                    <a:lstStyle/>
                    <a:p>
                      <a:pPr algn="l" fontAlgn="b"/>
                      <a:r>
                        <a:rPr lang="uk-UA" sz="800" u="none" strike="noStrike">
                          <a:effectLst/>
                        </a:rPr>
                        <a:t>Польща</a:t>
                      </a:r>
                      <a:endParaRPr lang="uk-UA" sz="800" b="0" i="0" u="none" strike="noStrike">
                        <a:effectLst/>
                        <a:latin typeface="Calibri"/>
                      </a:endParaRPr>
                    </a:p>
                  </a:txBody>
                  <a:tcPr marL="253870" marR="5289" marT="5289" marB="0" anchor="b"/>
                </a:tc>
                <a:tc>
                  <a:txBody>
                    <a:bodyPr/>
                    <a:lstStyle/>
                    <a:p>
                      <a:pPr algn="r" fontAlgn="b"/>
                      <a:r>
                        <a:rPr lang="uk-UA" sz="800" u="none" strike="noStrike">
                          <a:effectLst/>
                        </a:rPr>
                        <a:t>4,36</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4,32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4,32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4,44</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4,81</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4,99</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5,44</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5,37</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5,37</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5,41</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5,42</a:t>
                      </a:r>
                      <a:endParaRPr lang="uk-UA" sz="800" b="0" i="0" u="none" strike="noStrike">
                        <a:effectLst/>
                        <a:latin typeface="Calibri"/>
                      </a:endParaRPr>
                    </a:p>
                  </a:txBody>
                  <a:tcPr marL="5289" marR="5289" marT="5289" marB="0" anchor="b"/>
                </a:tc>
              </a:tr>
              <a:tr h="113663">
                <a:tc>
                  <a:txBody>
                    <a:bodyPr/>
                    <a:lstStyle/>
                    <a:p>
                      <a:pPr algn="l" fontAlgn="b"/>
                      <a:r>
                        <a:rPr lang="uk-UA" sz="800" u="none" strike="noStrike">
                          <a:effectLst/>
                        </a:rPr>
                        <a:t>Республіка Корея</a:t>
                      </a:r>
                      <a:endParaRPr lang="uk-UA" sz="800" b="0" i="0" u="none" strike="noStrike">
                        <a:effectLst/>
                        <a:latin typeface="Calibri"/>
                      </a:endParaRPr>
                    </a:p>
                  </a:txBody>
                  <a:tcPr marL="253870" marR="5289" marT="5289" marB="0" anchor="b"/>
                </a:tc>
                <a:tc>
                  <a:txBody>
                    <a:bodyPr/>
                    <a:lstStyle/>
                    <a:p>
                      <a:pPr algn="r" fontAlgn="b"/>
                      <a:r>
                        <a:rPr lang="uk-UA" sz="800" u="none" strike="noStrike">
                          <a:effectLst/>
                        </a:rPr>
                        <a:t>4,20</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4,18</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4,15</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4,15</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4,16</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4,15</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4,16</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4,18</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4,13</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4,13</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4,20</a:t>
                      </a:r>
                      <a:endParaRPr lang="uk-UA" sz="800" b="0" i="0" u="none" strike="noStrike">
                        <a:effectLst/>
                        <a:latin typeface="Calibri"/>
                      </a:endParaRPr>
                    </a:p>
                  </a:txBody>
                  <a:tcPr marL="5289" marR="5289" marT="5289" marB="0" anchor="b"/>
                </a:tc>
              </a:tr>
              <a:tr h="113663">
                <a:tc>
                  <a:txBody>
                    <a:bodyPr/>
                    <a:lstStyle/>
                    <a:p>
                      <a:pPr algn="l" fontAlgn="b"/>
                      <a:r>
                        <a:rPr lang="uk-UA" sz="800" u="none" strike="noStrike">
                          <a:effectLst/>
                        </a:rPr>
                        <a:t>США</a:t>
                      </a:r>
                      <a:endParaRPr lang="uk-UA" sz="800" b="0" i="0" u="none" strike="noStrike">
                        <a:effectLst/>
                        <a:latin typeface="Calibri"/>
                      </a:endParaRPr>
                    </a:p>
                  </a:txBody>
                  <a:tcPr marL="253870" marR="5289" marT="5289" marB="0" anchor="b"/>
                </a:tc>
                <a:tc>
                  <a:txBody>
                    <a:bodyPr/>
                    <a:lstStyle/>
                    <a:p>
                      <a:pPr algn="r" fontAlgn="b"/>
                      <a:r>
                        <a:rPr lang="uk-UA" sz="800" u="none" strike="noStrike">
                          <a:effectLst/>
                        </a:rPr>
                        <a:t>0,02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0,02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0,02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0,02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0,02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0,02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0,02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0,02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0,02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0,02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0,02</a:t>
                      </a:r>
                      <a:endParaRPr lang="uk-UA" sz="800" b="0" i="0" u="none" strike="noStrike">
                        <a:effectLst/>
                        <a:latin typeface="Calibri"/>
                      </a:endParaRPr>
                    </a:p>
                  </a:txBody>
                  <a:tcPr marL="5289" marR="5289" marT="5289" marB="0" anchor="b"/>
                </a:tc>
              </a:tr>
              <a:tr h="113663">
                <a:tc>
                  <a:txBody>
                    <a:bodyPr/>
                    <a:lstStyle/>
                    <a:p>
                      <a:pPr algn="l" fontAlgn="b"/>
                      <a:r>
                        <a:rPr lang="uk-UA" sz="800" u="none" strike="noStrike">
                          <a:effectLst/>
                        </a:rPr>
                        <a:t>Франція</a:t>
                      </a:r>
                      <a:endParaRPr lang="uk-UA" sz="800" b="0" i="0" u="none" strike="noStrike">
                        <a:effectLst/>
                        <a:latin typeface="Calibri"/>
                      </a:endParaRPr>
                    </a:p>
                  </a:txBody>
                  <a:tcPr marL="253870" marR="5289" marT="5289" marB="0" anchor="b"/>
                </a:tc>
                <a:tc>
                  <a:txBody>
                    <a:bodyPr/>
                    <a:lstStyle/>
                    <a:p>
                      <a:pPr algn="r" fontAlgn="b"/>
                      <a:r>
                        <a:rPr lang="uk-UA" sz="800" u="none" strike="noStrike">
                          <a:effectLst/>
                        </a:rPr>
                        <a:t>19,55</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19,37</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19,36</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19,71</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20,83</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20,59</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21,38</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21,10</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21,10</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21,03</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21,06</a:t>
                      </a:r>
                      <a:endParaRPr lang="uk-UA" sz="800" b="0" i="0" u="none" strike="noStrike">
                        <a:effectLst/>
                        <a:latin typeface="Calibri"/>
                      </a:endParaRPr>
                    </a:p>
                  </a:txBody>
                  <a:tcPr marL="5289" marR="5289" marT="5289" marB="0" anchor="b"/>
                </a:tc>
              </a:tr>
              <a:tr h="113663">
                <a:tc>
                  <a:txBody>
                    <a:bodyPr/>
                    <a:lstStyle/>
                    <a:p>
                      <a:pPr algn="l" fontAlgn="b"/>
                      <a:r>
                        <a:rPr lang="uk-UA" sz="800" u="none" strike="noStrike">
                          <a:effectLst/>
                        </a:rPr>
                        <a:t>Японія</a:t>
                      </a:r>
                      <a:endParaRPr lang="uk-UA" sz="800" b="0" i="0" u="none" strike="noStrike">
                        <a:effectLst/>
                        <a:latin typeface="Calibri"/>
                      </a:endParaRPr>
                    </a:p>
                  </a:txBody>
                  <a:tcPr marL="253870" marR="5289" marT="5289" marB="0" anchor="b"/>
                </a:tc>
                <a:tc>
                  <a:txBody>
                    <a:bodyPr/>
                    <a:lstStyle/>
                    <a:p>
                      <a:pPr algn="r" fontAlgn="b"/>
                      <a:r>
                        <a:rPr lang="uk-UA" sz="800" u="none" strike="noStrike">
                          <a:effectLst/>
                        </a:rPr>
                        <a:t>35,59</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36,18</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37,01</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36,71</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38,84</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38,17</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38,43</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37,55</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37,45</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37,07</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36,29</a:t>
                      </a:r>
                      <a:endParaRPr lang="uk-UA" sz="800" b="0" i="0" u="none" strike="noStrike">
                        <a:effectLst/>
                        <a:latin typeface="Calibri"/>
                      </a:endParaRPr>
                    </a:p>
                  </a:txBody>
                  <a:tcPr marL="5289" marR="5289" marT="5289" marB="0" anchor="b"/>
                </a:tc>
              </a:tr>
              <a:tr h="436006">
                <a:tc>
                  <a:txBody>
                    <a:bodyPr/>
                    <a:lstStyle/>
                    <a:p>
                      <a:pPr algn="l" fontAlgn="b"/>
                      <a:r>
                        <a:rPr lang="ru-RU" sz="800" u="none" strike="noStrike">
                          <a:effectLst/>
                        </a:rPr>
                        <a:t>2.2 Неврегульована заборгованість за позиками, одержаними від органів управління держави-агресора, та/або така, що оскаржується</a:t>
                      </a:r>
                      <a:endParaRPr lang="ru-RU" sz="800" b="0" i="0" u="none" strike="noStrike">
                        <a:effectLst/>
                        <a:latin typeface="Calibri"/>
                      </a:endParaRPr>
                    </a:p>
                  </a:txBody>
                  <a:tcPr marL="190402" marR="5289" marT="5289" marB="0" anchor="b"/>
                </a:tc>
                <a:tc>
                  <a:txBody>
                    <a:bodyPr/>
                    <a:lstStyle/>
                    <a:p>
                      <a:pPr algn="r" fontAlgn="b"/>
                      <a:r>
                        <a:rPr lang="uk-UA" sz="800" u="none" strike="noStrike">
                          <a:effectLst/>
                        </a:rPr>
                        <a:t>25,47</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25,34</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25,15</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25,13</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25,18</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25,16</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25,23</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25,30</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25,00</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25,03</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25,43</a:t>
                      </a:r>
                      <a:endParaRPr lang="uk-UA" sz="800" b="0" i="0" u="none" strike="noStrike">
                        <a:effectLst/>
                        <a:latin typeface="Calibri"/>
                      </a:endParaRPr>
                    </a:p>
                  </a:txBody>
                  <a:tcPr marL="5289" marR="5289" marT="5289" marB="0" anchor="b"/>
                </a:tc>
              </a:tr>
              <a:tr h="328559">
                <a:tc>
                  <a:txBody>
                    <a:bodyPr/>
                    <a:lstStyle/>
                    <a:p>
                      <a:pPr algn="l" fontAlgn="b"/>
                      <a:r>
                        <a:rPr lang="ru-RU" sz="800" u="none" strike="noStrike">
                          <a:effectLst/>
                        </a:rPr>
                        <a:t>3. Заборгованість за позиками, одержаними від іноземних комерційних банків, інших іноземних фінансових установ</a:t>
                      </a:r>
                      <a:endParaRPr lang="ru-RU" sz="800" b="0" i="0" u="none" strike="noStrike">
                        <a:effectLst/>
                        <a:latin typeface="Calibri"/>
                      </a:endParaRPr>
                    </a:p>
                  </a:txBody>
                  <a:tcPr marL="190402" marR="5289" marT="5289" marB="0" anchor="b"/>
                </a:tc>
                <a:tc>
                  <a:txBody>
                    <a:bodyPr/>
                    <a:lstStyle/>
                    <a:p>
                      <a:pPr algn="r" fontAlgn="b"/>
                      <a:r>
                        <a:rPr lang="uk-UA" sz="800" u="none" strike="noStrike">
                          <a:effectLst/>
                        </a:rPr>
                        <a:t>62,16</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61,51</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60,24</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61,28</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64,61</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64,25</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65,17</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90,30</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88,78</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88,49</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88,34</a:t>
                      </a:r>
                      <a:endParaRPr lang="uk-UA" sz="800" b="0" i="0" u="none" strike="noStrike">
                        <a:effectLst/>
                        <a:latin typeface="Calibri"/>
                      </a:endParaRPr>
                    </a:p>
                  </a:txBody>
                  <a:tcPr marL="5289" marR="5289" marT="5289" marB="0" anchor="b"/>
                </a:tc>
              </a:tr>
              <a:tr h="328559">
                <a:tc>
                  <a:txBody>
                    <a:bodyPr/>
                    <a:lstStyle/>
                    <a:p>
                      <a:pPr algn="l" fontAlgn="b"/>
                      <a:r>
                        <a:rPr lang="ru-RU" sz="800" u="none" strike="noStrike">
                          <a:effectLst/>
                        </a:rPr>
                        <a:t>4.1.Заборгованість за випущеними цінними паперами (крім неврегульованої та/або такої, що оскаржується)</a:t>
                      </a:r>
                      <a:endParaRPr lang="ru-RU" sz="800" b="0" i="0" u="none" strike="noStrike">
                        <a:effectLst/>
                        <a:latin typeface="Calibri"/>
                      </a:endParaRPr>
                    </a:p>
                  </a:txBody>
                  <a:tcPr marL="190402" marR="5289" marT="5289" marB="0" anchor="b"/>
                </a:tc>
                <a:tc>
                  <a:txBody>
                    <a:bodyPr/>
                    <a:lstStyle/>
                    <a:p>
                      <a:pPr algn="r" fontAlgn="b"/>
                      <a:r>
                        <a:rPr lang="uk-UA" sz="800" u="none" strike="noStrike">
                          <a:effectLst/>
                        </a:rPr>
                        <a:t>639,80</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636,53</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631,81</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631,27</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632,58</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632,03</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633,74</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635,65</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627,95</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628,82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638,75</a:t>
                      </a:r>
                      <a:endParaRPr lang="uk-UA" sz="800" b="0" i="0" u="none" strike="noStrike">
                        <a:effectLst/>
                        <a:latin typeface="Calibri"/>
                      </a:endParaRPr>
                    </a:p>
                  </a:txBody>
                  <a:tcPr marL="5289" marR="5289" marT="5289" marB="0" anchor="b"/>
                </a:tc>
              </a:tr>
              <a:tr h="328559">
                <a:tc>
                  <a:txBody>
                    <a:bodyPr/>
                    <a:lstStyle/>
                    <a:p>
                      <a:pPr algn="l" fontAlgn="b"/>
                      <a:r>
                        <a:rPr lang="ru-RU" sz="800" u="none" strike="noStrike">
                          <a:effectLst/>
                        </a:rPr>
                        <a:t>4.2.Неврегульована заборгованість за випущеними цінними паперами, та/або така, що оскаржується</a:t>
                      </a:r>
                      <a:endParaRPr lang="ru-RU" sz="800" b="0" i="0" u="none" strike="noStrike">
                        <a:effectLst/>
                        <a:latin typeface="Calibri"/>
                      </a:endParaRPr>
                    </a:p>
                  </a:txBody>
                  <a:tcPr marL="190402" marR="5289" marT="5289" marB="0" anchor="b"/>
                </a:tc>
                <a:tc>
                  <a:txBody>
                    <a:bodyPr/>
                    <a:lstStyle/>
                    <a:p>
                      <a:pPr algn="r" fontAlgn="b"/>
                      <a:r>
                        <a:rPr lang="uk-UA" sz="800" u="none" strike="noStrike">
                          <a:effectLst/>
                        </a:rPr>
                        <a:t>126,12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125,47</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124,54</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124,44</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124,69</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124,59</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124,92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125,30</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123,78</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123,95</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125,91</a:t>
                      </a:r>
                      <a:endParaRPr lang="uk-UA" sz="800" b="0" i="0" u="none" strike="noStrike">
                        <a:effectLst/>
                        <a:latin typeface="Calibri"/>
                      </a:endParaRPr>
                    </a:p>
                  </a:txBody>
                  <a:tcPr marL="5289" marR="5289" marT="5289" marB="0" anchor="b"/>
                </a:tc>
              </a:tr>
              <a:tr h="221110">
                <a:tc>
                  <a:txBody>
                    <a:bodyPr/>
                    <a:lstStyle/>
                    <a:p>
                      <a:pPr algn="l" fontAlgn="b"/>
                      <a:r>
                        <a:rPr lang="ru-RU" sz="800" u="none" strike="noStrike">
                          <a:effectLst/>
                        </a:rPr>
                        <a:t>5. Заборгованість, не віднесена до інших категорій</a:t>
                      </a:r>
                      <a:endParaRPr lang="ru-RU" sz="800" b="0" i="0" u="none" strike="noStrike">
                        <a:effectLst/>
                        <a:latin typeface="Calibri"/>
                      </a:endParaRPr>
                    </a:p>
                  </a:txBody>
                  <a:tcPr marL="190402" marR="5289" marT="5289" marB="0" anchor="b"/>
                </a:tc>
                <a:tc>
                  <a:txBody>
                    <a:bodyPr/>
                    <a:lstStyle/>
                    <a:p>
                      <a:pPr algn="r" fontAlgn="b"/>
                      <a:r>
                        <a:rPr lang="uk-UA" sz="800" u="none" strike="noStrike">
                          <a:effectLst/>
                        </a:rPr>
                        <a:t>173,04</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172,11</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171,52</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173,95</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177,91</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177,83</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180,58</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178,61</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178,23</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178,79</a:t>
                      </a:r>
                      <a:endParaRPr lang="uk-UA" sz="800" b="0" i="0" u="none" strike="noStrike">
                        <a:effectLst/>
                        <a:latin typeface="Calibri"/>
                      </a:endParaRPr>
                    </a:p>
                  </a:txBody>
                  <a:tcPr marL="5289" marR="5289" marT="5289" marB="0" anchor="b"/>
                </a:tc>
                <a:tc>
                  <a:txBody>
                    <a:bodyPr/>
                    <a:lstStyle/>
                    <a:p>
                      <a:pPr algn="r" fontAlgn="b"/>
                      <a:r>
                        <a:rPr lang="uk-UA" sz="800" u="none" strike="noStrike">
                          <a:effectLst/>
                        </a:rPr>
                        <a:t>179,94</a:t>
                      </a:r>
                      <a:endParaRPr lang="uk-UA" sz="800" b="0" i="0" u="none" strike="noStrike">
                        <a:effectLst/>
                        <a:latin typeface="Calibri"/>
                      </a:endParaRPr>
                    </a:p>
                  </a:txBody>
                  <a:tcPr marL="5289" marR="5289" marT="5289" marB="0" anchor="b"/>
                </a:tc>
              </a:tr>
              <a:tr h="124297">
                <a:tc>
                  <a:txBody>
                    <a:bodyPr/>
                    <a:lstStyle/>
                    <a:p>
                      <a:pPr algn="l" fontAlgn="b"/>
                      <a:r>
                        <a:rPr lang="uk-UA" sz="800" u="none" strike="noStrike" dirty="0">
                          <a:effectLst/>
                        </a:rPr>
                        <a:t>Гарантований державою борг</a:t>
                      </a:r>
                      <a:endParaRPr lang="uk-UA" sz="800" b="1" i="0" u="none" strike="noStrike" dirty="0">
                        <a:solidFill>
                          <a:srgbClr val="FFFFFF"/>
                        </a:solidFill>
                        <a:effectLst/>
                        <a:latin typeface="Calibri"/>
                      </a:endParaRPr>
                    </a:p>
                  </a:txBody>
                  <a:tcPr marL="63467" marR="5289" marT="5289" marB="0" anchor="b">
                    <a:solidFill>
                      <a:schemeClr val="accent1"/>
                    </a:solidFill>
                  </a:tcPr>
                </a:tc>
                <a:tc>
                  <a:txBody>
                    <a:bodyPr/>
                    <a:lstStyle/>
                    <a:p>
                      <a:pPr algn="r" fontAlgn="b"/>
                      <a:r>
                        <a:rPr lang="uk-UA" sz="800" u="none" strike="noStrike">
                          <a:effectLst/>
                        </a:rPr>
                        <a:t>288,51</a:t>
                      </a:r>
                      <a:endParaRPr lang="uk-UA" sz="800" b="1" i="0" u="none" strike="noStrike">
                        <a:solidFill>
                          <a:srgbClr val="FFFFFF"/>
                        </a:solidFill>
                        <a:effectLst/>
                        <a:latin typeface="Calibri"/>
                      </a:endParaRPr>
                    </a:p>
                  </a:txBody>
                  <a:tcPr marL="5289" marR="5289" marT="5289" marB="0" anchor="b">
                    <a:solidFill>
                      <a:schemeClr val="accent1"/>
                    </a:solidFill>
                  </a:tcPr>
                </a:tc>
                <a:tc>
                  <a:txBody>
                    <a:bodyPr/>
                    <a:lstStyle/>
                    <a:p>
                      <a:pPr algn="r" fontAlgn="b"/>
                      <a:r>
                        <a:rPr lang="uk-UA" sz="800" u="none" strike="noStrike">
                          <a:effectLst/>
                        </a:rPr>
                        <a:t>289,12</a:t>
                      </a:r>
                      <a:endParaRPr lang="uk-UA" sz="800" b="1" i="0" u="none" strike="noStrike">
                        <a:solidFill>
                          <a:srgbClr val="FFFFFF"/>
                        </a:solidFill>
                        <a:effectLst/>
                        <a:latin typeface="Calibri"/>
                      </a:endParaRPr>
                    </a:p>
                  </a:txBody>
                  <a:tcPr marL="5289" marR="5289" marT="5289" marB="0" anchor="b">
                    <a:solidFill>
                      <a:schemeClr val="accent1"/>
                    </a:solidFill>
                  </a:tcPr>
                </a:tc>
                <a:tc>
                  <a:txBody>
                    <a:bodyPr/>
                    <a:lstStyle/>
                    <a:p>
                      <a:pPr algn="r" fontAlgn="b"/>
                      <a:r>
                        <a:rPr lang="uk-UA" sz="800" u="none" strike="noStrike">
                          <a:effectLst/>
                        </a:rPr>
                        <a:t>279,59</a:t>
                      </a:r>
                      <a:endParaRPr lang="uk-UA" sz="800" b="1" i="0" u="none" strike="noStrike">
                        <a:solidFill>
                          <a:srgbClr val="FFFFFF"/>
                        </a:solidFill>
                        <a:effectLst/>
                        <a:latin typeface="Calibri"/>
                      </a:endParaRPr>
                    </a:p>
                  </a:txBody>
                  <a:tcPr marL="5289" marR="5289" marT="5289" marB="0" anchor="b">
                    <a:solidFill>
                      <a:schemeClr val="accent1"/>
                    </a:solidFill>
                  </a:tcPr>
                </a:tc>
                <a:tc>
                  <a:txBody>
                    <a:bodyPr/>
                    <a:lstStyle/>
                    <a:p>
                      <a:pPr algn="r" fontAlgn="b"/>
                      <a:r>
                        <a:rPr lang="uk-UA" sz="800" u="none" strike="noStrike">
                          <a:effectLst/>
                        </a:rPr>
                        <a:t>270,98</a:t>
                      </a:r>
                      <a:endParaRPr lang="uk-UA" sz="800" b="1" i="0" u="none" strike="noStrike">
                        <a:solidFill>
                          <a:srgbClr val="FFFFFF"/>
                        </a:solidFill>
                        <a:effectLst/>
                        <a:latin typeface="Calibri"/>
                      </a:endParaRPr>
                    </a:p>
                  </a:txBody>
                  <a:tcPr marL="5289" marR="5289" marT="5289" marB="0" anchor="b">
                    <a:solidFill>
                      <a:schemeClr val="accent1"/>
                    </a:solidFill>
                  </a:tcPr>
                </a:tc>
                <a:tc>
                  <a:txBody>
                    <a:bodyPr/>
                    <a:lstStyle/>
                    <a:p>
                      <a:pPr algn="r" fontAlgn="b"/>
                      <a:r>
                        <a:rPr lang="uk-UA" sz="800" u="none" strike="noStrike">
                          <a:effectLst/>
                        </a:rPr>
                        <a:t>273,10</a:t>
                      </a:r>
                      <a:endParaRPr lang="uk-UA" sz="800" b="1" i="0" u="none" strike="noStrike">
                        <a:solidFill>
                          <a:srgbClr val="FFFFFF"/>
                        </a:solidFill>
                        <a:effectLst/>
                        <a:latin typeface="Calibri"/>
                      </a:endParaRPr>
                    </a:p>
                  </a:txBody>
                  <a:tcPr marL="5289" marR="5289" marT="5289" marB="0" anchor="b">
                    <a:solidFill>
                      <a:schemeClr val="accent1"/>
                    </a:solidFill>
                  </a:tcPr>
                </a:tc>
                <a:tc>
                  <a:txBody>
                    <a:bodyPr/>
                    <a:lstStyle/>
                    <a:p>
                      <a:pPr algn="r" fontAlgn="b"/>
                      <a:r>
                        <a:rPr lang="uk-UA" sz="800" u="none" strike="noStrike">
                          <a:effectLst/>
                        </a:rPr>
                        <a:t>276,06</a:t>
                      </a:r>
                      <a:endParaRPr lang="uk-UA" sz="800" b="1" i="0" u="none" strike="noStrike">
                        <a:solidFill>
                          <a:srgbClr val="FFFFFF"/>
                        </a:solidFill>
                        <a:effectLst/>
                        <a:latin typeface="Calibri"/>
                      </a:endParaRPr>
                    </a:p>
                  </a:txBody>
                  <a:tcPr marL="5289" marR="5289" marT="5289" marB="0" anchor="b">
                    <a:solidFill>
                      <a:schemeClr val="accent1"/>
                    </a:solidFill>
                  </a:tcPr>
                </a:tc>
                <a:tc>
                  <a:txBody>
                    <a:bodyPr/>
                    <a:lstStyle/>
                    <a:p>
                      <a:pPr algn="r" fontAlgn="b"/>
                      <a:r>
                        <a:rPr lang="uk-UA" sz="800" u="none" strike="noStrike">
                          <a:effectLst/>
                        </a:rPr>
                        <a:t>294,43</a:t>
                      </a:r>
                      <a:endParaRPr lang="uk-UA" sz="800" b="1" i="0" u="none" strike="noStrike">
                        <a:solidFill>
                          <a:srgbClr val="FFFFFF"/>
                        </a:solidFill>
                        <a:effectLst/>
                        <a:latin typeface="Calibri"/>
                      </a:endParaRPr>
                    </a:p>
                  </a:txBody>
                  <a:tcPr marL="5289" marR="5289" marT="5289" marB="0" anchor="b">
                    <a:solidFill>
                      <a:schemeClr val="accent1"/>
                    </a:solidFill>
                  </a:tcPr>
                </a:tc>
                <a:tc>
                  <a:txBody>
                    <a:bodyPr/>
                    <a:lstStyle/>
                    <a:p>
                      <a:pPr algn="r" fontAlgn="b"/>
                      <a:r>
                        <a:rPr lang="uk-UA" sz="800" u="none" strike="noStrike">
                          <a:effectLst/>
                        </a:rPr>
                        <a:t>296,35</a:t>
                      </a:r>
                      <a:endParaRPr lang="uk-UA" sz="800" b="1" i="0" u="none" strike="noStrike">
                        <a:solidFill>
                          <a:srgbClr val="FFFFFF"/>
                        </a:solidFill>
                        <a:effectLst/>
                        <a:latin typeface="Calibri"/>
                      </a:endParaRPr>
                    </a:p>
                  </a:txBody>
                  <a:tcPr marL="5289" marR="5289" marT="5289" marB="0" anchor="b">
                    <a:solidFill>
                      <a:schemeClr val="accent1"/>
                    </a:solidFill>
                  </a:tcPr>
                </a:tc>
                <a:tc>
                  <a:txBody>
                    <a:bodyPr/>
                    <a:lstStyle/>
                    <a:p>
                      <a:pPr algn="r" fontAlgn="b"/>
                      <a:r>
                        <a:rPr lang="uk-UA" sz="800" u="none" strike="noStrike">
                          <a:effectLst/>
                        </a:rPr>
                        <a:t>288,60</a:t>
                      </a:r>
                      <a:endParaRPr lang="uk-UA" sz="800" b="1" i="0" u="none" strike="noStrike">
                        <a:solidFill>
                          <a:srgbClr val="FFFFFF"/>
                        </a:solidFill>
                        <a:effectLst/>
                        <a:latin typeface="Calibri"/>
                      </a:endParaRPr>
                    </a:p>
                  </a:txBody>
                  <a:tcPr marL="5289" marR="5289" marT="5289" marB="0" anchor="b">
                    <a:solidFill>
                      <a:schemeClr val="accent1"/>
                    </a:solidFill>
                  </a:tcPr>
                </a:tc>
                <a:tc>
                  <a:txBody>
                    <a:bodyPr/>
                    <a:lstStyle/>
                    <a:p>
                      <a:pPr algn="r" fontAlgn="b"/>
                      <a:r>
                        <a:rPr lang="uk-UA" sz="800" u="none" strike="noStrike">
                          <a:effectLst/>
                        </a:rPr>
                        <a:t>291,83</a:t>
                      </a:r>
                      <a:endParaRPr lang="uk-UA" sz="800" b="1" i="0" u="none" strike="noStrike">
                        <a:solidFill>
                          <a:srgbClr val="FFFFFF"/>
                        </a:solidFill>
                        <a:effectLst/>
                        <a:latin typeface="Calibri"/>
                      </a:endParaRPr>
                    </a:p>
                  </a:txBody>
                  <a:tcPr marL="5289" marR="5289" marT="5289" marB="0" anchor="b">
                    <a:solidFill>
                      <a:schemeClr val="accent1"/>
                    </a:solidFill>
                  </a:tcPr>
                </a:tc>
                <a:tc>
                  <a:txBody>
                    <a:bodyPr/>
                    <a:lstStyle/>
                    <a:p>
                      <a:pPr algn="r" fontAlgn="b"/>
                      <a:r>
                        <a:rPr lang="uk-UA" sz="800" u="none" strike="noStrike" dirty="0">
                          <a:effectLst/>
                        </a:rPr>
                        <a:t>286,19</a:t>
                      </a:r>
                      <a:endParaRPr lang="uk-UA" sz="800" b="1" i="0" u="none" strike="noStrike" dirty="0">
                        <a:solidFill>
                          <a:srgbClr val="FFFFFF"/>
                        </a:solidFill>
                        <a:effectLst/>
                        <a:latin typeface="Calibri"/>
                      </a:endParaRPr>
                    </a:p>
                  </a:txBody>
                  <a:tcPr marL="5289" marR="5289" marT="5289" marB="0" anchor="b">
                    <a:solidFill>
                      <a:schemeClr val="accent1"/>
                    </a:solidFill>
                  </a:tcPr>
                </a:tc>
              </a:tr>
              <a:tr h="124297">
                <a:tc>
                  <a:txBody>
                    <a:bodyPr/>
                    <a:lstStyle/>
                    <a:p>
                      <a:pPr algn="l" fontAlgn="b"/>
                      <a:r>
                        <a:rPr lang="uk-UA" sz="800" u="none" strike="noStrike">
                          <a:effectLst/>
                        </a:rPr>
                        <a:t>Внутрішній борг</a:t>
                      </a:r>
                      <a:endParaRPr lang="uk-UA" sz="800" b="1" i="0" u="none" strike="noStrike">
                        <a:effectLst/>
                        <a:latin typeface="Calibri"/>
                      </a:endParaRPr>
                    </a:p>
                  </a:txBody>
                  <a:tcPr marL="126935" marR="5289" marT="5289" marB="0" anchor="b"/>
                </a:tc>
                <a:tc>
                  <a:txBody>
                    <a:bodyPr/>
                    <a:lstStyle/>
                    <a:p>
                      <a:pPr algn="r" fontAlgn="b"/>
                      <a:r>
                        <a:rPr lang="uk-UA" sz="800" u="none" strike="noStrike">
                          <a:effectLst/>
                        </a:rPr>
                        <a:t>69,36</a:t>
                      </a:r>
                      <a:endParaRPr lang="uk-UA" sz="800" b="1" i="0" u="none" strike="noStrike">
                        <a:effectLst/>
                        <a:latin typeface="Calibri"/>
                      </a:endParaRPr>
                    </a:p>
                  </a:txBody>
                  <a:tcPr marL="5289" marR="5289" marT="5289" marB="0" anchor="b"/>
                </a:tc>
                <a:tc>
                  <a:txBody>
                    <a:bodyPr/>
                    <a:lstStyle/>
                    <a:p>
                      <a:pPr algn="r" fontAlgn="b"/>
                      <a:r>
                        <a:rPr lang="uk-UA" sz="800" u="none" strike="noStrike">
                          <a:effectLst/>
                        </a:rPr>
                        <a:t>71,57</a:t>
                      </a:r>
                      <a:endParaRPr lang="uk-UA" sz="800" b="1" i="0" u="none" strike="noStrike">
                        <a:effectLst/>
                        <a:latin typeface="Calibri"/>
                      </a:endParaRPr>
                    </a:p>
                  </a:txBody>
                  <a:tcPr marL="5289" marR="5289" marT="5289" marB="0" anchor="b"/>
                </a:tc>
                <a:tc>
                  <a:txBody>
                    <a:bodyPr/>
                    <a:lstStyle/>
                    <a:p>
                      <a:pPr algn="r" fontAlgn="b"/>
                      <a:r>
                        <a:rPr lang="uk-UA" sz="800" u="none" strike="noStrike">
                          <a:effectLst/>
                        </a:rPr>
                        <a:t>73,40</a:t>
                      </a:r>
                      <a:endParaRPr lang="uk-UA" sz="800" b="1" i="0" u="none" strike="noStrike">
                        <a:effectLst/>
                        <a:latin typeface="Calibri"/>
                      </a:endParaRPr>
                    </a:p>
                  </a:txBody>
                  <a:tcPr marL="5289" marR="5289" marT="5289" marB="0" anchor="b"/>
                </a:tc>
                <a:tc>
                  <a:txBody>
                    <a:bodyPr/>
                    <a:lstStyle/>
                    <a:p>
                      <a:pPr algn="r" fontAlgn="b"/>
                      <a:r>
                        <a:rPr lang="uk-UA" sz="800" u="none" strike="noStrike">
                          <a:effectLst/>
                        </a:rPr>
                        <a:t>75,85</a:t>
                      </a:r>
                      <a:endParaRPr lang="uk-UA" sz="800" b="1" i="0" u="none" strike="noStrike">
                        <a:effectLst/>
                        <a:latin typeface="Calibri"/>
                      </a:endParaRPr>
                    </a:p>
                  </a:txBody>
                  <a:tcPr marL="5289" marR="5289" marT="5289" marB="0" anchor="b"/>
                </a:tc>
                <a:tc>
                  <a:txBody>
                    <a:bodyPr/>
                    <a:lstStyle/>
                    <a:p>
                      <a:pPr algn="r" fontAlgn="b"/>
                      <a:r>
                        <a:rPr lang="uk-UA" sz="800" u="none" strike="noStrike">
                          <a:effectLst/>
                        </a:rPr>
                        <a:t>77,60</a:t>
                      </a:r>
                      <a:endParaRPr lang="uk-UA" sz="800" b="1" i="0" u="none" strike="noStrike">
                        <a:effectLst/>
                        <a:latin typeface="Calibri"/>
                      </a:endParaRPr>
                    </a:p>
                  </a:txBody>
                  <a:tcPr marL="5289" marR="5289" marT="5289" marB="0" anchor="b"/>
                </a:tc>
                <a:tc>
                  <a:txBody>
                    <a:bodyPr/>
                    <a:lstStyle/>
                    <a:p>
                      <a:pPr algn="r" fontAlgn="b"/>
                      <a:r>
                        <a:rPr lang="uk-UA" sz="800" u="none" strike="noStrike">
                          <a:effectLst/>
                        </a:rPr>
                        <a:t>78,75</a:t>
                      </a:r>
                      <a:endParaRPr lang="uk-UA" sz="800" b="1" i="0" u="none" strike="noStrike">
                        <a:effectLst/>
                        <a:latin typeface="Calibri"/>
                      </a:endParaRPr>
                    </a:p>
                  </a:txBody>
                  <a:tcPr marL="5289" marR="5289" marT="5289" marB="0" anchor="b"/>
                </a:tc>
                <a:tc>
                  <a:txBody>
                    <a:bodyPr/>
                    <a:lstStyle/>
                    <a:p>
                      <a:pPr algn="r" fontAlgn="b"/>
                      <a:r>
                        <a:rPr lang="uk-UA" sz="800" u="none" strike="noStrike">
                          <a:effectLst/>
                        </a:rPr>
                        <a:t>80,86</a:t>
                      </a:r>
                      <a:endParaRPr lang="uk-UA" sz="800" b="1" i="0" u="none" strike="noStrike">
                        <a:effectLst/>
                        <a:latin typeface="Calibri"/>
                      </a:endParaRPr>
                    </a:p>
                  </a:txBody>
                  <a:tcPr marL="5289" marR="5289" marT="5289" marB="0" anchor="b"/>
                </a:tc>
                <a:tc>
                  <a:txBody>
                    <a:bodyPr/>
                    <a:lstStyle/>
                    <a:p>
                      <a:pPr algn="r" fontAlgn="b"/>
                      <a:r>
                        <a:rPr lang="uk-UA" sz="800" u="none" strike="noStrike">
                          <a:effectLst/>
                        </a:rPr>
                        <a:t>81,34</a:t>
                      </a:r>
                      <a:endParaRPr lang="uk-UA" sz="800" b="1" i="0" u="none" strike="noStrike">
                        <a:effectLst/>
                        <a:latin typeface="Calibri"/>
                      </a:endParaRPr>
                    </a:p>
                  </a:txBody>
                  <a:tcPr marL="5289" marR="5289" marT="5289" marB="0" anchor="b"/>
                </a:tc>
                <a:tc>
                  <a:txBody>
                    <a:bodyPr/>
                    <a:lstStyle/>
                    <a:p>
                      <a:pPr algn="r" fontAlgn="b"/>
                      <a:r>
                        <a:rPr lang="uk-UA" sz="800" u="none" strike="noStrike">
                          <a:effectLst/>
                        </a:rPr>
                        <a:t>81,23</a:t>
                      </a:r>
                      <a:endParaRPr lang="uk-UA" sz="800" b="1" i="0" u="none" strike="noStrike">
                        <a:effectLst/>
                        <a:latin typeface="Calibri"/>
                      </a:endParaRPr>
                    </a:p>
                  </a:txBody>
                  <a:tcPr marL="5289" marR="5289" marT="5289" marB="0" anchor="b"/>
                </a:tc>
                <a:tc>
                  <a:txBody>
                    <a:bodyPr/>
                    <a:lstStyle/>
                    <a:p>
                      <a:pPr algn="r" fontAlgn="b"/>
                      <a:r>
                        <a:rPr lang="uk-UA" sz="800" u="none" strike="noStrike">
                          <a:effectLst/>
                        </a:rPr>
                        <a:t>81,07</a:t>
                      </a:r>
                      <a:endParaRPr lang="uk-UA" sz="800" b="1" i="0" u="none" strike="noStrike">
                        <a:effectLst/>
                        <a:latin typeface="Calibri"/>
                      </a:endParaRPr>
                    </a:p>
                  </a:txBody>
                  <a:tcPr marL="5289" marR="5289" marT="5289" marB="0" anchor="b"/>
                </a:tc>
                <a:tc>
                  <a:txBody>
                    <a:bodyPr/>
                    <a:lstStyle/>
                    <a:p>
                      <a:pPr algn="r" fontAlgn="b"/>
                      <a:r>
                        <a:rPr lang="uk-UA" sz="800" u="none" strike="noStrike">
                          <a:effectLst/>
                        </a:rPr>
                        <a:t>78,20</a:t>
                      </a:r>
                      <a:endParaRPr lang="uk-UA" sz="800" b="1" i="0" u="none" strike="noStrike">
                        <a:effectLst/>
                        <a:latin typeface="Calibri"/>
                      </a:endParaRPr>
                    </a:p>
                  </a:txBody>
                  <a:tcPr marL="5289" marR="5289" marT="5289" marB="0" anchor="b"/>
                </a:tc>
              </a:tr>
              <a:tr h="124297">
                <a:tc>
                  <a:txBody>
                    <a:bodyPr/>
                    <a:lstStyle/>
                    <a:p>
                      <a:pPr algn="l" fontAlgn="b"/>
                      <a:r>
                        <a:rPr lang="uk-UA" sz="800" u="none" strike="noStrike">
                          <a:effectLst/>
                        </a:rPr>
                        <a:t>Зовнішній борг</a:t>
                      </a:r>
                      <a:endParaRPr lang="uk-UA" sz="800" b="1" i="0" u="none" strike="noStrike">
                        <a:effectLst/>
                        <a:latin typeface="Calibri"/>
                      </a:endParaRPr>
                    </a:p>
                  </a:txBody>
                  <a:tcPr marL="126935" marR="5289" marT="5289" marB="0" anchor="b"/>
                </a:tc>
                <a:tc>
                  <a:txBody>
                    <a:bodyPr/>
                    <a:lstStyle/>
                    <a:p>
                      <a:pPr algn="r" fontAlgn="b"/>
                      <a:r>
                        <a:rPr lang="uk-UA" sz="800" u="none" strike="noStrike">
                          <a:effectLst/>
                        </a:rPr>
                        <a:t>219,15</a:t>
                      </a:r>
                      <a:endParaRPr lang="uk-UA" sz="800" b="1" i="0" u="none" strike="noStrike">
                        <a:effectLst/>
                        <a:latin typeface="Calibri"/>
                      </a:endParaRPr>
                    </a:p>
                  </a:txBody>
                  <a:tcPr marL="5289" marR="5289" marT="5289" marB="0" anchor="b"/>
                </a:tc>
                <a:tc>
                  <a:txBody>
                    <a:bodyPr/>
                    <a:lstStyle/>
                    <a:p>
                      <a:pPr algn="r" fontAlgn="b"/>
                      <a:r>
                        <a:rPr lang="uk-UA" sz="800" u="none" strike="noStrike" dirty="0">
                          <a:effectLst/>
                        </a:rPr>
                        <a:t>217,55</a:t>
                      </a:r>
                      <a:endParaRPr lang="uk-UA" sz="800" b="1" i="0" u="none" strike="noStrike" dirty="0">
                        <a:effectLst/>
                        <a:latin typeface="Calibri"/>
                      </a:endParaRPr>
                    </a:p>
                  </a:txBody>
                  <a:tcPr marL="5289" marR="5289" marT="5289" marB="0" anchor="b"/>
                </a:tc>
                <a:tc>
                  <a:txBody>
                    <a:bodyPr/>
                    <a:lstStyle/>
                    <a:p>
                      <a:pPr algn="r" fontAlgn="b"/>
                      <a:r>
                        <a:rPr lang="uk-UA" sz="800" u="none" strike="noStrike">
                          <a:effectLst/>
                        </a:rPr>
                        <a:t>206,19</a:t>
                      </a:r>
                      <a:endParaRPr lang="uk-UA" sz="800" b="1" i="0" u="none" strike="noStrike">
                        <a:effectLst/>
                        <a:latin typeface="Calibri"/>
                      </a:endParaRPr>
                    </a:p>
                  </a:txBody>
                  <a:tcPr marL="5289" marR="5289" marT="5289" marB="0" anchor="b"/>
                </a:tc>
                <a:tc>
                  <a:txBody>
                    <a:bodyPr/>
                    <a:lstStyle/>
                    <a:p>
                      <a:pPr algn="r" fontAlgn="b"/>
                      <a:r>
                        <a:rPr lang="uk-UA" sz="800" u="none" strike="noStrike">
                          <a:effectLst/>
                        </a:rPr>
                        <a:t>195,14</a:t>
                      </a:r>
                      <a:endParaRPr lang="uk-UA" sz="800" b="1" i="0" u="none" strike="noStrike">
                        <a:effectLst/>
                        <a:latin typeface="Calibri"/>
                      </a:endParaRPr>
                    </a:p>
                  </a:txBody>
                  <a:tcPr marL="5289" marR="5289" marT="5289" marB="0" anchor="b"/>
                </a:tc>
                <a:tc>
                  <a:txBody>
                    <a:bodyPr/>
                    <a:lstStyle/>
                    <a:p>
                      <a:pPr algn="r" fontAlgn="b"/>
                      <a:r>
                        <a:rPr lang="uk-UA" sz="800" u="none" strike="noStrike">
                          <a:effectLst/>
                        </a:rPr>
                        <a:t>195,50</a:t>
                      </a:r>
                      <a:endParaRPr lang="uk-UA" sz="800" b="1" i="0" u="none" strike="noStrike">
                        <a:effectLst/>
                        <a:latin typeface="Calibri"/>
                      </a:endParaRPr>
                    </a:p>
                  </a:txBody>
                  <a:tcPr marL="5289" marR="5289" marT="5289" marB="0" anchor="b"/>
                </a:tc>
                <a:tc>
                  <a:txBody>
                    <a:bodyPr/>
                    <a:lstStyle/>
                    <a:p>
                      <a:pPr algn="r" fontAlgn="b"/>
                      <a:r>
                        <a:rPr lang="uk-UA" sz="800" u="none" strike="noStrike">
                          <a:effectLst/>
                        </a:rPr>
                        <a:t>197,30</a:t>
                      </a:r>
                      <a:endParaRPr lang="uk-UA" sz="800" b="1" i="0" u="none" strike="noStrike">
                        <a:effectLst/>
                        <a:latin typeface="Calibri"/>
                      </a:endParaRPr>
                    </a:p>
                  </a:txBody>
                  <a:tcPr marL="5289" marR="5289" marT="5289" marB="0" anchor="b"/>
                </a:tc>
                <a:tc>
                  <a:txBody>
                    <a:bodyPr/>
                    <a:lstStyle/>
                    <a:p>
                      <a:pPr algn="r" fontAlgn="b"/>
                      <a:r>
                        <a:rPr lang="uk-UA" sz="800" u="none" strike="noStrike">
                          <a:effectLst/>
                        </a:rPr>
                        <a:t>213,57</a:t>
                      </a:r>
                      <a:endParaRPr lang="uk-UA" sz="800" b="1" i="0" u="none" strike="noStrike">
                        <a:effectLst/>
                        <a:latin typeface="Calibri"/>
                      </a:endParaRPr>
                    </a:p>
                  </a:txBody>
                  <a:tcPr marL="5289" marR="5289" marT="5289" marB="0" anchor="b"/>
                </a:tc>
                <a:tc>
                  <a:txBody>
                    <a:bodyPr/>
                    <a:lstStyle/>
                    <a:p>
                      <a:pPr algn="r" fontAlgn="b"/>
                      <a:r>
                        <a:rPr lang="uk-UA" sz="800" u="none" strike="noStrike">
                          <a:effectLst/>
                        </a:rPr>
                        <a:t>215,01</a:t>
                      </a:r>
                      <a:endParaRPr lang="uk-UA" sz="800" b="1" i="0" u="none" strike="noStrike">
                        <a:effectLst/>
                        <a:latin typeface="Calibri"/>
                      </a:endParaRPr>
                    </a:p>
                  </a:txBody>
                  <a:tcPr marL="5289" marR="5289" marT="5289" marB="0" anchor="b"/>
                </a:tc>
                <a:tc>
                  <a:txBody>
                    <a:bodyPr/>
                    <a:lstStyle/>
                    <a:p>
                      <a:pPr algn="r" fontAlgn="b"/>
                      <a:r>
                        <a:rPr lang="uk-UA" sz="800" u="none" strike="noStrike">
                          <a:effectLst/>
                        </a:rPr>
                        <a:t>207,37</a:t>
                      </a:r>
                      <a:endParaRPr lang="uk-UA" sz="800" b="1" i="0" u="none" strike="noStrike">
                        <a:effectLst/>
                        <a:latin typeface="Calibri"/>
                      </a:endParaRPr>
                    </a:p>
                  </a:txBody>
                  <a:tcPr marL="5289" marR="5289" marT="5289" marB="0" anchor="b"/>
                </a:tc>
                <a:tc>
                  <a:txBody>
                    <a:bodyPr/>
                    <a:lstStyle/>
                    <a:p>
                      <a:pPr algn="r" fontAlgn="b"/>
                      <a:r>
                        <a:rPr lang="uk-UA" sz="800" u="none" strike="noStrike">
                          <a:effectLst/>
                        </a:rPr>
                        <a:t>210,76</a:t>
                      </a:r>
                      <a:endParaRPr lang="uk-UA" sz="800" b="1" i="0" u="none" strike="noStrike">
                        <a:effectLst/>
                        <a:latin typeface="Calibri"/>
                      </a:endParaRPr>
                    </a:p>
                  </a:txBody>
                  <a:tcPr marL="5289" marR="5289" marT="5289" marB="0" anchor="b"/>
                </a:tc>
                <a:tc>
                  <a:txBody>
                    <a:bodyPr/>
                    <a:lstStyle/>
                    <a:p>
                      <a:pPr algn="r" fontAlgn="b"/>
                      <a:r>
                        <a:rPr lang="uk-UA" sz="800" u="none" strike="noStrike" dirty="0">
                          <a:effectLst/>
                        </a:rPr>
                        <a:t>208,00</a:t>
                      </a:r>
                      <a:endParaRPr lang="uk-UA" sz="800" b="1" i="0" u="none" strike="noStrike" dirty="0">
                        <a:effectLst/>
                        <a:latin typeface="Calibri"/>
                      </a:endParaRPr>
                    </a:p>
                  </a:txBody>
                  <a:tcPr marL="5289" marR="5289" marT="5289" marB="0" anchor="b"/>
                </a:tc>
              </a:tr>
            </a:tbl>
          </a:graphicData>
        </a:graphic>
      </p:graphicFrame>
    </p:spTree>
    <p:extLst>
      <p:ext uri="{BB962C8B-B14F-4D97-AF65-F5344CB8AC3E}">
        <p14:creationId xmlns:p14="http://schemas.microsoft.com/office/powerpoint/2010/main" val="1726499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292973319"/>
              </p:ext>
            </p:extLst>
          </p:nvPr>
        </p:nvGraphicFramePr>
        <p:xfrm>
          <a:off x="589277" y="415924"/>
          <a:ext cx="10088882" cy="6172428"/>
        </p:xfrm>
        <a:graphic>
          <a:graphicData uri="http://schemas.openxmlformats.org/drawingml/2006/table">
            <a:tbl>
              <a:tblPr>
                <a:tableStyleId>{5C22544A-7EE6-4342-B048-85BDC9FD1C3A}</a:tableStyleId>
              </a:tblPr>
              <a:tblGrid>
                <a:gridCol w="3657722"/>
                <a:gridCol w="1071860"/>
                <a:gridCol w="1071860"/>
                <a:gridCol w="1071860"/>
                <a:gridCol w="1071860"/>
                <a:gridCol w="1071860"/>
                <a:gridCol w="1071860"/>
              </a:tblGrid>
              <a:tr h="141655">
                <a:tc>
                  <a:txBody>
                    <a:bodyPr/>
                    <a:lstStyle/>
                    <a:p>
                      <a:pPr algn="r" fontAlgn="b"/>
                      <a:endParaRPr lang="uk-UA" sz="900" b="0" i="1" u="none" strike="noStrike" dirty="0">
                        <a:effectLst/>
                        <a:latin typeface="Calibri"/>
                      </a:endParaRPr>
                    </a:p>
                  </a:txBody>
                  <a:tcPr marL="7728" marR="7728" marT="7728" marB="0" anchor="b"/>
                </a:tc>
                <a:tc>
                  <a:txBody>
                    <a:bodyPr/>
                    <a:lstStyle/>
                    <a:p>
                      <a:pPr algn="r" fontAlgn="b"/>
                      <a:endParaRPr lang="uk-UA" sz="900" b="0" i="1" u="none" strike="noStrike">
                        <a:effectLst/>
                        <a:latin typeface="Calibri"/>
                      </a:endParaRPr>
                    </a:p>
                  </a:txBody>
                  <a:tcPr marL="7728" marR="7728" marT="7728" marB="0" anchor="b"/>
                </a:tc>
                <a:tc>
                  <a:txBody>
                    <a:bodyPr/>
                    <a:lstStyle/>
                    <a:p>
                      <a:pPr algn="r" fontAlgn="b"/>
                      <a:endParaRPr lang="uk-UA" sz="900" b="0" i="1" u="none" strike="noStrike">
                        <a:effectLst/>
                        <a:latin typeface="Calibri"/>
                      </a:endParaRPr>
                    </a:p>
                  </a:txBody>
                  <a:tcPr marL="7728" marR="7728" marT="7728" marB="0" anchor="b"/>
                </a:tc>
                <a:tc>
                  <a:txBody>
                    <a:bodyPr/>
                    <a:lstStyle/>
                    <a:p>
                      <a:pPr algn="r" fontAlgn="b"/>
                      <a:endParaRPr lang="uk-UA" sz="900" b="0" i="1" u="none" strike="noStrike">
                        <a:effectLst/>
                        <a:latin typeface="Calibri"/>
                      </a:endParaRPr>
                    </a:p>
                  </a:txBody>
                  <a:tcPr marL="7728" marR="7728" marT="7728" marB="0" anchor="b"/>
                </a:tc>
                <a:tc>
                  <a:txBody>
                    <a:bodyPr/>
                    <a:lstStyle/>
                    <a:p>
                      <a:pPr algn="r" fontAlgn="b"/>
                      <a:endParaRPr lang="uk-UA" sz="900" b="0" i="1" u="none" strike="noStrike">
                        <a:effectLst/>
                        <a:latin typeface="Calibri"/>
                      </a:endParaRPr>
                    </a:p>
                  </a:txBody>
                  <a:tcPr marL="7728" marR="7728" marT="7728" marB="0" anchor="b"/>
                </a:tc>
                <a:tc>
                  <a:txBody>
                    <a:bodyPr/>
                    <a:lstStyle/>
                    <a:p>
                      <a:pPr algn="r" fontAlgn="b"/>
                      <a:endParaRPr lang="uk-UA" sz="900" b="0" i="1" u="none" strike="noStrike">
                        <a:effectLst/>
                        <a:latin typeface="Calibri"/>
                      </a:endParaRPr>
                    </a:p>
                  </a:txBody>
                  <a:tcPr marL="7728" marR="7728" marT="7728" marB="0" anchor="b"/>
                </a:tc>
                <a:tc>
                  <a:txBody>
                    <a:bodyPr/>
                    <a:lstStyle/>
                    <a:p>
                      <a:pPr algn="r" fontAlgn="b"/>
                      <a:r>
                        <a:rPr lang="uk-UA" sz="900" u="none" strike="noStrike">
                          <a:effectLst/>
                        </a:rPr>
                        <a:t>млрд. дол. США</a:t>
                      </a:r>
                      <a:endParaRPr lang="uk-UA" sz="900" b="0" i="1" u="none" strike="noStrike">
                        <a:effectLst/>
                        <a:latin typeface="Calibri"/>
                      </a:endParaRPr>
                    </a:p>
                  </a:txBody>
                  <a:tcPr marL="7728" marR="7728" marT="7728" marB="0" anchor="b"/>
                </a:tc>
              </a:tr>
              <a:tr h="141655">
                <a:tc>
                  <a:txBody>
                    <a:bodyPr/>
                    <a:lstStyle/>
                    <a:p>
                      <a:pPr algn="ctr" fontAlgn="ctr"/>
                      <a:r>
                        <a:rPr lang="uk-UA" sz="900" u="none" strike="noStrike">
                          <a:effectLst/>
                        </a:rPr>
                        <a:t> </a:t>
                      </a:r>
                      <a:endParaRPr lang="uk-UA" sz="900" b="1" i="0" u="none" strike="noStrike">
                        <a:effectLst/>
                        <a:latin typeface="Calibri"/>
                      </a:endParaRPr>
                    </a:p>
                  </a:txBody>
                  <a:tcPr marL="7728" marR="7728" marT="7728" marB="0" anchor="ctr"/>
                </a:tc>
                <a:tc>
                  <a:txBody>
                    <a:bodyPr/>
                    <a:lstStyle/>
                    <a:p>
                      <a:pPr algn="ctr" fontAlgn="ctr"/>
                      <a:r>
                        <a:rPr lang="uk-UA" sz="900" u="none" strike="noStrike">
                          <a:effectLst/>
                        </a:rPr>
                        <a:t>31.12.2020</a:t>
                      </a:r>
                      <a:endParaRPr lang="uk-UA" sz="900" b="1" i="0" u="none" strike="noStrike">
                        <a:effectLst/>
                        <a:latin typeface="Calibri"/>
                      </a:endParaRPr>
                    </a:p>
                  </a:txBody>
                  <a:tcPr marL="7728" marR="7728" marT="7728" marB="0" anchor="ctr"/>
                </a:tc>
                <a:tc>
                  <a:txBody>
                    <a:bodyPr/>
                    <a:lstStyle/>
                    <a:p>
                      <a:pPr algn="ctr" fontAlgn="ctr"/>
                      <a:r>
                        <a:rPr lang="uk-UA" sz="900" u="none" strike="noStrike">
                          <a:effectLst/>
                        </a:rPr>
                        <a:t>31.12.2021</a:t>
                      </a:r>
                      <a:endParaRPr lang="uk-UA" sz="900" b="1" i="0" u="none" strike="noStrike">
                        <a:effectLst/>
                        <a:latin typeface="Calibri"/>
                      </a:endParaRPr>
                    </a:p>
                  </a:txBody>
                  <a:tcPr marL="7728" marR="7728" marT="7728" marB="0" anchor="ctr"/>
                </a:tc>
                <a:tc>
                  <a:txBody>
                    <a:bodyPr/>
                    <a:lstStyle/>
                    <a:p>
                      <a:pPr algn="ctr" fontAlgn="ctr"/>
                      <a:r>
                        <a:rPr lang="uk-UA" sz="900" u="none" strike="noStrike">
                          <a:effectLst/>
                        </a:rPr>
                        <a:t>31.12.2022</a:t>
                      </a:r>
                      <a:endParaRPr lang="uk-UA" sz="900" b="1" i="0" u="none" strike="noStrike">
                        <a:effectLst/>
                        <a:latin typeface="Calibri"/>
                      </a:endParaRPr>
                    </a:p>
                  </a:txBody>
                  <a:tcPr marL="7728" marR="7728" marT="7728" marB="0" anchor="ctr"/>
                </a:tc>
                <a:tc>
                  <a:txBody>
                    <a:bodyPr/>
                    <a:lstStyle/>
                    <a:p>
                      <a:pPr algn="ctr" fontAlgn="ctr"/>
                      <a:r>
                        <a:rPr lang="uk-UA" sz="900" u="none" strike="noStrike">
                          <a:effectLst/>
                        </a:rPr>
                        <a:t>31.12.2023</a:t>
                      </a:r>
                      <a:endParaRPr lang="uk-UA" sz="900" b="1" i="0" u="none" strike="noStrike">
                        <a:effectLst/>
                        <a:latin typeface="Calibri"/>
                      </a:endParaRPr>
                    </a:p>
                  </a:txBody>
                  <a:tcPr marL="7728" marR="7728" marT="7728" marB="0" anchor="ctr"/>
                </a:tc>
                <a:tc>
                  <a:txBody>
                    <a:bodyPr/>
                    <a:lstStyle/>
                    <a:p>
                      <a:pPr algn="ctr" fontAlgn="ctr"/>
                      <a:r>
                        <a:rPr lang="uk-UA" sz="900" u="none" strike="noStrike">
                          <a:effectLst/>
                        </a:rPr>
                        <a:t>31.12.2024</a:t>
                      </a:r>
                      <a:endParaRPr lang="uk-UA" sz="900" b="1" i="0" u="none" strike="noStrike">
                        <a:effectLst/>
                        <a:latin typeface="Calibri"/>
                      </a:endParaRPr>
                    </a:p>
                  </a:txBody>
                  <a:tcPr marL="7728" marR="7728" marT="7728" marB="0" anchor="ctr"/>
                </a:tc>
                <a:tc>
                  <a:txBody>
                    <a:bodyPr/>
                    <a:lstStyle/>
                    <a:p>
                      <a:pPr algn="ctr" fontAlgn="ctr"/>
                      <a:r>
                        <a:rPr lang="uk-UA" sz="900" u="none" strike="noStrike">
                          <a:effectLst/>
                        </a:rPr>
                        <a:t>31.10.2025</a:t>
                      </a:r>
                      <a:endParaRPr lang="uk-UA" sz="900" b="1" i="0" u="none" strike="noStrike">
                        <a:effectLst/>
                        <a:latin typeface="Calibri"/>
                      </a:endParaRPr>
                    </a:p>
                  </a:txBody>
                  <a:tcPr marL="7728" marR="7728" marT="7728" marB="0" anchor="ctr"/>
                </a:tc>
              </a:tr>
              <a:tr h="349970">
                <a:tc>
                  <a:txBody>
                    <a:bodyPr/>
                    <a:lstStyle/>
                    <a:p>
                      <a:pPr algn="l" fontAlgn="ctr"/>
                      <a:r>
                        <a:rPr lang="ru-RU" sz="900" u="none" strike="noStrike">
                          <a:effectLst/>
                        </a:rPr>
                        <a:t>Загальна сума державного та гарантованого державою боргу</a:t>
                      </a:r>
                      <a:endParaRPr lang="ru-RU" sz="900" b="1" i="1" u="none" strike="noStrike">
                        <a:effectLst/>
                        <a:latin typeface="Calibri"/>
                      </a:endParaRPr>
                    </a:p>
                  </a:txBody>
                  <a:tcPr marL="7728" marR="7728" marT="7728" marB="0" anchor="ctr">
                    <a:solidFill>
                      <a:srgbClr val="FFFF00"/>
                    </a:solidFill>
                  </a:tcPr>
                </a:tc>
                <a:tc>
                  <a:txBody>
                    <a:bodyPr/>
                    <a:lstStyle/>
                    <a:p>
                      <a:pPr algn="r" fontAlgn="ctr"/>
                      <a:r>
                        <a:rPr lang="uk-UA" sz="900" u="none" strike="noStrike">
                          <a:effectLst/>
                        </a:rPr>
                        <a:t>90,25</a:t>
                      </a:r>
                      <a:endParaRPr lang="uk-UA" sz="900" b="1" i="1" u="none" strike="noStrike">
                        <a:effectLst/>
                        <a:latin typeface="Calibri"/>
                      </a:endParaRPr>
                    </a:p>
                  </a:txBody>
                  <a:tcPr marL="7728" marR="7728" marT="7728" marB="0" anchor="ctr">
                    <a:solidFill>
                      <a:srgbClr val="FFFF00"/>
                    </a:solidFill>
                  </a:tcPr>
                </a:tc>
                <a:tc>
                  <a:txBody>
                    <a:bodyPr/>
                    <a:lstStyle/>
                    <a:p>
                      <a:pPr algn="r" fontAlgn="ctr"/>
                      <a:r>
                        <a:rPr lang="uk-UA" sz="900" u="none" strike="noStrike">
                          <a:effectLst/>
                        </a:rPr>
                        <a:t>97,96</a:t>
                      </a:r>
                      <a:endParaRPr lang="uk-UA" sz="900" b="1" i="1" u="none" strike="noStrike">
                        <a:effectLst/>
                        <a:latin typeface="Calibri"/>
                      </a:endParaRPr>
                    </a:p>
                  </a:txBody>
                  <a:tcPr marL="7728" marR="7728" marT="7728" marB="0" anchor="ctr">
                    <a:solidFill>
                      <a:srgbClr val="FFFF00"/>
                    </a:solidFill>
                  </a:tcPr>
                </a:tc>
                <a:tc>
                  <a:txBody>
                    <a:bodyPr/>
                    <a:lstStyle/>
                    <a:p>
                      <a:pPr algn="r" fontAlgn="ctr"/>
                      <a:r>
                        <a:rPr lang="uk-UA" sz="900" u="none" strike="noStrike">
                          <a:effectLst/>
                        </a:rPr>
                        <a:t>111,45</a:t>
                      </a:r>
                      <a:endParaRPr lang="uk-UA" sz="900" b="1" i="1" u="none" strike="noStrike">
                        <a:effectLst/>
                        <a:latin typeface="Calibri"/>
                      </a:endParaRPr>
                    </a:p>
                  </a:txBody>
                  <a:tcPr marL="7728" marR="7728" marT="7728" marB="0" anchor="ctr">
                    <a:solidFill>
                      <a:srgbClr val="FFFF00"/>
                    </a:solidFill>
                  </a:tcPr>
                </a:tc>
                <a:tc>
                  <a:txBody>
                    <a:bodyPr/>
                    <a:lstStyle/>
                    <a:p>
                      <a:pPr algn="r" fontAlgn="ctr"/>
                      <a:r>
                        <a:rPr lang="uk-UA" sz="900" u="none" strike="noStrike">
                          <a:effectLst/>
                        </a:rPr>
                        <a:t>145,32</a:t>
                      </a:r>
                      <a:endParaRPr lang="uk-UA" sz="900" b="1" i="1" u="none" strike="noStrike">
                        <a:effectLst/>
                        <a:latin typeface="Calibri"/>
                      </a:endParaRPr>
                    </a:p>
                  </a:txBody>
                  <a:tcPr marL="7728" marR="7728" marT="7728" marB="0" anchor="ctr">
                    <a:solidFill>
                      <a:srgbClr val="FFFF00"/>
                    </a:solidFill>
                  </a:tcPr>
                </a:tc>
                <a:tc>
                  <a:txBody>
                    <a:bodyPr/>
                    <a:lstStyle/>
                    <a:p>
                      <a:pPr algn="r" fontAlgn="ctr"/>
                      <a:r>
                        <a:rPr lang="uk-UA" sz="900" u="none" strike="noStrike">
                          <a:effectLst/>
                        </a:rPr>
                        <a:t>166,06</a:t>
                      </a:r>
                      <a:endParaRPr lang="uk-UA" sz="900" b="1" i="1" u="none" strike="noStrike">
                        <a:effectLst/>
                        <a:latin typeface="Calibri"/>
                      </a:endParaRPr>
                    </a:p>
                  </a:txBody>
                  <a:tcPr marL="7728" marR="7728" marT="7728" marB="0" anchor="ctr">
                    <a:solidFill>
                      <a:srgbClr val="FFFF00"/>
                    </a:solidFill>
                  </a:tcPr>
                </a:tc>
                <a:tc>
                  <a:txBody>
                    <a:bodyPr/>
                    <a:lstStyle/>
                    <a:p>
                      <a:pPr algn="r" fontAlgn="ctr"/>
                      <a:r>
                        <a:rPr lang="uk-UA" sz="900" u="none" strike="noStrike" dirty="0">
                          <a:effectLst/>
                        </a:rPr>
                        <a:t>197,19</a:t>
                      </a:r>
                      <a:endParaRPr lang="uk-UA" sz="900" b="1" i="1" u="none" strike="noStrike" dirty="0">
                        <a:effectLst/>
                        <a:latin typeface="Calibri"/>
                      </a:endParaRPr>
                    </a:p>
                  </a:txBody>
                  <a:tcPr marL="7728" marR="7728" marT="7728" marB="0" anchor="ctr">
                    <a:solidFill>
                      <a:srgbClr val="FFFF00"/>
                    </a:solidFill>
                  </a:tcPr>
                </a:tc>
              </a:tr>
              <a:tr h="166652">
                <a:tc>
                  <a:txBody>
                    <a:bodyPr/>
                    <a:lstStyle/>
                    <a:p>
                      <a:pPr algn="l" fontAlgn="ctr"/>
                      <a:r>
                        <a:rPr lang="uk-UA" sz="900" u="none" strike="noStrike">
                          <a:effectLst/>
                        </a:rPr>
                        <a:t>Державний борг</a:t>
                      </a:r>
                      <a:endParaRPr lang="uk-UA" sz="900" b="1" i="0" u="none" strike="noStrike">
                        <a:solidFill>
                          <a:srgbClr val="FFFFFF"/>
                        </a:solidFill>
                        <a:effectLst/>
                        <a:latin typeface="Calibri"/>
                      </a:endParaRPr>
                    </a:p>
                  </a:txBody>
                  <a:tcPr marL="92738" marR="7728" marT="7728" marB="0" anchor="ctr">
                    <a:solidFill>
                      <a:schemeClr val="accent1"/>
                    </a:solidFill>
                  </a:tcPr>
                </a:tc>
                <a:tc>
                  <a:txBody>
                    <a:bodyPr/>
                    <a:lstStyle/>
                    <a:p>
                      <a:pPr algn="r" fontAlgn="ctr"/>
                      <a:r>
                        <a:rPr lang="uk-UA" sz="900" u="none" strike="noStrike">
                          <a:effectLst/>
                        </a:rPr>
                        <a:t>79,90</a:t>
                      </a:r>
                      <a:endParaRPr lang="uk-UA" sz="900" b="1" i="0" u="none" strike="noStrike">
                        <a:solidFill>
                          <a:srgbClr val="FFFFFF"/>
                        </a:solidFill>
                        <a:effectLst/>
                        <a:latin typeface="Calibri"/>
                      </a:endParaRPr>
                    </a:p>
                  </a:txBody>
                  <a:tcPr marL="7728" marR="7728" marT="7728" marB="0" anchor="ctr">
                    <a:solidFill>
                      <a:schemeClr val="accent1"/>
                    </a:solidFill>
                  </a:tcPr>
                </a:tc>
                <a:tc>
                  <a:txBody>
                    <a:bodyPr/>
                    <a:lstStyle/>
                    <a:p>
                      <a:pPr algn="r" fontAlgn="ctr"/>
                      <a:r>
                        <a:rPr lang="uk-UA" sz="900" u="none" strike="noStrike">
                          <a:effectLst/>
                        </a:rPr>
                        <a:t>86,62</a:t>
                      </a:r>
                      <a:endParaRPr lang="uk-UA" sz="900" b="1" i="0" u="none" strike="noStrike">
                        <a:solidFill>
                          <a:srgbClr val="FFFFFF"/>
                        </a:solidFill>
                        <a:effectLst/>
                        <a:latin typeface="Calibri"/>
                      </a:endParaRPr>
                    </a:p>
                  </a:txBody>
                  <a:tcPr marL="7728" marR="7728" marT="7728" marB="0" anchor="ctr">
                    <a:solidFill>
                      <a:schemeClr val="accent1"/>
                    </a:solidFill>
                  </a:tcPr>
                </a:tc>
                <a:tc>
                  <a:txBody>
                    <a:bodyPr/>
                    <a:lstStyle/>
                    <a:p>
                      <a:pPr algn="r" fontAlgn="ctr"/>
                      <a:r>
                        <a:rPr lang="uk-UA" sz="900" u="none" strike="noStrike">
                          <a:effectLst/>
                        </a:rPr>
                        <a:t>101,59</a:t>
                      </a:r>
                      <a:endParaRPr lang="uk-UA" sz="900" b="1" i="0" u="none" strike="noStrike">
                        <a:solidFill>
                          <a:srgbClr val="FFFFFF"/>
                        </a:solidFill>
                        <a:effectLst/>
                        <a:latin typeface="Calibri"/>
                      </a:endParaRPr>
                    </a:p>
                  </a:txBody>
                  <a:tcPr marL="7728" marR="7728" marT="7728" marB="0" anchor="ctr">
                    <a:solidFill>
                      <a:schemeClr val="accent1"/>
                    </a:solidFill>
                  </a:tcPr>
                </a:tc>
                <a:tc>
                  <a:txBody>
                    <a:bodyPr/>
                    <a:lstStyle/>
                    <a:p>
                      <a:pPr algn="r" fontAlgn="ctr"/>
                      <a:r>
                        <a:rPr lang="uk-UA" sz="900" u="none" strike="noStrike">
                          <a:effectLst/>
                        </a:rPr>
                        <a:t>136,59</a:t>
                      </a:r>
                      <a:endParaRPr lang="uk-UA" sz="900" b="1" i="0" u="none" strike="noStrike">
                        <a:solidFill>
                          <a:srgbClr val="FFFFFF"/>
                        </a:solidFill>
                        <a:effectLst/>
                        <a:latin typeface="Calibri"/>
                      </a:endParaRPr>
                    </a:p>
                  </a:txBody>
                  <a:tcPr marL="7728" marR="7728" marT="7728" marB="0" anchor="ctr">
                    <a:solidFill>
                      <a:schemeClr val="accent1"/>
                    </a:solidFill>
                  </a:tcPr>
                </a:tc>
                <a:tc>
                  <a:txBody>
                    <a:bodyPr/>
                    <a:lstStyle/>
                    <a:p>
                      <a:pPr algn="r" fontAlgn="ctr"/>
                      <a:r>
                        <a:rPr lang="uk-UA" sz="900" u="none" strike="noStrike">
                          <a:effectLst/>
                        </a:rPr>
                        <a:t>159,20</a:t>
                      </a:r>
                      <a:endParaRPr lang="uk-UA" sz="900" b="1" i="0" u="none" strike="noStrike">
                        <a:solidFill>
                          <a:srgbClr val="FFFFFF"/>
                        </a:solidFill>
                        <a:effectLst/>
                        <a:latin typeface="Calibri"/>
                      </a:endParaRPr>
                    </a:p>
                  </a:txBody>
                  <a:tcPr marL="7728" marR="7728" marT="7728" marB="0" anchor="ctr">
                    <a:solidFill>
                      <a:schemeClr val="accent1"/>
                    </a:solidFill>
                  </a:tcPr>
                </a:tc>
                <a:tc>
                  <a:txBody>
                    <a:bodyPr/>
                    <a:lstStyle/>
                    <a:p>
                      <a:pPr algn="r" fontAlgn="ctr"/>
                      <a:r>
                        <a:rPr lang="uk-UA" sz="900" u="none" strike="noStrike" dirty="0">
                          <a:effectLst/>
                        </a:rPr>
                        <a:t>190,37</a:t>
                      </a:r>
                      <a:endParaRPr lang="uk-UA" sz="900" b="1" i="0" u="none" strike="noStrike" dirty="0">
                        <a:solidFill>
                          <a:srgbClr val="FFFFFF"/>
                        </a:solidFill>
                        <a:effectLst/>
                        <a:latin typeface="Calibri"/>
                      </a:endParaRPr>
                    </a:p>
                  </a:txBody>
                  <a:tcPr marL="7728" marR="7728" marT="7728" marB="0" anchor="ctr">
                    <a:solidFill>
                      <a:schemeClr val="accent1"/>
                    </a:solidFill>
                  </a:tcPr>
                </a:tc>
              </a:tr>
              <a:tr h="166652">
                <a:tc>
                  <a:txBody>
                    <a:bodyPr/>
                    <a:lstStyle/>
                    <a:p>
                      <a:pPr algn="l" fontAlgn="ctr"/>
                      <a:r>
                        <a:rPr lang="uk-UA" sz="900" u="none" strike="noStrike">
                          <a:effectLst/>
                        </a:rPr>
                        <a:t>Внутрішній борг</a:t>
                      </a:r>
                      <a:endParaRPr lang="uk-UA" sz="900" b="1" i="0" u="none" strike="noStrike">
                        <a:solidFill>
                          <a:srgbClr val="000000"/>
                        </a:solidFill>
                        <a:effectLst/>
                        <a:latin typeface="Calibri"/>
                      </a:endParaRPr>
                    </a:p>
                  </a:txBody>
                  <a:tcPr marL="185476" marR="7728" marT="7728" marB="0" anchor="ctr">
                    <a:solidFill>
                      <a:schemeClr val="accent1"/>
                    </a:solidFill>
                  </a:tcPr>
                </a:tc>
                <a:tc>
                  <a:txBody>
                    <a:bodyPr/>
                    <a:lstStyle/>
                    <a:p>
                      <a:pPr algn="r" fontAlgn="ctr"/>
                      <a:r>
                        <a:rPr lang="uk-UA" sz="900" u="none" strike="noStrike">
                          <a:effectLst/>
                        </a:rPr>
                        <a:t>35,39</a:t>
                      </a:r>
                      <a:endParaRPr lang="uk-UA" sz="900" b="1" i="0" u="none" strike="noStrike">
                        <a:solidFill>
                          <a:srgbClr val="000000"/>
                        </a:solidFill>
                        <a:effectLst/>
                        <a:latin typeface="Calibri"/>
                      </a:endParaRPr>
                    </a:p>
                  </a:txBody>
                  <a:tcPr marL="7728" marR="7728" marT="7728" marB="0" anchor="ctr">
                    <a:solidFill>
                      <a:schemeClr val="accent1"/>
                    </a:solidFill>
                  </a:tcPr>
                </a:tc>
                <a:tc>
                  <a:txBody>
                    <a:bodyPr/>
                    <a:lstStyle/>
                    <a:p>
                      <a:pPr algn="r" fontAlgn="ctr"/>
                      <a:r>
                        <a:rPr lang="uk-UA" sz="900" u="none" strike="noStrike">
                          <a:effectLst/>
                        </a:rPr>
                        <a:t>38,95</a:t>
                      </a:r>
                      <a:endParaRPr lang="uk-UA" sz="900" b="1" i="0" u="none" strike="noStrike">
                        <a:solidFill>
                          <a:srgbClr val="000000"/>
                        </a:solidFill>
                        <a:effectLst/>
                        <a:latin typeface="Calibri"/>
                      </a:endParaRPr>
                    </a:p>
                  </a:txBody>
                  <a:tcPr marL="7728" marR="7728" marT="7728" marB="0" anchor="ctr">
                    <a:solidFill>
                      <a:schemeClr val="accent1"/>
                    </a:solidFill>
                  </a:tcPr>
                </a:tc>
                <a:tc>
                  <a:txBody>
                    <a:bodyPr/>
                    <a:lstStyle/>
                    <a:p>
                      <a:pPr algn="r" fontAlgn="ctr"/>
                      <a:r>
                        <a:rPr lang="uk-UA" sz="900" u="none" strike="noStrike">
                          <a:effectLst/>
                        </a:rPr>
                        <a:t>38,00</a:t>
                      </a:r>
                      <a:endParaRPr lang="uk-UA" sz="900" b="1" i="0" u="none" strike="noStrike">
                        <a:solidFill>
                          <a:srgbClr val="000000"/>
                        </a:solidFill>
                        <a:effectLst/>
                        <a:latin typeface="Calibri"/>
                      </a:endParaRPr>
                    </a:p>
                  </a:txBody>
                  <a:tcPr marL="7728" marR="7728" marT="7728" marB="0" anchor="ctr">
                    <a:solidFill>
                      <a:schemeClr val="accent1"/>
                    </a:solidFill>
                  </a:tcPr>
                </a:tc>
                <a:tc>
                  <a:txBody>
                    <a:bodyPr/>
                    <a:lstStyle/>
                    <a:p>
                      <a:pPr algn="r" fontAlgn="ctr"/>
                      <a:r>
                        <a:rPr lang="uk-UA" sz="900" u="none" strike="noStrike">
                          <a:effectLst/>
                        </a:rPr>
                        <a:t>41,80</a:t>
                      </a:r>
                      <a:endParaRPr lang="uk-UA" sz="900" b="1" i="0" u="none" strike="noStrike">
                        <a:solidFill>
                          <a:srgbClr val="000000"/>
                        </a:solidFill>
                        <a:effectLst/>
                        <a:latin typeface="Calibri"/>
                      </a:endParaRPr>
                    </a:p>
                  </a:txBody>
                  <a:tcPr marL="7728" marR="7728" marT="7728" marB="0" anchor="ctr">
                    <a:solidFill>
                      <a:schemeClr val="accent1"/>
                    </a:solidFill>
                  </a:tcPr>
                </a:tc>
                <a:tc>
                  <a:txBody>
                    <a:bodyPr/>
                    <a:lstStyle/>
                    <a:p>
                      <a:pPr algn="r" fontAlgn="ctr"/>
                      <a:r>
                        <a:rPr lang="uk-UA" sz="900" u="none" strike="noStrike">
                          <a:effectLst/>
                        </a:rPr>
                        <a:t>44,32</a:t>
                      </a:r>
                      <a:endParaRPr lang="uk-UA" sz="900" b="1" i="0" u="none" strike="noStrike">
                        <a:solidFill>
                          <a:srgbClr val="000000"/>
                        </a:solidFill>
                        <a:effectLst/>
                        <a:latin typeface="Calibri"/>
                      </a:endParaRPr>
                    </a:p>
                  </a:txBody>
                  <a:tcPr marL="7728" marR="7728" marT="7728" marB="0" anchor="ctr">
                    <a:solidFill>
                      <a:schemeClr val="accent1"/>
                    </a:solidFill>
                  </a:tcPr>
                </a:tc>
                <a:tc>
                  <a:txBody>
                    <a:bodyPr/>
                    <a:lstStyle/>
                    <a:p>
                      <a:pPr algn="r" fontAlgn="ctr"/>
                      <a:r>
                        <a:rPr lang="uk-UA" sz="900" u="none" strike="noStrike" dirty="0">
                          <a:effectLst/>
                        </a:rPr>
                        <a:t>45,25</a:t>
                      </a:r>
                      <a:endParaRPr lang="uk-UA" sz="900" b="1" i="0" u="none" strike="noStrike" dirty="0">
                        <a:solidFill>
                          <a:srgbClr val="000000"/>
                        </a:solidFill>
                        <a:effectLst/>
                        <a:latin typeface="Calibri"/>
                      </a:endParaRPr>
                    </a:p>
                  </a:txBody>
                  <a:tcPr marL="7728" marR="7728" marT="7728" marB="0" anchor="ctr">
                    <a:solidFill>
                      <a:schemeClr val="accent1"/>
                    </a:solidFill>
                  </a:tcPr>
                </a:tc>
              </a:tr>
              <a:tr h="274977">
                <a:tc>
                  <a:txBody>
                    <a:bodyPr/>
                    <a:lstStyle/>
                    <a:p>
                      <a:pPr algn="l" fontAlgn="ctr"/>
                      <a:r>
                        <a:rPr lang="ru-RU" sz="900" u="none" strike="noStrike">
                          <a:effectLst/>
                        </a:rPr>
                        <a:t>1. Заборгованість за випущеними цінними паперами на внутрішньому ринку</a:t>
                      </a:r>
                      <a:endParaRPr lang="ru-RU" sz="900" b="0" i="0" u="none" strike="noStrike">
                        <a:effectLst/>
                        <a:latin typeface="Calibri"/>
                      </a:endParaRPr>
                    </a:p>
                  </a:txBody>
                  <a:tcPr marL="278214" marR="7728" marT="7728" marB="0" anchor="ctr"/>
                </a:tc>
                <a:tc>
                  <a:txBody>
                    <a:bodyPr/>
                    <a:lstStyle/>
                    <a:p>
                      <a:pPr algn="r" fontAlgn="ctr"/>
                      <a:r>
                        <a:rPr lang="uk-UA" sz="900" u="none" strike="noStrike">
                          <a:effectLst/>
                        </a:rPr>
                        <a:t>35,32</a:t>
                      </a:r>
                      <a:endParaRPr lang="uk-UA" sz="900" b="0" i="0" u="none" strike="noStrike">
                        <a:effectLst/>
                        <a:latin typeface="Calibri"/>
                      </a:endParaRPr>
                    </a:p>
                  </a:txBody>
                  <a:tcPr marL="7728" marR="7728" marT="7728" marB="0" anchor="ctr"/>
                </a:tc>
                <a:tc>
                  <a:txBody>
                    <a:bodyPr/>
                    <a:lstStyle/>
                    <a:p>
                      <a:pPr algn="r" fontAlgn="ctr"/>
                      <a:r>
                        <a:rPr lang="uk-UA" sz="900" u="none" strike="noStrike">
                          <a:effectLst/>
                        </a:rPr>
                        <a:t>38,88</a:t>
                      </a:r>
                      <a:endParaRPr lang="uk-UA" sz="900" b="0" i="0" u="none" strike="noStrike">
                        <a:effectLst/>
                        <a:latin typeface="Calibri"/>
                      </a:endParaRPr>
                    </a:p>
                  </a:txBody>
                  <a:tcPr marL="7728" marR="7728" marT="7728" marB="0" anchor="ctr"/>
                </a:tc>
                <a:tc>
                  <a:txBody>
                    <a:bodyPr/>
                    <a:lstStyle/>
                    <a:p>
                      <a:pPr algn="r" fontAlgn="ctr"/>
                      <a:r>
                        <a:rPr lang="uk-UA" sz="900" u="none" strike="noStrike">
                          <a:effectLst/>
                        </a:rPr>
                        <a:t>37,96</a:t>
                      </a:r>
                      <a:endParaRPr lang="uk-UA" sz="900" b="0" i="0" u="none" strike="noStrike">
                        <a:effectLst/>
                        <a:latin typeface="Calibri"/>
                      </a:endParaRPr>
                    </a:p>
                  </a:txBody>
                  <a:tcPr marL="7728" marR="7728" marT="7728" marB="0" anchor="ctr"/>
                </a:tc>
                <a:tc>
                  <a:txBody>
                    <a:bodyPr/>
                    <a:lstStyle/>
                    <a:p>
                      <a:pPr algn="r" fontAlgn="ctr"/>
                      <a:r>
                        <a:rPr lang="uk-UA" sz="900" u="none" strike="noStrike">
                          <a:effectLst/>
                        </a:rPr>
                        <a:t>41,76</a:t>
                      </a:r>
                      <a:endParaRPr lang="uk-UA" sz="900" b="0" i="0" u="none" strike="noStrike">
                        <a:effectLst/>
                        <a:latin typeface="Calibri"/>
                      </a:endParaRPr>
                    </a:p>
                  </a:txBody>
                  <a:tcPr marL="7728" marR="7728" marT="7728" marB="0" anchor="ctr"/>
                </a:tc>
                <a:tc>
                  <a:txBody>
                    <a:bodyPr/>
                    <a:lstStyle/>
                    <a:p>
                      <a:pPr algn="r" fontAlgn="ctr"/>
                      <a:r>
                        <a:rPr lang="uk-UA" sz="900" u="none" strike="noStrike">
                          <a:effectLst/>
                        </a:rPr>
                        <a:t>44,28</a:t>
                      </a:r>
                      <a:endParaRPr lang="uk-UA" sz="900" b="0" i="0" u="none" strike="noStrike">
                        <a:effectLst/>
                        <a:latin typeface="Calibri"/>
                      </a:endParaRPr>
                    </a:p>
                  </a:txBody>
                  <a:tcPr marL="7728" marR="7728" marT="7728" marB="0" anchor="ctr"/>
                </a:tc>
                <a:tc>
                  <a:txBody>
                    <a:bodyPr/>
                    <a:lstStyle/>
                    <a:p>
                      <a:pPr algn="r" fontAlgn="ctr"/>
                      <a:r>
                        <a:rPr lang="uk-UA" sz="900" u="none" strike="noStrike">
                          <a:effectLst/>
                        </a:rPr>
                        <a:t>45,22</a:t>
                      </a:r>
                      <a:endParaRPr lang="uk-UA" sz="900" b="0" i="0" u="none" strike="noStrike">
                        <a:effectLst/>
                        <a:latin typeface="Calibri"/>
                      </a:endParaRPr>
                    </a:p>
                  </a:txBody>
                  <a:tcPr marL="7728" marR="7728" marT="7728" marB="0" anchor="ctr"/>
                </a:tc>
              </a:tr>
              <a:tr h="274977">
                <a:tc>
                  <a:txBody>
                    <a:bodyPr/>
                    <a:lstStyle/>
                    <a:p>
                      <a:pPr algn="l" fontAlgn="b"/>
                      <a:r>
                        <a:rPr lang="ru-RU" sz="900" u="none" strike="noStrike">
                          <a:effectLst/>
                        </a:rPr>
                        <a:t>2. Заборгованість перед банківськими та іншими фінансовими установами</a:t>
                      </a:r>
                      <a:endParaRPr lang="ru-RU" sz="900" b="0" i="0" u="none" strike="noStrike">
                        <a:effectLst/>
                        <a:latin typeface="Calibri"/>
                      </a:endParaRPr>
                    </a:p>
                  </a:txBody>
                  <a:tcPr marL="278214" marR="7728" marT="7728" marB="0" anchor="b"/>
                </a:tc>
                <a:tc>
                  <a:txBody>
                    <a:bodyPr/>
                    <a:lstStyle/>
                    <a:p>
                      <a:pPr algn="r" fontAlgn="b"/>
                      <a:r>
                        <a:rPr lang="uk-UA" sz="900" u="none" strike="noStrike">
                          <a:effectLst/>
                        </a:rPr>
                        <a:t>0,07</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0,07</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0,05</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0,04</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0,03</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0,03</a:t>
                      </a:r>
                      <a:endParaRPr lang="uk-UA" sz="900" b="0" i="0" u="none" strike="noStrike">
                        <a:effectLst/>
                        <a:latin typeface="Calibri"/>
                      </a:endParaRPr>
                    </a:p>
                  </a:txBody>
                  <a:tcPr marL="7728" marR="7728" marT="7728" marB="0" anchor="b"/>
                </a:tc>
              </a:tr>
              <a:tr h="141655">
                <a:tc>
                  <a:txBody>
                    <a:bodyPr/>
                    <a:lstStyle/>
                    <a:p>
                      <a:pPr algn="l" fontAlgn="b"/>
                      <a:r>
                        <a:rPr lang="uk-UA" sz="900" u="none" strike="noStrike">
                          <a:effectLst/>
                        </a:rPr>
                        <a:t>Національний банк України</a:t>
                      </a:r>
                      <a:endParaRPr lang="uk-UA" sz="900" b="0" i="0" u="none" strike="noStrike">
                        <a:effectLst/>
                        <a:latin typeface="Calibri"/>
                      </a:endParaRPr>
                    </a:p>
                  </a:txBody>
                  <a:tcPr marL="370952" marR="7728" marT="7728" marB="0" anchor="b"/>
                </a:tc>
                <a:tc>
                  <a:txBody>
                    <a:bodyPr/>
                    <a:lstStyle/>
                    <a:p>
                      <a:pPr algn="r" fontAlgn="b"/>
                      <a:r>
                        <a:rPr lang="uk-UA" sz="900" u="none" strike="noStrike">
                          <a:effectLst/>
                        </a:rPr>
                        <a:t>0,07</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0,07</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0,05</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0,04</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0,03</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0,03</a:t>
                      </a:r>
                      <a:endParaRPr lang="uk-UA" sz="900" b="0" i="0" u="none" strike="noStrike">
                        <a:effectLst/>
                        <a:latin typeface="Calibri"/>
                      </a:endParaRPr>
                    </a:p>
                  </a:txBody>
                  <a:tcPr marL="7728" marR="7728" marT="7728" marB="0" anchor="b"/>
                </a:tc>
              </a:tr>
              <a:tr h="166652">
                <a:tc>
                  <a:txBody>
                    <a:bodyPr/>
                    <a:lstStyle/>
                    <a:p>
                      <a:pPr algn="l" fontAlgn="b"/>
                      <a:r>
                        <a:rPr lang="uk-UA" sz="900" u="none" strike="noStrike" dirty="0">
                          <a:effectLst/>
                        </a:rPr>
                        <a:t>Зовнішній борг</a:t>
                      </a:r>
                      <a:endParaRPr lang="uk-UA" sz="900" b="1" i="0" u="none" strike="noStrike" dirty="0">
                        <a:effectLst/>
                        <a:latin typeface="Calibri"/>
                      </a:endParaRPr>
                    </a:p>
                  </a:txBody>
                  <a:tcPr marL="185476" marR="7728" marT="7728" marB="0" anchor="b">
                    <a:solidFill>
                      <a:schemeClr val="accent1"/>
                    </a:solidFill>
                  </a:tcPr>
                </a:tc>
                <a:tc>
                  <a:txBody>
                    <a:bodyPr/>
                    <a:lstStyle/>
                    <a:p>
                      <a:pPr algn="r" fontAlgn="b"/>
                      <a:r>
                        <a:rPr lang="uk-UA" sz="900" u="none" strike="noStrike">
                          <a:effectLst/>
                        </a:rPr>
                        <a:t>44,51</a:t>
                      </a:r>
                      <a:endParaRPr lang="uk-UA" sz="900" b="1" i="0" u="none" strike="noStrike">
                        <a:effectLst/>
                        <a:latin typeface="Calibri"/>
                      </a:endParaRPr>
                    </a:p>
                  </a:txBody>
                  <a:tcPr marL="7728" marR="7728" marT="7728" marB="0" anchor="b">
                    <a:solidFill>
                      <a:schemeClr val="accent1"/>
                    </a:solidFill>
                  </a:tcPr>
                </a:tc>
                <a:tc>
                  <a:txBody>
                    <a:bodyPr/>
                    <a:lstStyle/>
                    <a:p>
                      <a:pPr algn="r" fontAlgn="b"/>
                      <a:r>
                        <a:rPr lang="uk-UA" sz="900" u="none" strike="noStrike">
                          <a:effectLst/>
                        </a:rPr>
                        <a:t>47,66</a:t>
                      </a:r>
                      <a:endParaRPr lang="uk-UA" sz="900" b="1" i="0" u="none" strike="noStrike">
                        <a:effectLst/>
                        <a:latin typeface="Calibri"/>
                      </a:endParaRPr>
                    </a:p>
                  </a:txBody>
                  <a:tcPr marL="7728" marR="7728" marT="7728" marB="0" anchor="b">
                    <a:solidFill>
                      <a:schemeClr val="accent1"/>
                    </a:solidFill>
                  </a:tcPr>
                </a:tc>
                <a:tc>
                  <a:txBody>
                    <a:bodyPr/>
                    <a:lstStyle/>
                    <a:p>
                      <a:pPr algn="r" fontAlgn="b"/>
                      <a:r>
                        <a:rPr lang="uk-UA" sz="900" u="none" strike="noStrike">
                          <a:effectLst/>
                        </a:rPr>
                        <a:t>63,59</a:t>
                      </a:r>
                      <a:endParaRPr lang="uk-UA" sz="900" b="1" i="0" u="none" strike="noStrike">
                        <a:effectLst/>
                        <a:latin typeface="Calibri"/>
                      </a:endParaRPr>
                    </a:p>
                  </a:txBody>
                  <a:tcPr marL="7728" marR="7728" marT="7728" marB="0" anchor="b">
                    <a:solidFill>
                      <a:schemeClr val="accent1"/>
                    </a:solidFill>
                  </a:tcPr>
                </a:tc>
                <a:tc>
                  <a:txBody>
                    <a:bodyPr/>
                    <a:lstStyle/>
                    <a:p>
                      <a:pPr algn="r" fontAlgn="b"/>
                      <a:r>
                        <a:rPr lang="uk-UA" sz="900" u="none" strike="noStrike">
                          <a:effectLst/>
                        </a:rPr>
                        <a:t>94,79</a:t>
                      </a:r>
                      <a:endParaRPr lang="uk-UA" sz="900" b="1" i="0" u="none" strike="noStrike">
                        <a:effectLst/>
                        <a:latin typeface="Calibri"/>
                      </a:endParaRPr>
                    </a:p>
                  </a:txBody>
                  <a:tcPr marL="7728" marR="7728" marT="7728" marB="0" anchor="b">
                    <a:solidFill>
                      <a:schemeClr val="accent1"/>
                    </a:solidFill>
                  </a:tcPr>
                </a:tc>
                <a:tc>
                  <a:txBody>
                    <a:bodyPr/>
                    <a:lstStyle/>
                    <a:p>
                      <a:pPr algn="r" fontAlgn="b"/>
                      <a:r>
                        <a:rPr lang="uk-UA" sz="900" u="none" strike="noStrike">
                          <a:effectLst/>
                        </a:rPr>
                        <a:t>114,88</a:t>
                      </a:r>
                      <a:endParaRPr lang="uk-UA" sz="900" b="1" i="0" u="none" strike="noStrike">
                        <a:effectLst/>
                        <a:latin typeface="Calibri"/>
                      </a:endParaRPr>
                    </a:p>
                  </a:txBody>
                  <a:tcPr marL="7728" marR="7728" marT="7728" marB="0" anchor="b">
                    <a:solidFill>
                      <a:schemeClr val="accent1"/>
                    </a:solidFill>
                  </a:tcPr>
                </a:tc>
                <a:tc>
                  <a:txBody>
                    <a:bodyPr/>
                    <a:lstStyle/>
                    <a:p>
                      <a:pPr algn="r" fontAlgn="b"/>
                      <a:r>
                        <a:rPr lang="uk-UA" sz="900" u="none" strike="noStrike" dirty="0">
                          <a:effectLst/>
                        </a:rPr>
                        <a:t>145,12</a:t>
                      </a:r>
                      <a:endParaRPr lang="uk-UA" sz="900" b="1" i="0" u="none" strike="noStrike" dirty="0">
                        <a:effectLst/>
                        <a:latin typeface="Calibri"/>
                      </a:endParaRPr>
                    </a:p>
                  </a:txBody>
                  <a:tcPr marL="7728" marR="7728" marT="7728" marB="0" anchor="b">
                    <a:solidFill>
                      <a:schemeClr val="accent1"/>
                    </a:solidFill>
                  </a:tcPr>
                </a:tc>
              </a:tr>
              <a:tr h="274977">
                <a:tc>
                  <a:txBody>
                    <a:bodyPr/>
                    <a:lstStyle/>
                    <a:p>
                      <a:pPr algn="l" fontAlgn="b"/>
                      <a:r>
                        <a:rPr lang="ru-RU" sz="900" u="none" strike="noStrike">
                          <a:effectLst/>
                        </a:rPr>
                        <a:t>1. Заборгованість за позиками, одержаними від міжнародних фінансових організацій</a:t>
                      </a:r>
                      <a:endParaRPr lang="ru-RU" sz="900" b="0" i="0" u="none" strike="noStrike">
                        <a:effectLst/>
                        <a:latin typeface="Calibri"/>
                      </a:endParaRPr>
                    </a:p>
                  </a:txBody>
                  <a:tcPr marL="278214" marR="7728" marT="7728" marB="0" anchor="b"/>
                </a:tc>
                <a:tc>
                  <a:txBody>
                    <a:bodyPr/>
                    <a:lstStyle/>
                    <a:p>
                      <a:pPr algn="r" fontAlgn="b"/>
                      <a:r>
                        <a:rPr lang="uk-UA" sz="900" u="none" strike="noStrike">
                          <a:effectLst/>
                        </a:rPr>
                        <a:t>15,68</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16,98</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30,09</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59,31</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82,83</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111,96</a:t>
                      </a:r>
                      <a:endParaRPr lang="uk-UA" sz="900" b="0" i="0" u="none" strike="noStrike">
                        <a:effectLst/>
                        <a:latin typeface="Calibri"/>
                      </a:endParaRPr>
                    </a:p>
                  </a:txBody>
                  <a:tcPr marL="7728" marR="7728" marT="7728" marB="0" anchor="b"/>
                </a:tc>
              </a:tr>
              <a:tr h="541620">
                <a:tc>
                  <a:txBody>
                    <a:bodyPr/>
                    <a:lstStyle/>
                    <a:p>
                      <a:pPr algn="l" fontAlgn="b"/>
                      <a:r>
                        <a:rPr lang="ru-RU" sz="900" u="none" strike="noStrike">
                          <a:effectLst/>
                        </a:rPr>
                        <a:t>2.1. Заборгованість за позиками, одержаними від органів управління іноземних держав (крім неврегульованої від органів управління держави-агресора та/або такої, що оскаржується)</a:t>
                      </a:r>
                      <a:endParaRPr lang="ru-RU" sz="900" b="0" i="0" u="none" strike="noStrike">
                        <a:effectLst/>
                        <a:latin typeface="Calibri"/>
                      </a:endParaRPr>
                    </a:p>
                  </a:txBody>
                  <a:tcPr marL="278214" marR="7728" marT="7728" marB="0" anchor="b"/>
                </a:tc>
                <a:tc>
                  <a:txBody>
                    <a:bodyPr/>
                    <a:lstStyle/>
                    <a:p>
                      <a:pPr algn="r" fontAlgn="b"/>
                      <a:r>
                        <a:rPr lang="uk-UA" sz="900" u="none" strike="noStrike">
                          <a:effectLst/>
                        </a:rPr>
                        <a:t>0,95</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0,89</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4,39</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6,32</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7,63</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7,95</a:t>
                      </a:r>
                      <a:endParaRPr lang="uk-UA" sz="900" b="0" i="0" u="none" strike="noStrike">
                        <a:effectLst/>
                        <a:latin typeface="Calibri"/>
                      </a:endParaRPr>
                    </a:p>
                  </a:txBody>
                  <a:tcPr marL="7728" marR="7728" marT="7728" marB="0" anchor="b"/>
                </a:tc>
              </a:tr>
              <a:tr h="141655">
                <a:tc>
                  <a:txBody>
                    <a:bodyPr/>
                    <a:lstStyle/>
                    <a:p>
                      <a:pPr algn="l" fontAlgn="b"/>
                      <a:r>
                        <a:rPr lang="uk-UA" sz="900" u="none" strike="noStrike">
                          <a:effectLst/>
                        </a:rPr>
                        <a:t>Великобританія</a:t>
                      </a:r>
                      <a:endParaRPr lang="uk-UA" sz="900" b="0" i="0" u="none" strike="noStrike">
                        <a:effectLst/>
                        <a:latin typeface="Calibri"/>
                      </a:endParaRPr>
                    </a:p>
                  </a:txBody>
                  <a:tcPr marL="370952" marR="7728" marT="7728" marB="0" anchor="b"/>
                </a:tc>
                <a:tc>
                  <a:txBody>
                    <a:bodyPr/>
                    <a:lstStyle/>
                    <a:p>
                      <a:pPr algn="r" fontAlgn="b"/>
                      <a:r>
                        <a:rPr lang="uk-UA" sz="900" u="none" strike="noStrike">
                          <a:effectLst/>
                        </a:rPr>
                        <a:t>0,00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0,02</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0,02</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0,02</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0,02</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0,02</a:t>
                      </a:r>
                      <a:endParaRPr lang="uk-UA" sz="900" b="0" i="0" u="none" strike="noStrike">
                        <a:effectLst/>
                        <a:latin typeface="Calibri"/>
                      </a:endParaRPr>
                    </a:p>
                  </a:txBody>
                  <a:tcPr marL="7728" marR="7728" marT="7728" marB="0" anchor="b"/>
                </a:tc>
              </a:tr>
              <a:tr h="141655">
                <a:tc>
                  <a:txBody>
                    <a:bodyPr/>
                    <a:lstStyle/>
                    <a:p>
                      <a:pPr algn="l" fontAlgn="b"/>
                      <a:r>
                        <a:rPr lang="uk-UA" sz="900" u="none" strike="noStrike">
                          <a:effectLst/>
                        </a:rPr>
                        <a:t>Італія</a:t>
                      </a:r>
                      <a:endParaRPr lang="uk-UA" sz="900" b="0" i="0" u="none" strike="noStrike">
                        <a:effectLst/>
                        <a:latin typeface="Calibri"/>
                      </a:endParaRPr>
                    </a:p>
                  </a:txBody>
                  <a:tcPr marL="370952" marR="7728" marT="7728" marB="0" anchor="b"/>
                </a:tc>
                <a:tc>
                  <a:txBody>
                    <a:bodyPr/>
                    <a:lstStyle/>
                    <a:p>
                      <a:pPr algn="r" fontAlgn="b"/>
                      <a:r>
                        <a:rPr lang="uk-UA" sz="900" u="none" strike="noStrike">
                          <a:effectLst/>
                        </a:rPr>
                        <a:t>0,00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0,21</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0,22</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0,21</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0,23</a:t>
                      </a:r>
                      <a:endParaRPr lang="uk-UA" sz="900" b="0" i="0" u="none" strike="noStrike">
                        <a:effectLst/>
                        <a:latin typeface="Calibri"/>
                      </a:endParaRPr>
                    </a:p>
                  </a:txBody>
                  <a:tcPr marL="7728" marR="7728" marT="7728" marB="0" anchor="b"/>
                </a:tc>
              </a:tr>
              <a:tr h="141655">
                <a:tc>
                  <a:txBody>
                    <a:bodyPr/>
                    <a:lstStyle/>
                    <a:p>
                      <a:pPr algn="l" fontAlgn="b"/>
                      <a:r>
                        <a:rPr lang="uk-UA" sz="900" u="none" strike="noStrike">
                          <a:effectLst/>
                        </a:rPr>
                        <a:t>Канада</a:t>
                      </a:r>
                      <a:endParaRPr lang="uk-UA" sz="900" b="0" i="0" u="none" strike="noStrike">
                        <a:effectLst/>
                        <a:latin typeface="Calibri"/>
                      </a:endParaRPr>
                    </a:p>
                  </a:txBody>
                  <a:tcPr marL="370952" marR="7728" marT="7728" marB="0" anchor="b"/>
                </a:tc>
                <a:tc>
                  <a:txBody>
                    <a:bodyPr/>
                    <a:lstStyle/>
                    <a:p>
                      <a:pPr algn="r" fontAlgn="b"/>
                      <a:r>
                        <a:rPr lang="uk-UA" sz="900" u="none" strike="noStrike">
                          <a:effectLst/>
                        </a:rPr>
                        <a:t>0,00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1,83</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3,68</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5,08</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5,21</a:t>
                      </a:r>
                      <a:endParaRPr lang="uk-UA" sz="900" b="0" i="0" u="none" strike="noStrike">
                        <a:effectLst/>
                        <a:latin typeface="Calibri"/>
                      </a:endParaRPr>
                    </a:p>
                  </a:txBody>
                  <a:tcPr marL="7728" marR="7728" marT="7728" marB="0" anchor="b"/>
                </a:tc>
              </a:tr>
              <a:tr h="141655">
                <a:tc>
                  <a:txBody>
                    <a:bodyPr/>
                    <a:lstStyle/>
                    <a:p>
                      <a:pPr algn="l" fontAlgn="b"/>
                      <a:r>
                        <a:rPr lang="uk-UA" sz="900" u="none" strike="noStrike">
                          <a:effectLst/>
                        </a:rPr>
                        <a:t>Нідерланди</a:t>
                      </a:r>
                      <a:endParaRPr lang="uk-UA" sz="900" b="0" i="0" u="none" strike="noStrike">
                        <a:effectLst/>
                        <a:latin typeface="Calibri"/>
                      </a:endParaRPr>
                    </a:p>
                  </a:txBody>
                  <a:tcPr marL="370952" marR="7728" marT="7728" marB="0" anchor="b"/>
                </a:tc>
                <a:tc>
                  <a:txBody>
                    <a:bodyPr/>
                    <a:lstStyle/>
                    <a:p>
                      <a:pPr algn="r" fontAlgn="b"/>
                      <a:r>
                        <a:rPr lang="uk-UA" sz="900" u="none" strike="noStrike">
                          <a:effectLst/>
                        </a:rPr>
                        <a:t>0,00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0,21</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0,22</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0,21</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0,23</a:t>
                      </a:r>
                      <a:endParaRPr lang="uk-UA" sz="900" b="0" i="0" u="none" strike="noStrike">
                        <a:effectLst/>
                        <a:latin typeface="Calibri"/>
                      </a:endParaRPr>
                    </a:p>
                  </a:txBody>
                  <a:tcPr marL="7728" marR="7728" marT="7728" marB="0" anchor="b"/>
                </a:tc>
              </a:tr>
              <a:tr h="141655">
                <a:tc>
                  <a:txBody>
                    <a:bodyPr/>
                    <a:lstStyle/>
                    <a:p>
                      <a:pPr algn="l" fontAlgn="b"/>
                      <a:r>
                        <a:rPr lang="uk-UA" sz="900" u="none" strike="noStrike">
                          <a:effectLst/>
                        </a:rPr>
                        <a:t>Німеччина</a:t>
                      </a:r>
                      <a:endParaRPr lang="uk-UA" sz="900" b="0" i="0" u="none" strike="noStrike">
                        <a:effectLst/>
                        <a:latin typeface="Calibri"/>
                      </a:endParaRPr>
                    </a:p>
                  </a:txBody>
                  <a:tcPr marL="370952" marR="7728" marT="7728" marB="0" anchor="b"/>
                </a:tc>
                <a:tc>
                  <a:txBody>
                    <a:bodyPr/>
                    <a:lstStyle/>
                    <a:p>
                      <a:pPr algn="r" fontAlgn="b"/>
                      <a:r>
                        <a:rPr lang="uk-UA" sz="900" u="none" strike="noStrike">
                          <a:effectLst/>
                        </a:rPr>
                        <a:t>0,32</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0,29</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0,59</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0,62</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0,59</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0,65</a:t>
                      </a:r>
                      <a:endParaRPr lang="uk-UA" sz="900" b="0" i="0" u="none" strike="noStrike">
                        <a:effectLst/>
                        <a:latin typeface="Calibri"/>
                      </a:endParaRPr>
                    </a:p>
                  </a:txBody>
                  <a:tcPr marL="7728" marR="7728" marT="7728" marB="0" anchor="b"/>
                </a:tc>
              </a:tr>
              <a:tr h="141655">
                <a:tc>
                  <a:txBody>
                    <a:bodyPr/>
                    <a:lstStyle/>
                    <a:p>
                      <a:pPr algn="l" fontAlgn="b"/>
                      <a:r>
                        <a:rPr lang="uk-UA" sz="900" u="none" strike="noStrike">
                          <a:effectLst/>
                        </a:rPr>
                        <a:t>Польща</a:t>
                      </a:r>
                      <a:endParaRPr lang="uk-UA" sz="900" b="0" i="0" u="none" strike="noStrike">
                        <a:effectLst/>
                        <a:latin typeface="Calibri"/>
                      </a:endParaRPr>
                    </a:p>
                  </a:txBody>
                  <a:tcPr marL="370952" marR="7728" marT="7728" marB="0" anchor="b"/>
                </a:tc>
                <a:tc>
                  <a:txBody>
                    <a:bodyPr/>
                    <a:lstStyle/>
                    <a:p>
                      <a:pPr algn="r" fontAlgn="b"/>
                      <a:r>
                        <a:rPr lang="uk-UA" sz="900" u="none" strike="noStrike">
                          <a:effectLst/>
                        </a:rPr>
                        <a:t>0,01</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0,04</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0,05</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0,10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0,10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0,13</a:t>
                      </a:r>
                      <a:endParaRPr lang="uk-UA" sz="900" b="0" i="0" u="none" strike="noStrike">
                        <a:effectLst/>
                        <a:latin typeface="Calibri"/>
                      </a:endParaRPr>
                    </a:p>
                  </a:txBody>
                  <a:tcPr marL="7728" marR="7728" marT="7728" marB="0" anchor="b"/>
                </a:tc>
              </a:tr>
              <a:tr h="141655">
                <a:tc>
                  <a:txBody>
                    <a:bodyPr/>
                    <a:lstStyle/>
                    <a:p>
                      <a:pPr algn="l" fontAlgn="b"/>
                      <a:r>
                        <a:rPr lang="uk-UA" sz="900" u="none" strike="noStrike">
                          <a:effectLst/>
                        </a:rPr>
                        <a:t>Республіка Корея</a:t>
                      </a:r>
                      <a:endParaRPr lang="uk-UA" sz="900" b="0" i="0" u="none" strike="noStrike">
                        <a:effectLst/>
                        <a:latin typeface="Calibri"/>
                      </a:endParaRPr>
                    </a:p>
                  </a:txBody>
                  <a:tcPr marL="370952" marR="7728" marT="7728" marB="0" anchor="b"/>
                </a:tc>
                <a:tc>
                  <a:txBody>
                    <a:bodyPr/>
                    <a:lstStyle/>
                    <a:p>
                      <a:pPr algn="r" fontAlgn="b"/>
                      <a:r>
                        <a:rPr lang="uk-UA" sz="900" u="none" strike="noStrike">
                          <a:effectLst/>
                        </a:rPr>
                        <a:t>0,00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0,10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0,10</a:t>
                      </a:r>
                      <a:endParaRPr lang="uk-UA" sz="900" b="0" i="0" u="none" strike="noStrike">
                        <a:effectLst/>
                        <a:latin typeface="Calibri"/>
                      </a:endParaRPr>
                    </a:p>
                  </a:txBody>
                  <a:tcPr marL="7728" marR="7728" marT="7728" marB="0" anchor="b"/>
                </a:tc>
              </a:tr>
              <a:tr h="141655">
                <a:tc>
                  <a:txBody>
                    <a:bodyPr/>
                    <a:lstStyle/>
                    <a:p>
                      <a:pPr algn="l" fontAlgn="b"/>
                      <a:r>
                        <a:rPr lang="uk-UA" sz="900" u="none" strike="noStrike">
                          <a:effectLst/>
                        </a:rPr>
                        <a:t>США</a:t>
                      </a:r>
                      <a:endParaRPr lang="uk-UA" sz="900" b="0" i="0" u="none" strike="noStrike">
                        <a:effectLst/>
                        <a:latin typeface="Calibri"/>
                      </a:endParaRPr>
                    </a:p>
                  </a:txBody>
                  <a:tcPr marL="370952" marR="7728" marT="7728" marB="0" anchor="b"/>
                </a:tc>
                <a:tc>
                  <a:txBody>
                    <a:bodyPr/>
                    <a:lstStyle/>
                    <a:p>
                      <a:pPr algn="r" fontAlgn="b"/>
                      <a:r>
                        <a:rPr lang="uk-UA" sz="900" u="none" strike="noStrike">
                          <a:effectLst/>
                        </a:rPr>
                        <a:t>0,00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0,00</a:t>
                      </a:r>
                      <a:endParaRPr lang="uk-UA" sz="900" b="0" i="0" u="none" strike="noStrike">
                        <a:effectLst/>
                        <a:latin typeface="Calibri"/>
                      </a:endParaRPr>
                    </a:p>
                  </a:txBody>
                  <a:tcPr marL="7728" marR="7728" marT="7728" marB="0" anchor="b"/>
                </a:tc>
              </a:tr>
              <a:tr h="141655">
                <a:tc>
                  <a:txBody>
                    <a:bodyPr/>
                    <a:lstStyle/>
                    <a:p>
                      <a:pPr algn="l" fontAlgn="b"/>
                      <a:r>
                        <a:rPr lang="uk-UA" sz="900" u="none" strike="noStrike">
                          <a:effectLst/>
                        </a:rPr>
                        <a:t>Франція</a:t>
                      </a:r>
                      <a:endParaRPr lang="uk-UA" sz="900" b="0" i="0" u="none" strike="noStrike">
                        <a:effectLst/>
                        <a:latin typeface="Calibri"/>
                      </a:endParaRPr>
                    </a:p>
                  </a:txBody>
                  <a:tcPr marL="370952" marR="7728" marT="7728" marB="0" anchor="b"/>
                </a:tc>
                <a:tc>
                  <a:txBody>
                    <a:bodyPr/>
                    <a:lstStyle/>
                    <a:p>
                      <a:pPr algn="r" fontAlgn="b"/>
                      <a:r>
                        <a:rPr lang="uk-UA" sz="900" u="none" strike="noStrike">
                          <a:effectLst/>
                        </a:rPr>
                        <a:t>0,03</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0,04</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0,48</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0,50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0,47</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0,50</a:t>
                      </a:r>
                      <a:endParaRPr lang="uk-UA" sz="900" b="0" i="0" u="none" strike="noStrike">
                        <a:effectLst/>
                        <a:latin typeface="Calibri"/>
                      </a:endParaRPr>
                    </a:p>
                  </a:txBody>
                  <a:tcPr marL="7728" marR="7728" marT="7728" marB="0" anchor="b"/>
                </a:tc>
              </a:tr>
              <a:tr h="141655">
                <a:tc>
                  <a:txBody>
                    <a:bodyPr/>
                    <a:lstStyle/>
                    <a:p>
                      <a:pPr algn="l" fontAlgn="b"/>
                      <a:r>
                        <a:rPr lang="uk-UA" sz="900" u="none" strike="noStrike">
                          <a:effectLst/>
                        </a:rPr>
                        <a:t>Японія</a:t>
                      </a:r>
                      <a:endParaRPr lang="uk-UA" sz="900" b="0" i="0" u="none" strike="noStrike">
                        <a:effectLst/>
                        <a:latin typeface="Calibri"/>
                      </a:endParaRPr>
                    </a:p>
                  </a:txBody>
                  <a:tcPr marL="370952" marR="7728" marT="7728" marB="0" anchor="b"/>
                </a:tc>
                <a:tc>
                  <a:txBody>
                    <a:bodyPr/>
                    <a:lstStyle/>
                    <a:p>
                      <a:pPr algn="r" fontAlgn="b"/>
                      <a:r>
                        <a:rPr lang="uk-UA" sz="900" u="none" strike="noStrike">
                          <a:effectLst/>
                        </a:rPr>
                        <a:t>0,58</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0,50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1,00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0,95</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0,85</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0,86</a:t>
                      </a:r>
                      <a:endParaRPr lang="uk-UA" sz="900" b="0" i="0" u="none" strike="noStrike">
                        <a:effectLst/>
                        <a:latin typeface="Calibri"/>
                      </a:endParaRPr>
                    </a:p>
                  </a:txBody>
                  <a:tcPr marL="7728" marR="7728" marT="7728" marB="0" anchor="b"/>
                </a:tc>
              </a:tr>
              <a:tr h="408298">
                <a:tc>
                  <a:txBody>
                    <a:bodyPr/>
                    <a:lstStyle/>
                    <a:p>
                      <a:pPr algn="l" fontAlgn="b"/>
                      <a:r>
                        <a:rPr lang="ru-RU" sz="900" u="none" strike="noStrike">
                          <a:effectLst/>
                        </a:rPr>
                        <a:t>2.2 Неврегульована заборгованість за позиками, одержаними від органів управління держави-агресора, та/або така, що оскаржується</a:t>
                      </a:r>
                      <a:endParaRPr lang="ru-RU" sz="900" b="0" i="0" u="none" strike="noStrike">
                        <a:effectLst/>
                        <a:latin typeface="Calibri"/>
                      </a:endParaRPr>
                    </a:p>
                  </a:txBody>
                  <a:tcPr marL="278214" marR="7728" marT="7728" marB="0" anchor="b"/>
                </a:tc>
                <a:tc>
                  <a:txBody>
                    <a:bodyPr/>
                    <a:lstStyle/>
                    <a:p>
                      <a:pPr algn="r" fontAlgn="b"/>
                      <a:r>
                        <a:rPr lang="uk-UA" sz="900" u="none" strike="noStrike">
                          <a:effectLst/>
                        </a:rPr>
                        <a:t>0,61</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0,61</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0,61</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0,61</a:t>
                      </a:r>
                      <a:endParaRPr lang="uk-UA" sz="900" b="0" i="0" u="none" strike="noStrike">
                        <a:effectLst/>
                        <a:latin typeface="Calibri"/>
                      </a:endParaRPr>
                    </a:p>
                  </a:txBody>
                  <a:tcPr marL="7728" marR="7728" marT="7728" marB="0" anchor="b"/>
                </a:tc>
                <a:tc>
                  <a:txBody>
                    <a:bodyPr/>
                    <a:lstStyle/>
                    <a:p>
                      <a:pPr algn="r" fontAlgn="b"/>
                      <a:r>
                        <a:rPr lang="uk-UA" sz="900" u="none" strike="noStrike" dirty="0">
                          <a:effectLst/>
                        </a:rPr>
                        <a:t>0,61</a:t>
                      </a:r>
                      <a:endParaRPr lang="uk-UA" sz="900" b="0" i="0" u="none" strike="noStrike" dirty="0">
                        <a:effectLst/>
                        <a:latin typeface="Calibri"/>
                      </a:endParaRPr>
                    </a:p>
                  </a:txBody>
                  <a:tcPr marL="7728" marR="7728" marT="7728" marB="0" anchor="b"/>
                </a:tc>
                <a:tc>
                  <a:txBody>
                    <a:bodyPr/>
                    <a:lstStyle/>
                    <a:p>
                      <a:pPr algn="r" fontAlgn="b"/>
                      <a:r>
                        <a:rPr lang="uk-UA" sz="900" u="none" strike="noStrike">
                          <a:effectLst/>
                        </a:rPr>
                        <a:t>0,61</a:t>
                      </a:r>
                      <a:endParaRPr lang="uk-UA" sz="900" b="0" i="0" u="none" strike="noStrike">
                        <a:effectLst/>
                        <a:latin typeface="Calibri"/>
                      </a:endParaRPr>
                    </a:p>
                  </a:txBody>
                  <a:tcPr marL="7728" marR="7728" marT="7728" marB="0" anchor="b"/>
                </a:tc>
              </a:tr>
              <a:tr h="408298">
                <a:tc>
                  <a:txBody>
                    <a:bodyPr/>
                    <a:lstStyle/>
                    <a:p>
                      <a:pPr algn="l" fontAlgn="b"/>
                      <a:r>
                        <a:rPr lang="ru-RU" sz="900" u="none" strike="noStrike">
                          <a:effectLst/>
                        </a:rPr>
                        <a:t>3. Заборгованість за позиками, одержаними від іноземних комерційних банків, інших іноземних фінансових установ</a:t>
                      </a:r>
                      <a:endParaRPr lang="ru-RU" sz="900" b="0" i="0" u="none" strike="noStrike">
                        <a:effectLst/>
                        <a:latin typeface="Calibri"/>
                      </a:endParaRPr>
                    </a:p>
                  </a:txBody>
                  <a:tcPr marL="278214" marR="7728" marT="7728" marB="0" anchor="b"/>
                </a:tc>
                <a:tc>
                  <a:txBody>
                    <a:bodyPr/>
                    <a:lstStyle/>
                    <a:p>
                      <a:pPr algn="r" fontAlgn="b"/>
                      <a:r>
                        <a:rPr lang="uk-UA" sz="900" u="none" strike="noStrike">
                          <a:effectLst/>
                        </a:rPr>
                        <a:t>2,16</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1,86</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1,65</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1,57</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1,48</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2,10</a:t>
                      </a:r>
                      <a:endParaRPr lang="uk-UA" sz="900" b="0" i="0" u="none" strike="noStrike">
                        <a:effectLst/>
                        <a:latin typeface="Calibri"/>
                      </a:endParaRPr>
                    </a:p>
                  </a:txBody>
                  <a:tcPr marL="7728" marR="7728" marT="7728" marB="0" anchor="b"/>
                </a:tc>
              </a:tr>
              <a:tr h="274977">
                <a:tc>
                  <a:txBody>
                    <a:bodyPr/>
                    <a:lstStyle/>
                    <a:p>
                      <a:pPr algn="l" fontAlgn="b"/>
                      <a:r>
                        <a:rPr lang="ru-RU" sz="900" u="none" strike="noStrike">
                          <a:effectLst/>
                        </a:rPr>
                        <a:t>4.1.Заборгованість за випущеними цінними паперами (крім неврегульованої та/або такої, що оскаржується)</a:t>
                      </a:r>
                      <a:endParaRPr lang="ru-RU" sz="900" b="0" i="0" u="none" strike="noStrike">
                        <a:effectLst/>
                        <a:latin typeface="Calibri"/>
                      </a:endParaRPr>
                    </a:p>
                  </a:txBody>
                  <a:tcPr marL="278214" marR="7728" marT="7728" marB="0" anchor="b"/>
                </a:tc>
                <a:tc>
                  <a:txBody>
                    <a:bodyPr/>
                    <a:lstStyle/>
                    <a:p>
                      <a:pPr algn="r" fontAlgn="b"/>
                      <a:r>
                        <a:rPr lang="uk-UA" sz="900" u="none" strike="noStrike">
                          <a:effectLst/>
                        </a:rPr>
                        <a:t>20,35</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19,91</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19,66</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19,76</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15,22</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15,22</a:t>
                      </a:r>
                      <a:endParaRPr lang="uk-UA" sz="900" b="0" i="0" u="none" strike="noStrike">
                        <a:effectLst/>
                        <a:latin typeface="Calibri"/>
                      </a:endParaRPr>
                    </a:p>
                  </a:txBody>
                  <a:tcPr marL="7728" marR="7728" marT="7728" marB="0" anchor="b"/>
                </a:tc>
              </a:tr>
              <a:tr h="274977">
                <a:tc>
                  <a:txBody>
                    <a:bodyPr/>
                    <a:lstStyle/>
                    <a:p>
                      <a:pPr algn="l" fontAlgn="b"/>
                      <a:r>
                        <a:rPr lang="ru-RU" sz="900" u="none" strike="noStrike">
                          <a:effectLst/>
                        </a:rPr>
                        <a:t>4.2.Неврегульована заборгованість за випущеними цінними паперами, та/або така, що оскаржується</a:t>
                      </a:r>
                      <a:endParaRPr lang="ru-RU" sz="900" b="0" i="0" u="none" strike="noStrike">
                        <a:effectLst/>
                        <a:latin typeface="Calibri"/>
                      </a:endParaRPr>
                    </a:p>
                  </a:txBody>
                  <a:tcPr marL="278214" marR="7728" marT="7728" marB="0" anchor="b"/>
                </a:tc>
                <a:tc>
                  <a:txBody>
                    <a:bodyPr/>
                    <a:lstStyle/>
                    <a:p>
                      <a:pPr algn="r" fontAlgn="b"/>
                      <a:r>
                        <a:rPr lang="uk-UA" sz="900" u="none" strike="noStrike">
                          <a:effectLst/>
                        </a:rPr>
                        <a:t>3,00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3,00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3,00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3,00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3,00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3,00</a:t>
                      </a:r>
                      <a:endParaRPr lang="uk-UA" sz="900" b="0" i="0" u="none" strike="noStrike">
                        <a:effectLst/>
                        <a:latin typeface="Calibri"/>
                      </a:endParaRPr>
                    </a:p>
                  </a:txBody>
                  <a:tcPr marL="7728" marR="7728" marT="7728" marB="0" anchor="b"/>
                </a:tc>
              </a:tr>
              <a:tr h="141655">
                <a:tc>
                  <a:txBody>
                    <a:bodyPr/>
                    <a:lstStyle/>
                    <a:p>
                      <a:pPr algn="l" fontAlgn="b"/>
                      <a:r>
                        <a:rPr lang="ru-RU" sz="900" u="none" strike="noStrike">
                          <a:effectLst/>
                        </a:rPr>
                        <a:t>5. Заборгованість, не віднесена до інших категорій</a:t>
                      </a:r>
                      <a:endParaRPr lang="ru-RU" sz="900" b="0" i="0" u="none" strike="noStrike">
                        <a:effectLst/>
                        <a:latin typeface="Calibri"/>
                      </a:endParaRPr>
                    </a:p>
                  </a:txBody>
                  <a:tcPr marL="278214" marR="7728" marT="7728" marB="0" anchor="b"/>
                </a:tc>
                <a:tc>
                  <a:txBody>
                    <a:bodyPr/>
                    <a:lstStyle/>
                    <a:p>
                      <a:pPr algn="r" fontAlgn="b"/>
                      <a:r>
                        <a:rPr lang="uk-UA" sz="900" u="none" strike="noStrike">
                          <a:effectLst/>
                        </a:rPr>
                        <a:t>1,77</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4,42</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4,20</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4,23</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4,12</a:t>
                      </a:r>
                      <a:endParaRPr lang="uk-UA" sz="900" b="0" i="0" u="none" strike="noStrike">
                        <a:effectLst/>
                        <a:latin typeface="Calibri"/>
                      </a:endParaRPr>
                    </a:p>
                  </a:txBody>
                  <a:tcPr marL="7728" marR="7728" marT="7728" marB="0" anchor="b"/>
                </a:tc>
                <a:tc>
                  <a:txBody>
                    <a:bodyPr/>
                    <a:lstStyle/>
                    <a:p>
                      <a:pPr algn="r" fontAlgn="b"/>
                      <a:r>
                        <a:rPr lang="uk-UA" sz="900" u="none" strike="noStrike">
                          <a:effectLst/>
                        </a:rPr>
                        <a:t>4,29</a:t>
                      </a:r>
                      <a:endParaRPr lang="uk-UA" sz="900" b="0" i="0" u="none" strike="noStrike">
                        <a:effectLst/>
                        <a:latin typeface="Calibri"/>
                      </a:endParaRPr>
                    </a:p>
                  </a:txBody>
                  <a:tcPr marL="7728" marR="7728" marT="7728" marB="0" anchor="b"/>
                </a:tc>
              </a:tr>
              <a:tr h="166652">
                <a:tc>
                  <a:txBody>
                    <a:bodyPr/>
                    <a:lstStyle/>
                    <a:p>
                      <a:pPr algn="l" fontAlgn="b"/>
                      <a:r>
                        <a:rPr lang="uk-UA" sz="900" u="none" strike="noStrike">
                          <a:effectLst/>
                        </a:rPr>
                        <a:t>Гарантований державою борг</a:t>
                      </a:r>
                      <a:endParaRPr lang="uk-UA" sz="900" b="1" i="0" u="none" strike="noStrike">
                        <a:solidFill>
                          <a:srgbClr val="FFFFFF"/>
                        </a:solidFill>
                        <a:effectLst/>
                        <a:latin typeface="Calibri"/>
                      </a:endParaRPr>
                    </a:p>
                  </a:txBody>
                  <a:tcPr marL="92738" marR="7728" marT="7728" marB="0" anchor="b">
                    <a:solidFill>
                      <a:schemeClr val="accent1"/>
                    </a:solidFill>
                  </a:tcPr>
                </a:tc>
                <a:tc>
                  <a:txBody>
                    <a:bodyPr/>
                    <a:lstStyle/>
                    <a:p>
                      <a:pPr algn="r" fontAlgn="b"/>
                      <a:r>
                        <a:rPr lang="uk-UA" sz="900" u="none" strike="noStrike">
                          <a:effectLst/>
                        </a:rPr>
                        <a:t>10,35</a:t>
                      </a:r>
                      <a:endParaRPr lang="uk-UA" sz="900" b="1" i="0" u="none" strike="noStrike">
                        <a:solidFill>
                          <a:srgbClr val="FFFFFF"/>
                        </a:solidFill>
                        <a:effectLst/>
                        <a:latin typeface="Calibri"/>
                      </a:endParaRPr>
                    </a:p>
                  </a:txBody>
                  <a:tcPr marL="7728" marR="7728" marT="7728" marB="0" anchor="b">
                    <a:solidFill>
                      <a:schemeClr val="accent1"/>
                    </a:solidFill>
                  </a:tcPr>
                </a:tc>
                <a:tc>
                  <a:txBody>
                    <a:bodyPr/>
                    <a:lstStyle/>
                    <a:p>
                      <a:pPr algn="r" fontAlgn="b"/>
                      <a:r>
                        <a:rPr lang="uk-UA" sz="900" u="none" strike="noStrike">
                          <a:effectLst/>
                        </a:rPr>
                        <a:t>11,34</a:t>
                      </a:r>
                      <a:endParaRPr lang="uk-UA" sz="900" b="1" i="0" u="none" strike="noStrike">
                        <a:solidFill>
                          <a:srgbClr val="FFFFFF"/>
                        </a:solidFill>
                        <a:effectLst/>
                        <a:latin typeface="Calibri"/>
                      </a:endParaRPr>
                    </a:p>
                  </a:txBody>
                  <a:tcPr marL="7728" marR="7728" marT="7728" marB="0" anchor="b">
                    <a:solidFill>
                      <a:schemeClr val="accent1"/>
                    </a:solidFill>
                  </a:tcPr>
                </a:tc>
                <a:tc>
                  <a:txBody>
                    <a:bodyPr/>
                    <a:lstStyle/>
                    <a:p>
                      <a:pPr algn="r" fontAlgn="b"/>
                      <a:r>
                        <a:rPr lang="uk-UA" sz="900" u="none" strike="noStrike">
                          <a:effectLst/>
                        </a:rPr>
                        <a:t>9,86</a:t>
                      </a:r>
                      <a:endParaRPr lang="uk-UA" sz="900" b="1" i="0" u="none" strike="noStrike">
                        <a:solidFill>
                          <a:srgbClr val="FFFFFF"/>
                        </a:solidFill>
                        <a:effectLst/>
                        <a:latin typeface="Calibri"/>
                      </a:endParaRPr>
                    </a:p>
                  </a:txBody>
                  <a:tcPr marL="7728" marR="7728" marT="7728" marB="0" anchor="b">
                    <a:solidFill>
                      <a:schemeClr val="accent1"/>
                    </a:solidFill>
                  </a:tcPr>
                </a:tc>
                <a:tc>
                  <a:txBody>
                    <a:bodyPr/>
                    <a:lstStyle/>
                    <a:p>
                      <a:pPr algn="r" fontAlgn="b"/>
                      <a:r>
                        <a:rPr lang="uk-UA" sz="900" u="none" strike="noStrike">
                          <a:effectLst/>
                        </a:rPr>
                        <a:t>8,73</a:t>
                      </a:r>
                      <a:endParaRPr lang="uk-UA" sz="900" b="1" i="0" u="none" strike="noStrike">
                        <a:solidFill>
                          <a:srgbClr val="FFFFFF"/>
                        </a:solidFill>
                        <a:effectLst/>
                        <a:latin typeface="Calibri"/>
                      </a:endParaRPr>
                    </a:p>
                  </a:txBody>
                  <a:tcPr marL="7728" marR="7728" marT="7728" marB="0" anchor="b">
                    <a:solidFill>
                      <a:schemeClr val="accent1"/>
                    </a:solidFill>
                  </a:tcPr>
                </a:tc>
                <a:tc>
                  <a:txBody>
                    <a:bodyPr/>
                    <a:lstStyle/>
                    <a:p>
                      <a:pPr algn="r" fontAlgn="b"/>
                      <a:r>
                        <a:rPr lang="uk-UA" sz="900" u="none" strike="noStrike">
                          <a:effectLst/>
                        </a:rPr>
                        <a:t>6,86</a:t>
                      </a:r>
                      <a:endParaRPr lang="uk-UA" sz="900" b="1" i="0" u="none" strike="noStrike">
                        <a:solidFill>
                          <a:srgbClr val="FFFFFF"/>
                        </a:solidFill>
                        <a:effectLst/>
                        <a:latin typeface="Calibri"/>
                      </a:endParaRPr>
                    </a:p>
                  </a:txBody>
                  <a:tcPr marL="7728" marR="7728" marT="7728" marB="0" anchor="b">
                    <a:solidFill>
                      <a:schemeClr val="accent1"/>
                    </a:solidFill>
                  </a:tcPr>
                </a:tc>
                <a:tc>
                  <a:txBody>
                    <a:bodyPr/>
                    <a:lstStyle/>
                    <a:p>
                      <a:pPr algn="r" fontAlgn="b"/>
                      <a:r>
                        <a:rPr lang="uk-UA" sz="900" u="none" strike="noStrike" dirty="0">
                          <a:effectLst/>
                        </a:rPr>
                        <a:t>6,82</a:t>
                      </a:r>
                      <a:endParaRPr lang="uk-UA" sz="900" b="1" i="0" u="none" strike="noStrike" dirty="0">
                        <a:solidFill>
                          <a:srgbClr val="FFFFFF"/>
                        </a:solidFill>
                        <a:effectLst/>
                        <a:latin typeface="Calibri"/>
                      </a:endParaRPr>
                    </a:p>
                  </a:txBody>
                  <a:tcPr marL="7728" marR="7728" marT="7728" marB="0" anchor="b">
                    <a:solidFill>
                      <a:schemeClr val="accent1"/>
                    </a:solidFill>
                  </a:tcPr>
                </a:tc>
              </a:tr>
              <a:tr h="166652">
                <a:tc>
                  <a:txBody>
                    <a:bodyPr/>
                    <a:lstStyle/>
                    <a:p>
                      <a:pPr algn="l" fontAlgn="b"/>
                      <a:r>
                        <a:rPr lang="uk-UA" sz="900" u="none" strike="noStrike">
                          <a:effectLst/>
                        </a:rPr>
                        <a:t>Внутрішній борг</a:t>
                      </a:r>
                      <a:endParaRPr lang="uk-UA" sz="900" b="1" i="0" u="none" strike="noStrike">
                        <a:effectLst/>
                        <a:latin typeface="Calibri"/>
                      </a:endParaRPr>
                    </a:p>
                  </a:txBody>
                  <a:tcPr marL="185476" marR="7728" marT="7728" marB="0" anchor="b"/>
                </a:tc>
                <a:tc>
                  <a:txBody>
                    <a:bodyPr/>
                    <a:lstStyle/>
                    <a:p>
                      <a:pPr algn="r" fontAlgn="b"/>
                      <a:r>
                        <a:rPr lang="uk-UA" sz="900" u="none" strike="noStrike">
                          <a:effectLst/>
                        </a:rPr>
                        <a:t>1,14</a:t>
                      </a:r>
                      <a:endParaRPr lang="uk-UA" sz="900" b="1" i="0" u="none" strike="noStrike">
                        <a:effectLst/>
                        <a:latin typeface="Calibri"/>
                      </a:endParaRPr>
                    </a:p>
                  </a:txBody>
                  <a:tcPr marL="7728" marR="7728" marT="7728" marB="0" anchor="b"/>
                </a:tc>
                <a:tc>
                  <a:txBody>
                    <a:bodyPr/>
                    <a:lstStyle/>
                    <a:p>
                      <a:pPr algn="r" fontAlgn="b"/>
                      <a:r>
                        <a:rPr lang="uk-UA" sz="900" u="none" strike="noStrike">
                          <a:effectLst/>
                        </a:rPr>
                        <a:t>1,80</a:t>
                      </a:r>
                      <a:endParaRPr lang="uk-UA" sz="900" b="1" i="0" u="none" strike="noStrike">
                        <a:effectLst/>
                        <a:latin typeface="Calibri"/>
                      </a:endParaRPr>
                    </a:p>
                  </a:txBody>
                  <a:tcPr marL="7728" marR="7728" marT="7728" marB="0" anchor="b"/>
                </a:tc>
                <a:tc>
                  <a:txBody>
                    <a:bodyPr/>
                    <a:lstStyle/>
                    <a:p>
                      <a:pPr algn="r" fontAlgn="b"/>
                      <a:r>
                        <a:rPr lang="uk-UA" sz="900" u="none" strike="noStrike">
                          <a:effectLst/>
                        </a:rPr>
                        <a:t>1,97</a:t>
                      </a:r>
                      <a:endParaRPr lang="uk-UA" sz="900" b="1" i="0" u="none" strike="noStrike">
                        <a:effectLst/>
                        <a:latin typeface="Calibri"/>
                      </a:endParaRPr>
                    </a:p>
                  </a:txBody>
                  <a:tcPr marL="7728" marR="7728" marT="7728" marB="0" anchor="b"/>
                </a:tc>
                <a:tc>
                  <a:txBody>
                    <a:bodyPr/>
                    <a:lstStyle/>
                    <a:p>
                      <a:pPr algn="r" fontAlgn="b"/>
                      <a:r>
                        <a:rPr lang="uk-UA" sz="900" u="none" strike="noStrike">
                          <a:effectLst/>
                        </a:rPr>
                        <a:t>1,81</a:t>
                      </a:r>
                      <a:endParaRPr lang="uk-UA" sz="900" b="1" i="0" u="none" strike="noStrike">
                        <a:effectLst/>
                        <a:latin typeface="Calibri"/>
                      </a:endParaRPr>
                    </a:p>
                  </a:txBody>
                  <a:tcPr marL="7728" marR="7728" marT="7728" marB="0" anchor="b"/>
                </a:tc>
                <a:tc>
                  <a:txBody>
                    <a:bodyPr/>
                    <a:lstStyle/>
                    <a:p>
                      <a:pPr algn="r" fontAlgn="b"/>
                      <a:r>
                        <a:rPr lang="uk-UA" sz="900" u="none" strike="noStrike">
                          <a:effectLst/>
                        </a:rPr>
                        <a:t>1,65</a:t>
                      </a:r>
                      <a:endParaRPr lang="uk-UA" sz="900" b="1" i="0" u="none" strike="noStrike">
                        <a:effectLst/>
                        <a:latin typeface="Calibri"/>
                      </a:endParaRPr>
                    </a:p>
                  </a:txBody>
                  <a:tcPr marL="7728" marR="7728" marT="7728" marB="0" anchor="b"/>
                </a:tc>
                <a:tc>
                  <a:txBody>
                    <a:bodyPr/>
                    <a:lstStyle/>
                    <a:p>
                      <a:pPr algn="r" fontAlgn="b"/>
                      <a:r>
                        <a:rPr lang="uk-UA" sz="900" u="none" strike="noStrike">
                          <a:effectLst/>
                        </a:rPr>
                        <a:t>1,86</a:t>
                      </a:r>
                      <a:endParaRPr lang="uk-UA" sz="900" b="1" i="0" u="none" strike="noStrike">
                        <a:effectLst/>
                        <a:latin typeface="Calibri"/>
                      </a:endParaRPr>
                    </a:p>
                  </a:txBody>
                  <a:tcPr marL="7728" marR="7728" marT="7728" marB="0" anchor="b"/>
                </a:tc>
              </a:tr>
              <a:tr h="166652">
                <a:tc>
                  <a:txBody>
                    <a:bodyPr/>
                    <a:lstStyle/>
                    <a:p>
                      <a:pPr algn="l" fontAlgn="b"/>
                      <a:r>
                        <a:rPr lang="uk-UA" sz="900" u="none" strike="noStrike">
                          <a:effectLst/>
                        </a:rPr>
                        <a:t>Зовнішній борг</a:t>
                      </a:r>
                      <a:endParaRPr lang="uk-UA" sz="900" b="1" i="0" u="none" strike="noStrike">
                        <a:effectLst/>
                        <a:latin typeface="Calibri"/>
                      </a:endParaRPr>
                    </a:p>
                  </a:txBody>
                  <a:tcPr marL="185476" marR="7728" marT="7728" marB="0" anchor="b"/>
                </a:tc>
                <a:tc>
                  <a:txBody>
                    <a:bodyPr/>
                    <a:lstStyle/>
                    <a:p>
                      <a:pPr algn="r" fontAlgn="b"/>
                      <a:r>
                        <a:rPr lang="uk-UA" sz="900" u="none" strike="noStrike">
                          <a:effectLst/>
                        </a:rPr>
                        <a:t>9,21</a:t>
                      </a:r>
                      <a:endParaRPr lang="uk-UA" sz="900" b="1" i="0" u="none" strike="noStrike">
                        <a:effectLst/>
                        <a:latin typeface="Calibri"/>
                      </a:endParaRPr>
                    </a:p>
                  </a:txBody>
                  <a:tcPr marL="7728" marR="7728" marT="7728" marB="0" anchor="b"/>
                </a:tc>
                <a:tc>
                  <a:txBody>
                    <a:bodyPr/>
                    <a:lstStyle/>
                    <a:p>
                      <a:pPr algn="r" fontAlgn="b"/>
                      <a:r>
                        <a:rPr lang="uk-UA" sz="900" u="none" strike="noStrike">
                          <a:effectLst/>
                        </a:rPr>
                        <a:t>9,54</a:t>
                      </a:r>
                      <a:endParaRPr lang="uk-UA" sz="900" b="1" i="0" u="none" strike="noStrike">
                        <a:effectLst/>
                        <a:latin typeface="Calibri"/>
                      </a:endParaRPr>
                    </a:p>
                  </a:txBody>
                  <a:tcPr marL="7728" marR="7728" marT="7728" marB="0" anchor="b"/>
                </a:tc>
                <a:tc>
                  <a:txBody>
                    <a:bodyPr/>
                    <a:lstStyle/>
                    <a:p>
                      <a:pPr algn="r" fontAlgn="b"/>
                      <a:r>
                        <a:rPr lang="uk-UA" sz="900" u="none" strike="noStrike">
                          <a:effectLst/>
                        </a:rPr>
                        <a:t>7,88</a:t>
                      </a:r>
                      <a:endParaRPr lang="uk-UA" sz="900" b="1" i="0" u="none" strike="noStrike">
                        <a:effectLst/>
                        <a:latin typeface="Calibri"/>
                      </a:endParaRPr>
                    </a:p>
                  </a:txBody>
                  <a:tcPr marL="7728" marR="7728" marT="7728" marB="0" anchor="b"/>
                </a:tc>
                <a:tc>
                  <a:txBody>
                    <a:bodyPr/>
                    <a:lstStyle/>
                    <a:p>
                      <a:pPr algn="r" fontAlgn="b"/>
                      <a:r>
                        <a:rPr lang="uk-UA" sz="900" u="none" strike="noStrike">
                          <a:effectLst/>
                        </a:rPr>
                        <a:t>6,92</a:t>
                      </a:r>
                      <a:endParaRPr lang="uk-UA" sz="900" b="1" i="0" u="none" strike="noStrike">
                        <a:effectLst/>
                        <a:latin typeface="Calibri"/>
                      </a:endParaRPr>
                    </a:p>
                  </a:txBody>
                  <a:tcPr marL="7728" marR="7728" marT="7728" marB="0" anchor="b"/>
                </a:tc>
                <a:tc>
                  <a:txBody>
                    <a:bodyPr/>
                    <a:lstStyle/>
                    <a:p>
                      <a:pPr algn="r" fontAlgn="b"/>
                      <a:r>
                        <a:rPr lang="uk-UA" sz="900" u="none" strike="noStrike">
                          <a:effectLst/>
                        </a:rPr>
                        <a:t>5,21</a:t>
                      </a:r>
                      <a:endParaRPr lang="uk-UA" sz="900" b="1" i="0" u="none" strike="noStrike">
                        <a:effectLst/>
                        <a:latin typeface="Calibri"/>
                      </a:endParaRPr>
                    </a:p>
                  </a:txBody>
                  <a:tcPr marL="7728" marR="7728" marT="7728" marB="0" anchor="b"/>
                </a:tc>
                <a:tc>
                  <a:txBody>
                    <a:bodyPr/>
                    <a:lstStyle/>
                    <a:p>
                      <a:pPr algn="r" fontAlgn="b"/>
                      <a:r>
                        <a:rPr lang="uk-UA" sz="900" u="none" strike="noStrike" dirty="0">
                          <a:effectLst/>
                        </a:rPr>
                        <a:t>4,96</a:t>
                      </a:r>
                      <a:endParaRPr lang="uk-UA" sz="900" b="1" i="0" u="none" strike="noStrike" dirty="0">
                        <a:effectLst/>
                        <a:latin typeface="Calibri"/>
                      </a:endParaRPr>
                    </a:p>
                  </a:txBody>
                  <a:tcPr marL="7728" marR="7728" marT="7728" marB="0" anchor="b"/>
                </a:tc>
              </a:tr>
            </a:tbl>
          </a:graphicData>
        </a:graphic>
      </p:graphicFrame>
    </p:spTree>
    <p:extLst>
      <p:ext uri="{BB962C8B-B14F-4D97-AF65-F5344CB8AC3E}">
        <p14:creationId xmlns:p14="http://schemas.microsoft.com/office/powerpoint/2010/main" val="2124491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327546"/>
            <a:ext cx="9735909" cy="6127845"/>
          </a:xfrm>
        </p:spPr>
        <p:txBody>
          <a:bodyPr>
            <a:normAutofit fontScale="92500"/>
          </a:bodyPr>
          <a:lstStyle/>
          <a:p>
            <a:r>
              <a:rPr lang="uk-UA" dirty="0"/>
              <a:t>Найчастіше держава висапує в ролі </a:t>
            </a:r>
            <a:r>
              <a:rPr lang="uk-UA" i="1" dirty="0"/>
              <a:t>позичальника</a:t>
            </a:r>
            <a:r>
              <a:rPr lang="uk-UA" dirty="0"/>
              <a:t> залучаючи фінансові ресурси за допомогою </a:t>
            </a:r>
            <a:r>
              <a:rPr lang="uk-UA" b="1" dirty="0"/>
              <a:t>державних позик</a:t>
            </a:r>
            <a:r>
              <a:rPr lang="uk-UA" dirty="0"/>
              <a:t>, у випадку гарантування виконання зобов’язань суб’єктів господарювання держава надає </a:t>
            </a:r>
            <a:r>
              <a:rPr lang="uk-UA" b="1" dirty="0"/>
              <a:t>державні гарантії</a:t>
            </a:r>
            <a:r>
              <a:rPr lang="uk-UA" dirty="0"/>
              <a:t>, виступаючи </a:t>
            </a:r>
            <a:r>
              <a:rPr lang="uk-UA" i="1" dirty="0"/>
              <a:t>гарантом</a:t>
            </a:r>
            <a:r>
              <a:rPr lang="uk-UA" dirty="0"/>
              <a:t>. Також держава може виступати в якості </a:t>
            </a:r>
            <a:r>
              <a:rPr lang="uk-UA" i="1" dirty="0"/>
              <a:t>кредитора</a:t>
            </a:r>
            <a:r>
              <a:rPr lang="uk-UA" dirty="0"/>
              <a:t>, здійснюючі </a:t>
            </a:r>
            <a:r>
              <a:rPr lang="uk-UA" b="1" dirty="0"/>
              <a:t>державні кредитні інвестиції</a:t>
            </a:r>
            <a:r>
              <a:rPr lang="uk-UA" dirty="0"/>
              <a:t>.</a:t>
            </a:r>
            <a:endParaRPr lang="ru-RU" dirty="0"/>
          </a:p>
          <a:p>
            <a:pPr marL="0" indent="0">
              <a:buNone/>
            </a:pPr>
            <a:r>
              <a:rPr lang="uk-UA" dirty="0"/>
              <a:t>Остання форма використовується рідше ніж державні позики або гарантії. З метою досягнення позитивного соціально-економічного ефекту державні кредитні інвестиції не мають витісняти приватні, іншими словами кошти мають направлятись у непривабливі для приватних інвесторів сфери – інфраструктура, фундаментальні дослідження тощо. Головними особливостями кредитних відносин, за яких держава виступає кредитором є:</a:t>
            </a:r>
            <a:endParaRPr lang="ru-RU" dirty="0"/>
          </a:p>
          <a:p>
            <a:r>
              <a:rPr lang="uk-UA" dirty="0"/>
              <a:t>•	наявність значних фінансових ресурсів, зосереджених в руках держави;</a:t>
            </a:r>
            <a:endParaRPr lang="ru-RU" dirty="0"/>
          </a:p>
          <a:p>
            <a:r>
              <a:rPr lang="uk-UA" dirty="0"/>
              <a:t>•	можливість надання кредитів на пільгових умовах;</a:t>
            </a:r>
            <a:endParaRPr lang="ru-RU" dirty="0"/>
          </a:p>
          <a:p>
            <a:r>
              <a:rPr lang="uk-UA" dirty="0"/>
              <a:t>•	особливе нормативно-правове регулювання даних відносин.</a:t>
            </a:r>
            <a:endParaRPr lang="ru-RU" dirty="0"/>
          </a:p>
          <a:p>
            <a:r>
              <a:rPr lang="uk-UA" b="1" u="sng" dirty="0"/>
              <a:t>Пріоритетними напрями державних інвестицій </a:t>
            </a:r>
            <a:r>
              <a:rPr lang="uk-UA" b="1" u="sng" dirty="0" smtClean="0"/>
              <a:t>…….?</a:t>
            </a:r>
          </a:p>
          <a:p>
            <a:pPr marL="0" indent="0">
              <a:buNone/>
            </a:pPr>
            <a:r>
              <a:rPr lang="uk-UA" dirty="0"/>
              <a:t>Світовий досвід засвідчує важливість діяльності держави в якості кредитора, особливо в умовах подолання наслідків економічних криз.</a:t>
            </a:r>
            <a:endParaRPr lang="ru-RU" dirty="0"/>
          </a:p>
          <a:p>
            <a:r>
              <a:rPr lang="uk-UA" dirty="0"/>
              <a:t>Залежно від юридичної приналежності інших учасників кредитних відносин виділяють два види державного кредиту: внутрішній (між державою, її громадянами та вітчизняними підприємствами) та зовнішній (між державою, закордонними органами управління, міжнародними організаціями, зарубіжними компаніями та приватними особами).</a:t>
            </a:r>
            <a:endParaRPr lang="ru-RU" dirty="0"/>
          </a:p>
          <a:p>
            <a:endParaRPr lang="uk-UA" dirty="0"/>
          </a:p>
        </p:txBody>
      </p:sp>
    </p:spTree>
    <p:extLst>
      <p:ext uri="{BB962C8B-B14F-4D97-AF65-F5344CB8AC3E}">
        <p14:creationId xmlns:p14="http://schemas.microsoft.com/office/powerpoint/2010/main" val="1535167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296063644"/>
              </p:ext>
            </p:extLst>
          </p:nvPr>
        </p:nvGraphicFramePr>
        <p:xfrm>
          <a:off x="777922" y="928052"/>
          <a:ext cx="9062112" cy="4023624"/>
        </p:xfrm>
        <a:graphic>
          <a:graphicData uri="http://schemas.openxmlformats.org/drawingml/2006/table">
            <a:tbl>
              <a:tblPr>
                <a:tableStyleId>{5C22544A-7EE6-4342-B048-85BDC9FD1C3A}</a:tableStyleId>
              </a:tblPr>
              <a:tblGrid>
                <a:gridCol w="5309503"/>
                <a:gridCol w="1365629"/>
                <a:gridCol w="1468911"/>
                <a:gridCol w="918069"/>
              </a:tblGrid>
              <a:tr h="373056">
                <a:tc gridSpan="4">
                  <a:txBody>
                    <a:bodyPr/>
                    <a:lstStyle/>
                    <a:p>
                      <a:pPr algn="ctr" fontAlgn="b"/>
                      <a:r>
                        <a:rPr lang="ru-RU" sz="1600" u="none" strike="noStrike">
                          <a:effectLst/>
                        </a:rPr>
                        <a:t>Державний та гарантований державою борг України за станом на 28.02.2023</a:t>
                      </a:r>
                      <a:endParaRPr lang="ru-RU" sz="1600" b="1" i="0" u="none" strike="noStrike">
                        <a:effectLst/>
                        <a:latin typeface="Calibri" panose="020F0502020204030204" pitchFamily="34" charset="0"/>
                      </a:endParaRPr>
                    </a:p>
                  </a:txBody>
                  <a:tcPr marL="9525" marR="9525" marT="9525" marB="0" anchor="b"/>
                </a:tc>
                <a:tc hMerge="1">
                  <a:txBody>
                    <a:bodyPr/>
                    <a:lstStyle/>
                    <a:p>
                      <a:endParaRPr lang="uk-UA"/>
                    </a:p>
                  </a:txBody>
                  <a:tcPr/>
                </a:tc>
                <a:tc hMerge="1">
                  <a:txBody>
                    <a:bodyPr/>
                    <a:lstStyle/>
                    <a:p>
                      <a:endParaRPr lang="uk-UA"/>
                    </a:p>
                  </a:txBody>
                  <a:tcPr/>
                </a:tc>
                <a:tc hMerge="1">
                  <a:txBody>
                    <a:bodyPr/>
                    <a:lstStyle/>
                    <a:p>
                      <a:endParaRPr lang="uk-UA"/>
                    </a:p>
                  </a:txBody>
                  <a:tcPr/>
                </a:tc>
              </a:tr>
              <a:tr h="373056">
                <a:tc gridSpan="4">
                  <a:txBody>
                    <a:bodyPr/>
                    <a:lstStyle/>
                    <a:p>
                      <a:pPr algn="ctr" fontAlgn="b"/>
                      <a:r>
                        <a:rPr lang="ru-RU" sz="1600" u="none" strike="noStrike">
                          <a:effectLst/>
                        </a:rPr>
                        <a:t>(в розрізі валют погашеня)</a:t>
                      </a:r>
                      <a:endParaRPr lang="ru-RU" sz="1600" b="1" i="0" u="none" strike="noStrike">
                        <a:effectLst/>
                        <a:latin typeface="Calibri" panose="020F0502020204030204" pitchFamily="34" charset="0"/>
                      </a:endParaRPr>
                    </a:p>
                  </a:txBody>
                  <a:tcPr marL="9525" marR="9525" marT="9525" marB="0" anchor="b"/>
                </a:tc>
                <a:tc hMerge="1">
                  <a:txBody>
                    <a:bodyPr/>
                    <a:lstStyle/>
                    <a:p>
                      <a:endParaRPr lang="uk-UA"/>
                    </a:p>
                  </a:txBody>
                  <a:tcPr/>
                </a:tc>
                <a:tc hMerge="1">
                  <a:txBody>
                    <a:bodyPr/>
                    <a:lstStyle/>
                    <a:p>
                      <a:endParaRPr lang="uk-UA"/>
                    </a:p>
                  </a:txBody>
                  <a:tcPr/>
                </a:tc>
                <a:tc hMerge="1">
                  <a:txBody>
                    <a:bodyPr/>
                    <a:lstStyle/>
                    <a:p>
                      <a:endParaRPr lang="uk-UA"/>
                    </a:p>
                  </a:txBody>
                  <a:tcPr/>
                </a:tc>
              </a:tr>
              <a:tr h="253678">
                <a:tc>
                  <a:txBody>
                    <a:bodyPr/>
                    <a:lstStyle/>
                    <a:p>
                      <a:pPr algn="l" fontAlgn="b"/>
                      <a:endParaRPr lang="ru-RU" sz="1600" b="0" i="0" u="none" strike="noStrike">
                        <a:effectLst/>
                        <a:latin typeface="Calibri" panose="020F0502020204030204" pitchFamily="34" charset="0"/>
                      </a:endParaRPr>
                    </a:p>
                  </a:txBody>
                  <a:tcPr marL="9525" marR="9525" marT="9525" marB="0" anchor="b"/>
                </a:tc>
                <a:tc>
                  <a:txBody>
                    <a:bodyPr/>
                    <a:lstStyle/>
                    <a:p>
                      <a:pPr algn="l" fontAlgn="b"/>
                      <a:endParaRPr lang="ru-RU" sz="1600" b="0" i="0" u="none" strike="noStrike">
                        <a:effectLst/>
                        <a:latin typeface="Calibri" panose="020F0502020204030204" pitchFamily="34" charset="0"/>
                      </a:endParaRPr>
                    </a:p>
                  </a:txBody>
                  <a:tcPr marL="9525" marR="9525" marT="9525" marB="0" anchor="b"/>
                </a:tc>
                <a:tc>
                  <a:txBody>
                    <a:bodyPr/>
                    <a:lstStyle/>
                    <a:p>
                      <a:pPr algn="l" fontAlgn="b"/>
                      <a:endParaRPr lang="ru-RU" sz="1600" b="0" i="0" u="none" strike="noStrike">
                        <a:effectLst/>
                        <a:latin typeface="Calibri" panose="020F0502020204030204" pitchFamily="34" charset="0"/>
                      </a:endParaRPr>
                    </a:p>
                  </a:txBody>
                  <a:tcPr marL="9525" marR="9525" marT="9525" marB="0" anchor="b"/>
                </a:tc>
                <a:tc>
                  <a:txBody>
                    <a:bodyPr/>
                    <a:lstStyle/>
                    <a:p>
                      <a:pPr algn="l" fontAlgn="b"/>
                      <a:endParaRPr lang="ru-RU" sz="1600" b="0" i="0" u="none" strike="noStrike">
                        <a:effectLst/>
                        <a:latin typeface="Calibri" panose="020F0502020204030204" pitchFamily="34" charset="0"/>
                      </a:endParaRPr>
                    </a:p>
                  </a:txBody>
                  <a:tcPr marL="9525" marR="9525" marT="9525" marB="0" anchor="b"/>
                </a:tc>
              </a:tr>
              <a:tr h="492434">
                <a:tc>
                  <a:txBody>
                    <a:bodyPr/>
                    <a:lstStyle/>
                    <a:p>
                      <a:pPr algn="r" fontAlgn="b"/>
                      <a:endParaRPr lang="ru-RU" sz="1600" b="0" i="1" u="none" strike="noStrike">
                        <a:effectLst/>
                        <a:latin typeface="Calibri" panose="020F0502020204030204" pitchFamily="34" charset="0"/>
                      </a:endParaRPr>
                    </a:p>
                  </a:txBody>
                  <a:tcPr marL="9525" marR="9525" marT="9525" marB="0" anchor="b"/>
                </a:tc>
                <a:tc>
                  <a:txBody>
                    <a:bodyPr/>
                    <a:lstStyle/>
                    <a:p>
                      <a:pPr algn="r" fontAlgn="b"/>
                      <a:endParaRPr lang="ru-RU" sz="1600" b="0" i="1" u="none" strike="noStrike">
                        <a:effectLst/>
                        <a:latin typeface="Calibri" panose="020F0502020204030204" pitchFamily="34" charset="0"/>
                      </a:endParaRPr>
                    </a:p>
                  </a:txBody>
                  <a:tcPr marL="9525" marR="9525" marT="9525" marB="0" anchor="b"/>
                </a:tc>
                <a:tc>
                  <a:txBody>
                    <a:bodyPr/>
                    <a:lstStyle/>
                    <a:p>
                      <a:pPr algn="r" fontAlgn="b"/>
                      <a:endParaRPr lang="ru-RU" sz="1600" b="0" i="1" u="none" strike="noStrike">
                        <a:effectLst/>
                        <a:latin typeface="Calibri" panose="020F0502020204030204" pitchFamily="34" charset="0"/>
                      </a:endParaRPr>
                    </a:p>
                  </a:txBody>
                  <a:tcPr marL="9525" marR="9525" marT="9525" marB="0" anchor="b"/>
                </a:tc>
                <a:tc>
                  <a:txBody>
                    <a:bodyPr/>
                    <a:lstStyle/>
                    <a:p>
                      <a:pPr algn="r" fontAlgn="b"/>
                      <a:r>
                        <a:rPr lang="ru-RU" sz="1600" u="none" strike="noStrike">
                          <a:effectLst/>
                        </a:rPr>
                        <a:t>млрд. одиниць</a:t>
                      </a:r>
                      <a:endParaRPr lang="ru-RU" sz="1600" b="0" i="1" u="none" strike="noStrike">
                        <a:effectLst/>
                        <a:latin typeface="Calibri" panose="020F0502020204030204" pitchFamily="34" charset="0"/>
                      </a:endParaRPr>
                    </a:p>
                  </a:txBody>
                  <a:tcPr marL="9525" marR="9525" marT="9525" marB="0" anchor="b"/>
                </a:tc>
              </a:tr>
              <a:tr h="253678">
                <a:tc>
                  <a:txBody>
                    <a:bodyPr/>
                    <a:lstStyle/>
                    <a:p>
                      <a:pPr algn="ctr" fontAlgn="ctr"/>
                      <a:r>
                        <a:rPr lang="ru-RU" sz="1600" u="none" strike="noStrike">
                          <a:effectLst/>
                        </a:rPr>
                        <a:t> </a:t>
                      </a:r>
                      <a:endParaRPr lang="ru-RU" sz="1600" b="1" i="0" u="none" strike="noStrike">
                        <a:effectLst/>
                        <a:latin typeface="Calibri" panose="020F0502020204030204" pitchFamily="34" charset="0"/>
                      </a:endParaRPr>
                    </a:p>
                  </a:txBody>
                  <a:tcPr marL="9525" marR="9525" marT="9525" marB="0" anchor="ctr"/>
                </a:tc>
                <a:tc>
                  <a:txBody>
                    <a:bodyPr/>
                    <a:lstStyle/>
                    <a:p>
                      <a:pPr algn="ctr" fontAlgn="ctr"/>
                      <a:r>
                        <a:rPr lang="ru-RU" sz="1600" u="none" strike="noStrike">
                          <a:effectLst/>
                        </a:rPr>
                        <a:t>дол.США</a:t>
                      </a:r>
                      <a:endParaRPr lang="ru-RU" sz="1600" b="1" i="0" u="none" strike="noStrike">
                        <a:effectLst/>
                        <a:latin typeface="Calibri" panose="020F0502020204030204" pitchFamily="34" charset="0"/>
                      </a:endParaRPr>
                    </a:p>
                  </a:txBody>
                  <a:tcPr marL="9525" marR="9525" marT="9525" marB="0" anchor="ctr"/>
                </a:tc>
                <a:tc>
                  <a:txBody>
                    <a:bodyPr/>
                    <a:lstStyle/>
                    <a:p>
                      <a:pPr algn="ctr" fontAlgn="ctr"/>
                      <a:r>
                        <a:rPr lang="ru-RU" sz="1600" u="none" strike="noStrike">
                          <a:effectLst/>
                        </a:rPr>
                        <a:t>грн.</a:t>
                      </a:r>
                      <a:endParaRPr lang="ru-RU" sz="1600" b="1" i="0" u="none" strike="noStrike">
                        <a:effectLst/>
                        <a:latin typeface="Calibri" panose="020F0502020204030204" pitchFamily="34" charset="0"/>
                      </a:endParaRPr>
                    </a:p>
                  </a:txBody>
                  <a:tcPr marL="9525" marR="9525" marT="9525" marB="0" anchor="ctr"/>
                </a:tc>
                <a:tc>
                  <a:txBody>
                    <a:bodyPr/>
                    <a:lstStyle/>
                    <a:p>
                      <a:pPr algn="ctr" fontAlgn="ctr"/>
                      <a:r>
                        <a:rPr lang="ru-RU" sz="1600" u="none" strike="noStrike">
                          <a:effectLst/>
                        </a:rPr>
                        <a:t>%</a:t>
                      </a:r>
                      <a:endParaRPr lang="ru-RU" sz="1600" b="1" i="0" u="none" strike="noStrike">
                        <a:effectLst/>
                        <a:latin typeface="Calibri" panose="020F0502020204030204" pitchFamily="34" charset="0"/>
                      </a:endParaRPr>
                    </a:p>
                  </a:txBody>
                  <a:tcPr marL="9525" marR="9525" marT="9525" marB="0" anchor="ctr"/>
                </a:tc>
              </a:tr>
              <a:tr h="313367">
                <a:tc>
                  <a:txBody>
                    <a:bodyPr/>
                    <a:lstStyle/>
                    <a:p>
                      <a:pPr algn="l" fontAlgn="ctr"/>
                      <a:r>
                        <a:rPr lang="ru-RU" sz="1600" u="none" strike="noStrike">
                          <a:effectLst/>
                        </a:rPr>
                        <a:t>Загальна сума державного та гарантованого державою боргу</a:t>
                      </a:r>
                      <a:endParaRPr lang="ru-RU" sz="1600" b="1" i="0" u="none" strike="noStrike">
                        <a:solidFill>
                          <a:srgbClr val="FFFFFF"/>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116,01</a:t>
                      </a:r>
                      <a:endParaRPr lang="ru-RU" sz="1600" b="1" i="0" u="none" strike="noStrike">
                        <a:solidFill>
                          <a:srgbClr val="FFFFFF"/>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4 242,16</a:t>
                      </a:r>
                      <a:endParaRPr lang="ru-RU" sz="1600" b="1" i="0" u="none" strike="noStrike">
                        <a:solidFill>
                          <a:srgbClr val="FFFFFF"/>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100,00%</a:t>
                      </a:r>
                      <a:endParaRPr lang="ru-RU" sz="1600" b="1" i="0" u="none" strike="noStrike">
                        <a:solidFill>
                          <a:srgbClr val="FFFFFF"/>
                        </a:solidFill>
                        <a:effectLst/>
                        <a:latin typeface="Calibri" panose="020F0502020204030204" pitchFamily="34" charset="0"/>
                      </a:endParaRPr>
                    </a:p>
                  </a:txBody>
                  <a:tcPr marL="9525" marR="9525" marT="9525" marB="0" anchor="ctr"/>
                </a:tc>
              </a:tr>
              <a:tr h="253678">
                <a:tc>
                  <a:txBody>
                    <a:bodyPr/>
                    <a:lstStyle/>
                    <a:p>
                      <a:pPr algn="l" fontAlgn="ctr"/>
                      <a:r>
                        <a:rPr lang="ru-RU" sz="1600" u="none" strike="noStrike">
                          <a:effectLst/>
                        </a:rPr>
                        <a:t>Анг. фунт стерлінгів</a:t>
                      </a:r>
                      <a:endParaRPr lang="ru-RU" sz="1600" b="0" i="0" u="none" strike="noStrike">
                        <a:solidFill>
                          <a:srgbClr val="000000"/>
                        </a:solidFill>
                        <a:effectLst/>
                        <a:latin typeface="Calibri" panose="020F0502020204030204" pitchFamily="34" charset="0"/>
                      </a:endParaRPr>
                    </a:p>
                  </a:txBody>
                  <a:tcPr marL="114300" marR="9525" marT="9525" marB="0" anchor="ctr"/>
                </a:tc>
                <a:tc>
                  <a:txBody>
                    <a:bodyPr/>
                    <a:lstStyle/>
                    <a:p>
                      <a:pPr algn="r" fontAlgn="ctr"/>
                      <a:r>
                        <a:rPr lang="ru-RU" sz="1600" u="none" strike="noStrike">
                          <a:effectLst/>
                        </a:rPr>
                        <a:t>0,02</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0,80</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0,02%</a:t>
                      </a:r>
                      <a:endParaRPr lang="ru-RU" sz="1600" b="0" i="0" u="none" strike="noStrike">
                        <a:solidFill>
                          <a:srgbClr val="000000"/>
                        </a:solidFill>
                        <a:effectLst/>
                        <a:latin typeface="Calibri" panose="020F0502020204030204" pitchFamily="34" charset="0"/>
                      </a:endParaRPr>
                    </a:p>
                  </a:txBody>
                  <a:tcPr marL="9525" marR="9525" marT="9525" marB="0" anchor="ctr"/>
                </a:tc>
              </a:tr>
              <a:tr h="253678">
                <a:tc>
                  <a:txBody>
                    <a:bodyPr/>
                    <a:lstStyle/>
                    <a:p>
                      <a:pPr algn="l" fontAlgn="ctr"/>
                      <a:r>
                        <a:rPr lang="ru-RU" sz="1600" u="none" strike="noStrike" dirty="0" err="1">
                          <a:effectLst/>
                        </a:rPr>
                        <a:t>Долар</a:t>
                      </a:r>
                      <a:r>
                        <a:rPr lang="ru-RU" sz="1600" u="none" strike="noStrike" dirty="0">
                          <a:effectLst/>
                        </a:rPr>
                        <a:t> США</a:t>
                      </a:r>
                      <a:endParaRPr lang="ru-RU" sz="1600" b="0" i="0" u="none" strike="noStrike" dirty="0">
                        <a:solidFill>
                          <a:srgbClr val="000000"/>
                        </a:solidFill>
                        <a:effectLst/>
                        <a:latin typeface="Calibri" panose="020F0502020204030204" pitchFamily="34" charset="0"/>
                      </a:endParaRPr>
                    </a:p>
                  </a:txBody>
                  <a:tcPr marL="114300" marR="9525" marT="9525" marB="0" anchor="ctr"/>
                </a:tc>
                <a:tc>
                  <a:txBody>
                    <a:bodyPr/>
                    <a:lstStyle/>
                    <a:p>
                      <a:pPr algn="r" fontAlgn="ctr"/>
                      <a:r>
                        <a:rPr lang="ru-RU" sz="1600" u="none" strike="noStrike">
                          <a:effectLst/>
                        </a:rPr>
                        <a:t>33,72</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1 233,25</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29,07%</a:t>
                      </a:r>
                      <a:endParaRPr lang="ru-RU" sz="1600" b="0" i="0" u="none" strike="noStrike">
                        <a:solidFill>
                          <a:srgbClr val="000000"/>
                        </a:solidFill>
                        <a:effectLst/>
                        <a:latin typeface="Calibri" panose="020F0502020204030204" pitchFamily="34" charset="0"/>
                      </a:endParaRPr>
                    </a:p>
                  </a:txBody>
                  <a:tcPr marL="9525" marR="9525" marT="9525" marB="0" anchor="ctr"/>
                </a:tc>
              </a:tr>
              <a:tr h="253678">
                <a:tc>
                  <a:txBody>
                    <a:bodyPr/>
                    <a:lstStyle/>
                    <a:p>
                      <a:pPr algn="l" fontAlgn="ctr"/>
                      <a:r>
                        <a:rPr lang="ru-RU" sz="1600" u="none" strike="noStrike">
                          <a:effectLst/>
                        </a:rPr>
                        <a:t>ЄВРО</a:t>
                      </a:r>
                      <a:endParaRPr lang="ru-RU" sz="1600" b="0" i="0" u="none" strike="noStrike">
                        <a:solidFill>
                          <a:srgbClr val="000000"/>
                        </a:solidFill>
                        <a:effectLst/>
                        <a:latin typeface="Calibri" panose="020F0502020204030204" pitchFamily="34" charset="0"/>
                      </a:endParaRPr>
                    </a:p>
                  </a:txBody>
                  <a:tcPr marL="114300" marR="9525" marT="9525" marB="0" anchor="ctr"/>
                </a:tc>
                <a:tc>
                  <a:txBody>
                    <a:bodyPr/>
                    <a:lstStyle/>
                    <a:p>
                      <a:pPr algn="r" fontAlgn="ctr"/>
                      <a:r>
                        <a:rPr lang="ru-RU" sz="1600" u="none" strike="noStrike">
                          <a:effectLst/>
                        </a:rPr>
                        <a:t>27,92</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1 021,09</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24,07%</a:t>
                      </a:r>
                      <a:endParaRPr lang="ru-RU" sz="1600" b="0" i="0" u="none" strike="noStrike">
                        <a:solidFill>
                          <a:srgbClr val="000000"/>
                        </a:solidFill>
                        <a:effectLst/>
                        <a:latin typeface="Calibri" panose="020F0502020204030204" pitchFamily="34" charset="0"/>
                      </a:endParaRPr>
                    </a:p>
                  </a:txBody>
                  <a:tcPr marL="9525" marR="9525" marT="9525" marB="0" anchor="ctr"/>
                </a:tc>
              </a:tr>
              <a:tr h="253678">
                <a:tc>
                  <a:txBody>
                    <a:bodyPr/>
                    <a:lstStyle/>
                    <a:p>
                      <a:pPr algn="l" fontAlgn="ctr"/>
                      <a:r>
                        <a:rPr lang="ru-RU" sz="1600" u="none" strike="noStrike">
                          <a:effectLst/>
                        </a:rPr>
                        <a:t>Канадський долар</a:t>
                      </a:r>
                      <a:endParaRPr lang="ru-RU" sz="1600" b="0" i="0" u="none" strike="noStrike">
                        <a:solidFill>
                          <a:srgbClr val="000000"/>
                        </a:solidFill>
                        <a:effectLst/>
                        <a:latin typeface="Calibri" panose="020F0502020204030204" pitchFamily="34" charset="0"/>
                      </a:endParaRPr>
                    </a:p>
                  </a:txBody>
                  <a:tcPr marL="114300" marR="9525" marT="9525" marB="0" anchor="ctr"/>
                </a:tc>
                <a:tc>
                  <a:txBody>
                    <a:bodyPr/>
                    <a:lstStyle/>
                    <a:p>
                      <a:pPr algn="r" fontAlgn="ctr"/>
                      <a:r>
                        <a:rPr lang="ru-RU" sz="1600" u="none" strike="noStrike">
                          <a:effectLst/>
                        </a:rPr>
                        <a:t>1,43</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52,46</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1,24%</a:t>
                      </a:r>
                      <a:endParaRPr lang="ru-RU" sz="1600" b="0" i="0" u="none" strike="noStrike">
                        <a:solidFill>
                          <a:srgbClr val="000000"/>
                        </a:solidFill>
                        <a:effectLst/>
                        <a:latin typeface="Calibri" panose="020F0502020204030204" pitchFamily="34" charset="0"/>
                      </a:endParaRPr>
                    </a:p>
                  </a:txBody>
                  <a:tcPr marL="9525" marR="9525" marT="9525" marB="0" anchor="ctr"/>
                </a:tc>
              </a:tr>
              <a:tr h="253678">
                <a:tc>
                  <a:txBody>
                    <a:bodyPr/>
                    <a:lstStyle/>
                    <a:p>
                      <a:pPr algn="l" fontAlgn="ctr"/>
                      <a:r>
                        <a:rPr lang="ru-RU" sz="1600" u="none" strike="noStrike">
                          <a:effectLst/>
                        </a:rPr>
                        <a:t>СПЗ</a:t>
                      </a:r>
                      <a:endParaRPr lang="ru-RU" sz="1600" b="0" i="0" u="none" strike="noStrike">
                        <a:solidFill>
                          <a:srgbClr val="000000"/>
                        </a:solidFill>
                        <a:effectLst/>
                        <a:latin typeface="Calibri" panose="020F0502020204030204" pitchFamily="34" charset="0"/>
                      </a:endParaRPr>
                    </a:p>
                  </a:txBody>
                  <a:tcPr marL="114300" marR="9525" marT="9525" marB="0" anchor="ctr"/>
                </a:tc>
                <a:tc>
                  <a:txBody>
                    <a:bodyPr/>
                    <a:lstStyle/>
                    <a:p>
                      <a:pPr algn="r" fontAlgn="ctr"/>
                      <a:r>
                        <a:rPr lang="ru-RU" sz="1600" u="none" strike="noStrike">
                          <a:effectLst/>
                        </a:rPr>
                        <a:t>14,28</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522,24</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12,31%</a:t>
                      </a:r>
                      <a:endParaRPr lang="ru-RU" sz="1600" b="0" i="0" u="none" strike="noStrike">
                        <a:solidFill>
                          <a:srgbClr val="000000"/>
                        </a:solidFill>
                        <a:effectLst/>
                        <a:latin typeface="Calibri" panose="020F0502020204030204" pitchFamily="34" charset="0"/>
                      </a:endParaRPr>
                    </a:p>
                  </a:txBody>
                  <a:tcPr marL="9525" marR="9525" marT="9525" marB="0" anchor="ctr"/>
                </a:tc>
              </a:tr>
              <a:tr h="253678">
                <a:tc>
                  <a:txBody>
                    <a:bodyPr/>
                    <a:lstStyle/>
                    <a:p>
                      <a:pPr algn="l" fontAlgn="b"/>
                      <a:r>
                        <a:rPr lang="ru-RU" sz="1600" u="none" strike="noStrike">
                          <a:effectLst/>
                        </a:rPr>
                        <a:t>Українська гривня</a:t>
                      </a:r>
                      <a:endParaRPr lang="ru-RU" sz="1600" b="0" i="0" u="none" strike="noStrike">
                        <a:solidFill>
                          <a:srgbClr val="000000"/>
                        </a:solidFill>
                        <a:effectLst/>
                        <a:latin typeface="Calibri" panose="020F0502020204030204" pitchFamily="34" charset="0"/>
                      </a:endParaRPr>
                    </a:p>
                  </a:txBody>
                  <a:tcPr marL="114300" marR="9525" marT="9525" marB="0" anchor="b">
                    <a:solidFill>
                      <a:schemeClr val="accent1"/>
                    </a:solidFill>
                  </a:tcPr>
                </a:tc>
                <a:tc>
                  <a:txBody>
                    <a:bodyPr/>
                    <a:lstStyle/>
                    <a:p>
                      <a:pPr algn="r" fontAlgn="b"/>
                      <a:r>
                        <a:rPr lang="ru-RU" sz="1600" u="none" strike="noStrike">
                          <a:effectLst/>
                        </a:rPr>
                        <a:t>37,64</a:t>
                      </a:r>
                      <a:endParaRPr lang="ru-RU" sz="1600" b="0" i="0" u="none" strike="noStrike">
                        <a:solidFill>
                          <a:srgbClr val="000000"/>
                        </a:solidFill>
                        <a:effectLst/>
                        <a:latin typeface="Calibri" panose="020F0502020204030204" pitchFamily="34" charset="0"/>
                      </a:endParaRPr>
                    </a:p>
                  </a:txBody>
                  <a:tcPr marL="9525" marR="9525" marT="9525" marB="0" anchor="b">
                    <a:solidFill>
                      <a:schemeClr val="accent1"/>
                    </a:solidFill>
                  </a:tcPr>
                </a:tc>
                <a:tc>
                  <a:txBody>
                    <a:bodyPr/>
                    <a:lstStyle/>
                    <a:p>
                      <a:pPr algn="r" fontAlgn="b"/>
                      <a:r>
                        <a:rPr lang="ru-RU" sz="1600" u="none" strike="noStrike">
                          <a:effectLst/>
                        </a:rPr>
                        <a:t>1 376,54</a:t>
                      </a:r>
                      <a:endParaRPr lang="ru-RU" sz="1600" b="0" i="0" u="none" strike="noStrike">
                        <a:solidFill>
                          <a:srgbClr val="000000"/>
                        </a:solidFill>
                        <a:effectLst/>
                        <a:latin typeface="Calibri" panose="020F0502020204030204" pitchFamily="34" charset="0"/>
                      </a:endParaRPr>
                    </a:p>
                  </a:txBody>
                  <a:tcPr marL="9525" marR="9525" marT="9525" marB="0" anchor="b">
                    <a:solidFill>
                      <a:schemeClr val="accent1"/>
                    </a:solidFill>
                  </a:tcPr>
                </a:tc>
                <a:tc>
                  <a:txBody>
                    <a:bodyPr/>
                    <a:lstStyle/>
                    <a:p>
                      <a:pPr algn="r" fontAlgn="b"/>
                      <a:r>
                        <a:rPr lang="ru-RU" sz="1600" u="none" strike="noStrike" dirty="0">
                          <a:effectLst/>
                        </a:rPr>
                        <a:t>32,45%</a:t>
                      </a:r>
                      <a:endParaRPr lang="ru-RU" sz="1600" b="0"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r>
              <a:tr h="253678">
                <a:tc>
                  <a:txBody>
                    <a:bodyPr/>
                    <a:lstStyle/>
                    <a:p>
                      <a:pPr algn="l" fontAlgn="b"/>
                      <a:r>
                        <a:rPr lang="ru-RU" sz="1600" u="none" strike="noStrike">
                          <a:effectLst/>
                        </a:rPr>
                        <a:t>Японська єна</a:t>
                      </a:r>
                      <a:endParaRPr lang="ru-RU" sz="1600" b="0" i="0" u="none" strike="noStrike">
                        <a:solidFill>
                          <a:srgbClr val="000000"/>
                        </a:solidFill>
                        <a:effectLst/>
                        <a:latin typeface="Calibri" panose="020F0502020204030204" pitchFamily="34" charset="0"/>
                      </a:endParaRPr>
                    </a:p>
                  </a:txBody>
                  <a:tcPr marL="114300" marR="9525" marT="9525" marB="0" anchor="b"/>
                </a:tc>
                <a:tc>
                  <a:txBody>
                    <a:bodyPr/>
                    <a:lstStyle/>
                    <a:p>
                      <a:pPr algn="r" fontAlgn="b"/>
                      <a:r>
                        <a:rPr lang="ru-RU" sz="1600" u="none" strike="noStrike">
                          <a:effectLst/>
                        </a:rPr>
                        <a:t>0,98</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35,78</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dirty="0">
                          <a:effectLst/>
                        </a:rPr>
                        <a:t>0,84%</a:t>
                      </a:r>
                      <a:endParaRPr lang="ru-RU"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956694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020249418"/>
              </p:ext>
            </p:extLst>
          </p:nvPr>
        </p:nvGraphicFramePr>
        <p:xfrm>
          <a:off x="1050878" y="968993"/>
          <a:ext cx="8966580" cy="4695617"/>
        </p:xfrm>
        <a:graphic>
          <a:graphicData uri="http://schemas.openxmlformats.org/drawingml/2006/table">
            <a:tbl>
              <a:tblPr>
                <a:tableStyleId>{5C22544A-7EE6-4342-B048-85BDC9FD1C3A}</a:tableStyleId>
              </a:tblPr>
              <a:tblGrid>
                <a:gridCol w="5253530"/>
                <a:gridCol w="1351233"/>
                <a:gridCol w="1453426"/>
                <a:gridCol w="908391"/>
              </a:tblGrid>
              <a:tr h="444747">
                <a:tc gridSpan="4">
                  <a:txBody>
                    <a:bodyPr/>
                    <a:lstStyle/>
                    <a:p>
                      <a:pPr algn="ctr" fontAlgn="b"/>
                      <a:r>
                        <a:rPr lang="ru-RU" sz="1600" u="none" strike="noStrike" dirty="0" err="1">
                          <a:effectLst/>
                        </a:rPr>
                        <a:t>Державний</a:t>
                      </a:r>
                      <a:r>
                        <a:rPr lang="ru-RU" sz="1600" u="none" strike="noStrike" dirty="0">
                          <a:effectLst/>
                        </a:rPr>
                        <a:t> та </a:t>
                      </a:r>
                      <a:r>
                        <a:rPr lang="ru-RU" sz="1600" u="none" strike="noStrike" dirty="0" err="1">
                          <a:effectLst/>
                        </a:rPr>
                        <a:t>гарантований</a:t>
                      </a:r>
                      <a:r>
                        <a:rPr lang="ru-RU" sz="1600" u="none" strike="noStrike" dirty="0">
                          <a:effectLst/>
                        </a:rPr>
                        <a:t> державою борг </a:t>
                      </a:r>
                      <a:r>
                        <a:rPr lang="ru-RU" sz="1600" u="none" strike="noStrike" dirty="0" err="1">
                          <a:effectLst/>
                        </a:rPr>
                        <a:t>України</a:t>
                      </a:r>
                      <a:r>
                        <a:rPr lang="ru-RU" sz="1600" u="none" strike="noStrike" dirty="0">
                          <a:effectLst/>
                        </a:rPr>
                        <a:t> за станом на 31.10.2024</a:t>
                      </a:r>
                      <a:endParaRPr lang="ru-RU" sz="1600" b="1" i="0" u="none" strike="noStrike" dirty="0">
                        <a:effectLst/>
                        <a:latin typeface="Calibri" panose="020F0502020204030204" pitchFamily="34" charset="0"/>
                      </a:endParaRPr>
                    </a:p>
                  </a:txBody>
                  <a:tcPr marL="9525" marR="9525" marT="9525" marB="0" anchor="b"/>
                </a:tc>
                <a:tc hMerge="1">
                  <a:txBody>
                    <a:bodyPr/>
                    <a:lstStyle/>
                    <a:p>
                      <a:endParaRPr lang="uk-UA"/>
                    </a:p>
                  </a:txBody>
                  <a:tcPr/>
                </a:tc>
                <a:tc hMerge="1">
                  <a:txBody>
                    <a:bodyPr/>
                    <a:lstStyle/>
                    <a:p>
                      <a:endParaRPr lang="uk-UA"/>
                    </a:p>
                  </a:txBody>
                  <a:tcPr/>
                </a:tc>
                <a:tc hMerge="1">
                  <a:txBody>
                    <a:bodyPr/>
                    <a:lstStyle/>
                    <a:p>
                      <a:endParaRPr lang="uk-UA"/>
                    </a:p>
                  </a:txBody>
                  <a:tcPr/>
                </a:tc>
              </a:tr>
              <a:tr h="444747">
                <a:tc gridSpan="4">
                  <a:txBody>
                    <a:bodyPr/>
                    <a:lstStyle/>
                    <a:p>
                      <a:pPr algn="ctr" fontAlgn="b"/>
                      <a:r>
                        <a:rPr lang="ru-RU" sz="1600" u="none" strike="noStrike">
                          <a:effectLst/>
                        </a:rPr>
                        <a:t>(в розрізі валют погашеня)</a:t>
                      </a:r>
                      <a:endParaRPr lang="ru-RU" sz="1600" b="1" i="0" u="none" strike="noStrike">
                        <a:effectLst/>
                        <a:latin typeface="Calibri" panose="020F0502020204030204" pitchFamily="34" charset="0"/>
                      </a:endParaRPr>
                    </a:p>
                  </a:txBody>
                  <a:tcPr marL="9525" marR="9525" marT="9525" marB="0" anchor="b"/>
                </a:tc>
                <a:tc hMerge="1">
                  <a:txBody>
                    <a:bodyPr/>
                    <a:lstStyle/>
                    <a:p>
                      <a:endParaRPr lang="uk-UA"/>
                    </a:p>
                  </a:txBody>
                  <a:tcPr/>
                </a:tc>
                <a:tc hMerge="1">
                  <a:txBody>
                    <a:bodyPr/>
                    <a:lstStyle/>
                    <a:p>
                      <a:endParaRPr lang="uk-UA"/>
                    </a:p>
                  </a:txBody>
                  <a:tcPr/>
                </a:tc>
                <a:tc hMerge="1">
                  <a:txBody>
                    <a:bodyPr/>
                    <a:lstStyle/>
                    <a:p>
                      <a:endParaRPr lang="uk-UA"/>
                    </a:p>
                  </a:txBody>
                  <a:tcPr/>
                </a:tc>
              </a:tr>
              <a:tr h="302428">
                <a:tc>
                  <a:txBody>
                    <a:bodyPr/>
                    <a:lstStyle/>
                    <a:p>
                      <a:pPr algn="l" fontAlgn="b"/>
                      <a:endParaRPr lang="ru-RU" sz="1600" b="0" i="0" u="none" strike="noStrike">
                        <a:effectLst/>
                        <a:latin typeface="Calibri" panose="020F0502020204030204" pitchFamily="34" charset="0"/>
                      </a:endParaRPr>
                    </a:p>
                  </a:txBody>
                  <a:tcPr marL="9525" marR="9525" marT="9525" marB="0" anchor="b"/>
                </a:tc>
                <a:tc>
                  <a:txBody>
                    <a:bodyPr/>
                    <a:lstStyle/>
                    <a:p>
                      <a:pPr algn="l" fontAlgn="b"/>
                      <a:endParaRPr lang="ru-RU" sz="1600" b="0" i="0" u="none" strike="noStrike">
                        <a:effectLst/>
                        <a:latin typeface="Calibri" panose="020F0502020204030204" pitchFamily="34" charset="0"/>
                      </a:endParaRPr>
                    </a:p>
                  </a:txBody>
                  <a:tcPr marL="9525" marR="9525" marT="9525" marB="0" anchor="b"/>
                </a:tc>
                <a:tc>
                  <a:txBody>
                    <a:bodyPr/>
                    <a:lstStyle/>
                    <a:p>
                      <a:pPr algn="l" fontAlgn="b"/>
                      <a:endParaRPr lang="ru-RU" sz="1600" b="0" i="0" u="none" strike="noStrike">
                        <a:effectLst/>
                        <a:latin typeface="Calibri" panose="020F0502020204030204" pitchFamily="34" charset="0"/>
                      </a:endParaRPr>
                    </a:p>
                  </a:txBody>
                  <a:tcPr marL="9525" marR="9525" marT="9525" marB="0" anchor="b"/>
                </a:tc>
                <a:tc>
                  <a:txBody>
                    <a:bodyPr/>
                    <a:lstStyle/>
                    <a:p>
                      <a:pPr algn="l" fontAlgn="b"/>
                      <a:endParaRPr lang="ru-RU" sz="1600" b="0" i="0" u="none" strike="noStrike">
                        <a:effectLst/>
                        <a:latin typeface="Calibri" panose="020F0502020204030204" pitchFamily="34" charset="0"/>
                      </a:endParaRPr>
                    </a:p>
                  </a:txBody>
                  <a:tcPr marL="9525" marR="9525" marT="9525" marB="0" anchor="b"/>
                </a:tc>
              </a:tr>
              <a:tr h="587066">
                <a:tc>
                  <a:txBody>
                    <a:bodyPr/>
                    <a:lstStyle/>
                    <a:p>
                      <a:pPr algn="r" fontAlgn="b"/>
                      <a:endParaRPr lang="ru-RU" sz="1600" b="0" i="1" u="none" strike="noStrike">
                        <a:effectLst/>
                        <a:latin typeface="Calibri" panose="020F0502020204030204" pitchFamily="34" charset="0"/>
                      </a:endParaRPr>
                    </a:p>
                  </a:txBody>
                  <a:tcPr marL="9525" marR="9525" marT="9525" marB="0" anchor="b"/>
                </a:tc>
                <a:tc>
                  <a:txBody>
                    <a:bodyPr/>
                    <a:lstStyle/>
                    <a:p>
                      <a:pPr algn="r" fontAlgn="b"/>
                      <a:endParaRPr lang="ru-RU" sz="1600" b="0" i="1" u="none" strike="noStrike">
                        <a:effectLst/>
                        <a:latin typeface="Calibri" panose="020F0502020204030204" pitchFamily="34" charset="0"/>
                      </a:endParaRPr>
                    </a:p>
                  </a:txBody>
                  <a:tcPr marL="9525" marR="9525" marT="9525" marB="0" anchor="b"/>
                </a:tc>
                <a:tc>
                  <a:txBody>
                    <a:bodyPr/>
                    <a:lstStyle/>
                    <a:p>
                      <a:pPr algn="r" fontAlgn="b"/>
                      <a:endParaRPr lang="ru-RU" sz="1600" b="0" i="1" u="none" strike="noStrike">
                        <a:effectLst/>
                        <a:latin typeface="Calibri" panose="020F0502020204030204" pitchFamily="34" charset="0"/>
                      </a:endParaRPr>
                    </a:p>
                  </a:txBody>
                  <a:tcPr marL="9525" marR="9525" marT="9525" marB="0" anchor="b"/>
                </a:tc>
                <a:tc>
                  <a:txBody>
                    <a:bodyPr/>
                    <a:lstStyle/>
                    <a:p>
                      <a:pPr algn="r" fontAlgn="b"/>
                      <a:r>
                        <a:rPr lang="ru-RU" sz="1600" u="none" strike="noStrike">
                          <a:effectLst/>
                        </a:rPr>
                        <a:t>млрд. одиниць</a:t>
                      </a:r>
                      <a:endParaRPr lang="ru-RU" sz="1600" b="0" i="1" u="none" strike="noStrike">
                        <a:effectLst/>
                        <a:latin typeface="Calibri" panose="020F0502020204030204" pitchFamily="34" charset="0"/>
                      </a:endParaRPr>
                    </a:p>
                  </a:txBody>
                  <a:tcPr marL="9525" marR="9525" marT="9525" marB="0" anchor="b"/>
                </a:tc>
              </a:tr>
              <a:tr h="302428">
                <a:tc>
                  <a:txBody>
                    <a:bodyPr/>
                    <a:lstStyle/>
                    <a:p>
                      <a:pPr algn="ctr" fontAlgn="ctr"/>
                      <a:r>
                        <a:rPr lang="ru-RU" sz="1600" u="none" strike="noStrike">
                          <a:effectLst/>
                        </a:rPr>
                        <a:t> </a:t>
                      </a:r>
                      <a:endParaRPr lang="ru-RU" sz="1600" b="1" i="0" u="none" strike="noStrike">
                        <a:effectLst/>
                        <a:latin typeface="Calibri" panose="020F0502020204030204" pitchFamily="34" charset="0"/>
                      </a:endParaRPr>
                    </a:p>
                  </a:txBody>
                  <a:tcPr marL="9525" marR="9525" marT="9525" marB="0" anchor="ctr"/>
                </a:tc>
                <a:tc>
                  <a:txBody>
                    <a:bodyPr/>
                    <a:lstStyle/>
                    <a:p>
                      <a:pPr algn="ctr" fontAlgn="ctr"/>
                      <a:r>
                        <a:rPr lang="ru-RU" sz="1600" u="none" strike="noStrike">
                          <a:effectLst/>
                        </a:rPr>
                        <a:t>дол.США</a:t>
                      </a:r>
                      <a:endParaRPr lang="ru-RU" sz="1600" b="1" i="0" u="none" strike="noStrike">
                        <a:effectLst/>
                        <a:latin typeface="Calibri" panose="020F0502020204030204" pitchFamily="34" charset="0"/>
                      </a:endParaRPr>
                    </a:p>
                  </a:txBody>
                  <a:tcPr marL="9525" marR="9525" marT="9525" marB="0" anchor="ctr"/>
                </a:tc>
                <a:tc>
                  <a:txBody>
                    <a:bodyPr/>
                    <a:lstStyle/>
                    <a:p>
                      <a:pPr algn="ctr" fontAlgn="ctr"/>
                      <a:r>
                        <a:rPr lang="ru-RU" sz="1600" u="none" strike="noStrike">
                          <a:effectLst/>
                        </a:rPr>
                        <a:t>грн.</a:t>
                      </a:r>
                      <a:endParaRPr lang="ru-RU" sz="1600" b="1" i="0" u="none" strike="noStrike">
                        <a:effectLst/>
                        <a:latin typeface="Calibri" panose="020F0502020204030204" pitchFamily="34" charset="0"/>
                      </a:endParaRPr>
                    </a:p>
                  </a:txBody>
                  <a:tcPr marL="9525" marR="9525" marT="9525" marB="0" anchor="ctr"/>
                </a:tc>
                <a:tc>
                  <a:txBody>
                    <a:bodyPr/>
                    <a:lstStyle/>
                    <a:p>
                      <a:pPr algn="ctr" fontAlgn="ctr"/>
                      <a:r>
                        <a:rPr lang="ru-RU" sz="1600" u="none" strike="noStrike">
                          <a:effectLst/>
                        </a:rPr>
                        <a:t>%</a:t>
                      </a:r>
                      <a:endParaRPr lang="ru-RU" sz="1600" b="1" i="0" u="none" strike="noStrike">
                        <a:effectLst/>
                        <a:latin typeface="Calibri" panose="020F0502020204030204" pitchFamily="34" charset="0"/>
                      </a:endParaRPr>
                    </a:p>
                  </a:txBody>
                  <a:tcPr marL="9525" marR="9525" marT="9525" marB="0" anchor="ctr"/>
                </a:tc>
              </a:tr>
              <a:tr h="373587">
                <a:tc>
                  <a:txBody>
                    <a:bodyPr/>
                    <a:lstStyle/>
                    <a:p>
                      <a:pPr algn="l" fontAlgn="ctr"/>
                      <a:r>
                        <a:rPr lang="ru-RU" sz="1600" u="none" strike="noStrike">
                          <a:effectLst/>
                        </a:rPr>
                        <a:t>Загальна сума державного та гарантованого державою боргу</a:t>
                      </a:r>
                      <a:endParaRPr lang="ru-RU" sz="1600" b="1" i="0" u="none" strike="noStrike">
                        <a:solidFill>
                          <a:srgbClr val="FFFFFF"/>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155,37</a:t>
                      </a:r>
                      <a:endParaRPr lang="ru-RU" sz="1600" b="1" i="0" u="none" strike="noStrike">
                        <a:solidFill>
                          <a:srgbClr val="FFFFFF"/>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6 413,57</a:t>
                      </a:r>
                      <a:endParaRPr lang="ru-RU" sz="1600" b="1" i="0" u="none" strike="noStrike">
                        <a:solidFill>
                          <a:srgbClr val="FFFFFF"/>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100,00%</a:t>
                      </a:r>
                      <a:endParaRPr lang="ru-RU" sz="1600" b="1" i="0" u="none" strike="noStrike">
                        <a:solidFill>
                          <a:srgbClr val="FFFFFF"/>
                        </a:solidFill>
                        <a:effectLst/>
                        <a:latin typeface="Calibri" panose="020F0502020204030204" pitchFamily="34" charset="0"/>
                      </a:endParaRPr>
                    </a:p>
                  </a:txBody>
                  <a:tcPr marL="9525" marR="9525" marT="9525" marB="0" anchor="ctr"/>
                </a:tc>
              </a:tr>
              <a:tr h="302428">
                <a:tc>
                  <a:txBody>
                    <a:bodyPr/>
                    <a:lstStyle/>
                    <a:p>
                      <a:pPr algn="l" fontAlgn="ctr"/>
                      <a:r>
                        <a:rPr lang="ru-RU" sz="1600" u="none" strike="noStrike">
                          <a:effectLst/>
                        </a:rPr>
                        <a:t>Анг. фунт стерлінгів</a:t>
                      </a:r>
                      <a:endParaRPr lang="ru-RU" sz="1600" b="0" i="0" u="none" strike="noStrike">
                        <a:solidFill>
                          <a:srgbClr val="000000"/>
                        </a:solidFill>
                        <a:effectLst/>
                        <a:latin typeface="Calibri" panose="020F0502020204030204" pitchFamily="34" charset="0"/>
                      </a:endParaRPr>
                    </a:p>
                  </a:txBody>
                  <a:tcPr marL="114300" marR="9525" marT="9525" marB="0" anchor="ctr"/>
                </a:tc>
                <a:tc>
                  <a:txBody>
                    <a:bodyPr/>
                    <a:lstStyle/>
                    <a:p>
                      <a:pPr algn="r" fontAlgn="ctr"/>
                      <a:r>
                        <a:rPr lang="ru-RU" sz="1600" u="none" strike="noStrike">
                          <a:effectLst/>
                        </a:rPr>
                        <a:t>0,20</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8,07</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0,13%</a:t>
                      </a:r>
                      <a:endParaRPr lang="ru-RU" sz="1600" b="0" i="0" u="none" strike="noStrike">
                        <a:solidFill>
                          <a:srgbClr val="000000"/>
                        </a:solidFill>
                        <a:effectLst/>
                        <a:latin typeface="Calibri" panose="020F0502020204030204" pitchFamily="34" charset="0"/>
                      </a:endParaRPr>
                    </a:p>
                  </a:txBody>
                  <a:tcPr marL="9525" marR="9525" marT="9525" marB="0" anchor="ctr"/>
                </a:tc>
              </a:tr>
              <a:tr h="302428">
                <a:tc>
                  <a:txBody>
                    <a:bodyPr/>
                    <a:lstStyle/>
                    <a:p>
                      <a:pPr algn="l" fontAlgn="ctr"/>
                      <a:r>
                        <a:rPr lang="ru-RU" sz="1600" u="none" strike="noStrike">
                          <a:effectLst/>
                        </a:rPr>
                        <a:t>Долар США</a:t>
                      </a:r>
                      <a:endParaRPr lang="ru-RU" sz="1600" b="0" i="0" u="none" strike="noStrike">
                        <a:solidFill>
                          <a:srgbClr val="000000"/>
                        </a:solidFill>
                        <a:effectLst/>
                        <a:latin typeface="Calibri" panose="020F0502020204030204" pitchFamily="34" charset="0"/>
                      </a:endParaRPr>
                    </a:p>
                  </a:txBody>
                  <a:tcPr marL="114300" marR="9525" marT="9525" marB="0" anchor="ctr"/>
                </a:tc>
                <a:tc>
                  <a:txBody>
                    <a:bodyPr/>
                    <a:lstStyle/>
                    <a:p>
                      <a:pPr algn="r" fontAlgn="ctr"/>
                      <a:r>
                        <a:rPr lang="ru-RU" sz="1600" u="none" strike="noStrike">
                          <a:effectLst/>
                        </a:rPr>
                        <a:t>37,06</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1 529,72</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23,85%</a:t>
                      </a:r>
                      <a:endParaRPr lang="ru-RU" sz="1600" b="0" i="0" u="none" strike="noStrike">
                        <a:solidFill>
                          <a:srgbClr val="000000"/>
                        </a:solidFill>
                        <a:effectLst/>
                        <a:latin typeface="Calibri" panose="020F0502020204030204" pitchFamily="34" charset="0"/>
                      </a:endParaRPr>
                    </a:p>
                  </a:txBody>
                  <a:tcPr marL="9525" marR="9525" marT="9525" marB="0" anchor="ctr"/>
                </a:tc>
              </a:tr>
              <a:tr h="302428">
                <a:tc>
                  <a:txBody>
                    <a:bodyPr/>
                    <a:lstStyle/>
                    <a:p>
                      <a:pPr algn="l" fontAlgn="ctr"/>
                      <a:r>
                        <a:rPr lang="ru-RU" sz="1600" u="none" strike="noStrike">
                          <a:effectLst/>
                        </a:rPr>
                        <a:t>ЄВРО</a:t>
                      </a:r>
                      <a:endParaRPr lang="ru-RU" sz="1600" b="0" i="0" u="none" strike="noStrike">
                        <a:solidFill>
                          <a:srgbClr val="000000"/>
                        </a:solidFill>
                        <a:effectLst/>
                        <a:latin typeface="Calibri" panose="020F0502020204030204" pitchFamily="34" charset="0"/>
                      </a:endParaRPr>
                    </a:p>
                  </a:txBody>
                  <a:tcPr marL="114300" marR="9525" marT="9525" marB="0" anchor="ctr"/>
                </a:tc>
                <a:tc>
                  <a:txBody>
                    <a:bodyPr/>
                    <a:lstStyle/>
                    <a:p>
                      <a:pPr algn="r" fontAlgn="ctr"/>
                      <a:r>
                        <a:rPr lang="ru-RU" sz="1600" u="none" strike="noStrike">
                          <a:effectLst/>
                        </a:rPr>
                        <a:t>53,70</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2 216,82</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34,56%</a:t>
                      </a:r>
                      <a:endParaRPr lang="ru-RU" sz="1600" b="0" i="0" u="none" strike="noStrike">
                        <a:solidFill>
                          <a:srgbClr val="000000"/>
                        </a:solidFill>
                        <a:effectLst/>
                        <a:latin typeface="Calibri" panose="020F0502020204030204" pitchFamily="34" charset="0"/>
                      </a:endParaRPr>
                    </a:p>
                  </a:txBody>
                  <a:tcPr marL="9525" marR="9525" marT="9525" marB="0" anchor="ctr"/>
                </a:tc>
              </a:tr>
              <a:tr h="302428">
                <a:tc>
                  <a:txBody>
                    <a:bodyPr/>
                    <a:lstStyle/>
                    <a:p>
                      <a:pPr algn="l" fontAlgn="ctr"/>
                      <a:r>
                        <a:rPr lang="ru-RU" sz="1600" u="none" strike="noStrike">
                          <a:effectLst/>
                        </a:rPr>
                        <a:t>Канадський долар</a:t>
                      </a:r>
                      <a:endParaRPr lang="ru-RU" sz="1600" b="0" i="0" u="none" strike="noStrike">
                        <a:solidFill>
                          <a:srgbClr val="000000"/>
                        </a:solidFill>
                        <a:effectLst/>
                        <a:latin typeface="Calibri" panose="020F0502020204030204" pitchFamily="34" charset="0"/>
                      </a:endParaRPr>
                    </a:p>
                  </a:txBody>
                  <a:tcPr marL="114300" marR="9525" marT="9525" marB="0" anchor="ctr"/>
                </a:tc>
                <a:tc>
                  <a:txBody>
                    <a:bodyPr/>
                    <a:lstStyle/>
                    <a:p>
                      <a:pPr algn="r" fontAlgn="ctr"/>
                      <a:r>
                        <a:rPr lang="ru-RU" sz="1600" u="none" strike="noStrike">
                          <a:effectLst/>
                        </a:rPr>
                        <a:t>4,84</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199,97</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3,12%</a:t>
                      </a:r>
                      <a:endParaRPr lang="ru-RU" sz="1600" b="0" i="0" u="none" strike="noStrike">
                        <a:solidFill>
                          <a:srgbClr val="000000"/>
                        </a:solidFill>
                        <a:effectLst/>
                        <a:latin typeface="Calibri" panose="020F0502020204030204" pitchFamily="34" charset="0"/>
                      </a:endParaRPr>
                    </a:p>
                  </a:txBody>
                  <a:tcPr marL="9525" marR="9525" marT="9525" marB="0" anchor="ctr"/>
                </a:tc>
              </a:tr>
              <a:tr h="302428">
                <a:tc>
                  <a:txBody>
                    <a:bodyPr/>
                    <a:lstStyle/>
                    <a:p>
                      <a:pPr algn="l" fontAlgn="ctr"/>
                      <a:r>
                        <a:rPr lang="ru-RU" sz="1600" u="none" strike="noStrike">
                          <a:effectLst/>
                        </a:rPr>
                        <a:t>СПЗ</a:t>
                      </a:r>
                      <a:endParaRPr lang="ru-RU" sz="1600" b="0" i="0" u="none" strike="noStrike">
                        <a:solidFill>
                          <a:srgbClr val="000000"/>
                        </a:solidFill>
                        <a:effectLst/>
                        <a:latin typeface="Calibri" panose="020F0502020204030204" pitchFamily="34" charset="0"/>
                      </a:endParaRPr>
                    </a:p>
                  </a:txBody>
                  <a:tcPr marL="114300" marR="9525" marT="9525" marB="0" anchor="ctr"/>
                </a:tc>
                <a:tc>
                  <a:txBody>
                    <a:bodyPr/>
                    <a:lstStyle/>
                    <a:p>
                      <a:pPr algn="r" fontAlgn="ctr"/>
                      <a:r>
                        <a:rPr lang="ru-RU" sz="1600" u="none" strike="noStrike">
                          <a:effectLst/>
                        </a:rPr>
                        <a:t>18,45</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761,71</a:t>
                      </a:r>
                      <a:endParaRPr lang="ru-RU"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ru-RU" sz="1600" u="none" strike="noStrike">
                          <a:effectLst/>
                        </a:rPr>
                        <a:t>11,88%</a:t>
                      </a:r>
                      <a:endParaRPr lang="ru-RU" sz="1600" b="0" i="0" u="none" strike="noStrike">
                        <a:solidFill>
                          <a:srgbClr val="000000"/>
                        </a:solidFill>
                        <a:effectLst/>
                        <a:latin typeface="Calibri" panose="020F0502020204030204" pitchFamily="34" charset="0"/>
                      </a:endParaRPr>
                    </a:p>
                  </a:txBody>
                  <a:tcPr marL="9525" marR="9525" marT="9525" marB="0" anchor="ctr"/>
                </a:tc>
              </a:tr>
              <a:tr h="302428">
                <a:tc>
                  <a:txBody>
                    <a:bodyPr/>
                    <a:lstStyle/>
                    <a:p>
                      <a:pPr algn="l" fontAlgn="b"/>
                      <a:r>
                        <a:rPr lang="ru-RU" sz="1600" u="none" strike="noStrike" dirty="0" err="1">
                          <a:effectLst/>
                        </a:rPr>
                        <a:t>Українська</a:t>
                      </a:r>
                      <a:r>
                        <a:rPr lang="ru-RU" sz="1600" u="none" strike="noStrike" dirty="0">
                          <a:effectLst/>
                        </a:rPr>
                        <a:t> </a:t>
                      </a:r>
                      <a:r>
                        <a:rPr lang="ru-RU" sz="1600" u="none" strike="noStrike" dirty="0" err="1">
                          <a:effectLst/>
                        </a:rPr>
                        <a:t>гривня</a:t>
                      </a:r>
                      <a:endParaRPr lang="ru-RU" sz="1600" b="0" i="0" u="none" strike="noStrike" dirty="0">
                        <a:solidFill>
                          <a:srgbClr val="000000"/>
                        </a:solidFill>
                        <a:effectLst/>
                        <a:latin typeface="Calibri" panose="020F0502020204030204" pitchFamily="34" charset="0"/>
                      </a:endParaRPr>
                    </a:p>
                  </a:txBody>
                  <a:tcPr marL="114300" marR="9525" marT="9525" marB="0" anchor="b">
                    <a:solidFill>
                      <a:schemeClr val="accent1"/>
                    </a:solidFill>
                  </a:tcPr>
                </a:tc>
                <a:tc>
                  <a:txBody>
                    <a:bodyPr/>
                    <a:lstStyle/>
                    <a:p>
                      <a:pPr algn="r" fontAlgn="b"/>
                      <a:r>
                        <a:rPr lang="ru-RU" sz="1600" u="none" strike="noStrike">
                          <a:effectLst/>
                        </a:rPr>
                        <a:t>40,25</a:t>
                      </a:r>
                      <a:endParaRPr lang="ru-RU" sz="1600" b="0" i="0" u="none" strike="noStrike">
                        <a:solidFill>
                          <a:srgbClr val="000000"/>
                        </a:solidFill>
                        <a:effectLst/>
                        <a:latin typeface="Calibri" panose="020F0502020204030204" pitchFamily="34" charset="0"/>
                      </a:endParaRPr>
                    </a:p>
                  </a:txBody>
                  <a:tcPr marL="9525" marR="9525" marT="9525" marB="0" anchor="b">
                    <a:solidFill>
                      <a:schemeClr val="accent1"/>
                    </a:solidFill>
                  </a:tcPr>
                </a:tc>
                <a:tc>
                  <a:txBody>
                    <a:bodyPr/>
                    <a:lstStyle/>
                    <a:p>
                      <a:pPr algn="r" fontAlgn="b"/>
                      <a:r>
                        <a:rPr lang="ru-RU" sz="1600" u="none" strike="noStrike">
                          <a:effectLst/>
                        </a:rPr>
                        <a:t>1 661,38</a:t>
                      </a:r>
                      <a:endParaRPr lang="ru-RU" sz="1600" b="0" i="0" u="none" strike="noStrike">
                        <a:solidFill>
                          <a:srgbClr val="000000"/>
                        </a:solidFill>
                        <a:effectLst/>
                        <a:latin typeface="Calibri" panose="020F0502020204030204" pitchFamily="34" charset="0"/>
                      </a:endParaRPr>
                    </a:p>
                  </a:txBody>
                  <a:tcPr marL="9525" marR="9525" marT="9525" marB="0" anchor="b">
                    <a:solidFill>
                      <a:schemeClr val="accent1"/>
                    </a:solidFill>
                  </a:tcPr>
                </a:tc>
                <a:tc>
                  <a:txBody>
                    <a:bodyPr/>
                    <a:lstStyle/>
                    <a:p>
                      <a:pPr algn="r" fontAlgn="b"/>
                      <a:r>
                        <a:rPr lang="ru-RU" sz="1600" u="none" strike="noStrike" dirty="0">
                          <a:effectLst/>
                        </a:rPr>
                        <a:t>25,90%</a:t>
                      </a:r>
                      <a:endParaRPr lang="ru-RU" sz="1600" b="0" i="0" u="none" strike="noStrike" dirty="0">
                        <a:solidFill>
                          <a:srgbClr val="000000"/>
                        </a:solidFill>
                        <a:effectLst/>
                        <a:latin typeface="Calibri" panose="020F0502020204030204" pitchFamily="34" charset="0"/>
                      </a:endParaRPr>
                    </a:p>
                  </a:txBody>
                  <a:tcPr marL="9525" marR="9525" marT="9525" marB="0" anchor="b">
                    <a:solidFill>
                      <a:schemeClr val="accent1"/>
                    </a:solidFill>
                  </a:tcPr>
                </a:tc>
              </a:tr>
              <a:tr h="302428">
                <a:tc>
                  <a:txBody>
                    <a:bodyPr/>
                    <a:lstStyle/>
                    <a:p>
                      <a:pPr algn="l" fontAlgn="b"/>
                      <a:r>
                        <a:rPr lang="ru-RU" sz="1600" u="none" strike="noStrike">
                          <a:effectLst/>
                        </a:rPr>
                        <a:t>Японська єна</a:t>
                      </a:r>
                      <a:endParaRPr lang="ru-RU" sz="1600" b="0" i="0" u="none" strike="noStrike">
                        <a:solidFill>
                          <a:srgbClr val="000000"/>
                        </a:solidFill>
                        <a:effectLst/>
                        <a:latin typeface="Calibri" panose="020F0502020204030204" pitchFamily="34" charset="0"/>
                      </a:endParaRPr>
                    </a:p>
                  </a:txBody>
                  <a:tcPr marL="114300" marR="9525" marT="9525" marB="0" anchor="b"/>
                </a:tc>
                <a:tc>
                  <a:txBody>
                    <a:bodyPr/>
                    <a:lstStyle/>
                    <a:p>
                      <a:pPr algn="r" fontAlgn="b"/>
                      <a:r>
                        <a:rPr lang="ru-RU" sz="1600" u="none" strike="noStrike">
                          <a:effectLst/>
                        </a:rPr>
                        <a:t>0,87</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a:effectLst/>
                        </a:rPr>
                        <a:t>35,90</a:t>
                      </a:r>
                      <a:endParaRPr lang="ru-RU"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600" u="none" strike="noStrike" dirty="0">
                          <a:effectLst/>
                        </a:rPr>
                        <a:t>0,56%</a:t>
                      </a:r>
                      <a:endParaRPr lang="ru-RU"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920314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094018426"/>
              </p:ext>
            </p:extLst>
          </p:nvPr>
        </p:nvGraphicFramePr>
        <p:xfrm>
          <a:off x="914396" y="1330962"/>
          <a:ext cx="9337043" cy="3952689"/>
        </p:xfrm>
        <a:graphic>
          <a:graphicData uri="http://schemas.openxmlformats.org/drawingml/2006/table">
            <a:tbl>
              <a:tblPr>
                <a:tableStyleId>{5C22544A-7EE6-4342-B048-85BDC9FD1C3A}</a:tableStyleId>
              </a:tblPr>
              <a:tblGrid>
                <a:gridCol w="5470584"/>
                <a:gridCol w="1407061"/>
                <a:gridCol w="1513475"/>
                <a:gridCol w="945923"/>
              </a:tblGrid>
              <a:tr h="338997">
                <a:tc gridSpan="4">
                  <a:txBody>
                    <a:bodyPr/>
                    <a:lstStyle/>
                    <a:p>
                      <a:pPr algn="ctr" fontAlgn="b"/>
                      <a:r>
                        <a:rPr lang="ru-RU" sz="1600" u="none" strike="noStrike" dirty="0" err="1">
                          <a:effectLst/>
                        </a:rPr>
                        <a:t>Державний</a:t>
                      </a:r>
                      <a:r>
                        <a:rPr lang="ru-RU" sz="1600" u="none" strike="noStrike" dirty="0">
                          <a:effectLst/>
                        </a:rPr>
                        <a:t> та </a:t>
                      </a:r>
                      <a:r>
                        <a:rPr lang="ru-RU" sz="1600" u="none" strike="noStrike" dirty="0" err="1">
                          <a:effectLst/>
                        </a:rPr>
                        <a:t>гарантований</a:t>
                      </a:r>
                      <a:r>
                        <a:rPr lang="ru-RU" sz="1600" u="none" strike="noStrike" dirty="0">
                          <a:effectLst/>
                        </a:rPr>
                        <a:t> державою борг </a:t>
                      </a:r>
                      <a:r>
                        <a:rPr lang="ru-RU" sz="1600" u="none" strike="noStrike" dirty="0" err="1">
                          <a:effectLst/>
                        </a:rPr>
                        <a:t>України</a:t>
                      </a:r>
                      <a:r>
                        <a:rPr lang="ru-RU" sz="1600" u="none" strike="noStrike" dirty="0">
                          <a:effectLst/>
                        </a:rPr>
                        <a:t> за станом на 31.10.2025</a:t>
                      </a:r>
                      <a:endParaRPr lang="ru-RU" sz="1600" b="1" i="0" u="none" strike="noStrike" dirty="0">
                        <a:effectLst/>
                        <a:latin typeface="Calibri"/>
                      </a:endParaRPr>
                    </a:p>
                  </a:txBody>
                  <a:tcPr marL="9525" marR="9525" marT="9525" marB="0" anchor="b"/>
                </a:tc>
                <a:tc hMerge="1">
                  <a:txBody>
                    <a:bodyPr/>
                    <a:lstStyle/>
                    <a:p>
                      <a:endParaRPr lang="uk-UA"/>
                    </a:p>
                  </a:txBody>
                  <a:tcPr/>
                </a:tc>
                <a:tc hMerge="1">
                  <a:txBody>
                    <a:bodyPr/>
                    <a:lstStyle/>
                    <a:p>
                      <a:endParaRPr lang="uk-UA"/>
                    </a:p>
                  </a:txBody>
                  <a:tcPr/>
                </a:tc>
                <a:tc hMerge="1">
                  <a:txBody>
                    <a:bodyPr/>
                    <a:lstStyle/>
                    <a:p>
                      <a:endParaRPr lang="uk-UA"/>
                    </a:p>
                  </a:txBody>
                  <a:tcPr/>
                </a:tc>
              </a:tr>
              <a:tr h="338997">
                <a:tc gridSpan="4">
                  <a:txBody>
                    <a:bodyPr/>
                    <a:lstStyle/>
                    <a:p>
                      <a:pPr algn="ctr" fontAlgn="b"/>
                      <a:r>
                        <a:rPr lang="uk-UA" sz="1600" u="none" strike="noStrike">
                          <a:effectLst/>
                        </a:rPr>
                        <a:t>(в розрізі валют погашення)</a:t>
                      </a:r>
                      <a:endParaRPr lang="uk-UA" sz="1600" b="1" i="0" u="none" strike="noStrike">
                        <a:effectLst/>
                        <a:latin typeface="Calibri"/>
                      </a:endParaRPr>
                    </a:p>
                  </a:txBody>
                  <a:tcPr marL="9525" marR="9525" marT="9525" marB="0" anchor="b"/>
                </a:tc>
                <a:tc hMerge="1">
                  <a:txBody>
                    <a:bodyPr/>
                    <a:lstStyle/>
                    <a:p>
                      <a:endParaRPr lang="uk-UA"/>
                    </a:p>
                  </a:txBody>
                  <a:tcPr/>
                </a:tc>
                <a:tc hMerge="1">
                  <a:txBody>
                    <a:bodyPr/>
                    <a:lstStyle/>
                    <a:p>
                      <a:endParaRPr lang="uk-UA"/>
                    </a:p>
                  </a:txBody>
                  <a:tcPr/>
                </a:tc>
                <a:tc hMerge="1">
                  <a:txBody>
                    <a:bodyPr/>
                    <a:lstStyle/>
                    <a:p>
                      <a:endParaRPr lang="uk-UA"/>
                    </a:p>
                  </a:txBody>
                  <a:tcPr/>
                </a:tc>
              </a:tr>
              <a:tr h="230517">
                <a:tc>
                  <a:txBody>
                    <a:bodyPr/>
                    <a:lstStyle/>
                    <a:p>
                      <a:pPr algn="l" fontAlgn="b"/>
                      <a:endParaRPr lang="uk-UA" sz="1600" b="0" i="0" u="none" strike="noStrike">
                        <a:effectLst/>
                        <a:latin typeface="Calibri"/>
                      </a:endParaRPr>
                    </a:p>
                  </a:txBody>
                  <a:tcPr marL="9525" marR="9525" marT="9525" marB="0" anchor="b"/>
                </a:tc>
                <a:tc>
                  <a:txBody>
                    <a:bodyPr/>
                    <a:lstStyle/>
                    <a:p>
                      <a:pPr algn="l" fontAlgn="b"/>
                      <a:endParaRPr lang="uk-UA" sz="1600" b="0" i="0" u="none" strike="noStrike">
                        <a:effectLst/>
                        <a:latin typeface="Calibri"/>
                      </a:endParaRPr>
                    </a:p>
                  </a:txBody>
                  <a:tcPr marL="9525" marR="9525" marT="9525" marB="0" anchor="b"/>
                </a:tc>
                <a:tc>
                  <a:txBody>
                    <a:bodyPr/>
                    <a:lstStyle/>
                    <a:p>
                      <a:pPr algn="l" fontAlgn="b"/>
                      <a:endParaRPr lang="uk-UA" sz="1600" b="0" i="0" u="none" strike="noStrike">
                        <a:effectLst/>
                        <a:latin typeface="Calibri"/>
                      </a:endParaRPr>
                    </a:p>
                  </a:txBody>
                  <a:tcPr marL="9525" marR="9525" marT="9525" marB="0" anchor="b"/>
                </a:tc>
                <a:tc>
                  <a:txBody>
                    <a:bodyPr/>
                    <a:lstStyle/>
                    <a:p>
                      <a:pPr algn="l" fontAlgn="b"/>
                      <a:endParaRPr lang="uk-UA" sz="1600" b="0" i="0" u="none" strike="noStrike">
                        <a:effectLst/>
                        <a:latin typeface="Calibri"/>
                      </a:endParaRPr>
                    </a:p>
                  </a:txBody>
                  <a:tcPr marL="9525" marR="9525" marT="9525" marB="0" anchor="b"/>
                </a:tc>
              </a:tr>
              <a:tr h="447475">
                <a:tc>
                  <a:txBody>
                    <a:bodyPr/>
                    <a:lstStyle/>
                    <a:p>
                      <a:pPr algn="r" fontAlgn="b"/>
                      <a:endParaRPr lang="uk-UA" sz="1600" b="0" i="1" u="none" strike="noStrike">
                        <a:effectLst/>
                        <a:latin typeface="Calibri"/>
                      </a:endParaRPr>
                    </a:p>
                  </a:txBody>
                  <a:tcPr marL="9525" marR="9525" marT="9525" marB="0" anchor="b"/>
                </a:tc>
                <a:tc>
                  <a:txBody>
                    <a:bodyPr/>
                    <a:lstStyle/>
                    <a:p>
                      <a:pPr algn="r" fontAlgn="b"/>
                      <a:endParaRPr lang="uk-UA" sz="1600" b="0" i="1" u="none" strike="noStrike">
                        <a:effectLst/>
                        <a:latin typeface="Calibri"/>
                      </a:endParaRPr>
                    </a:p>
                  </a:txBody>
                  <a:tcPr marL="9525" marR="9525" marT="9525" marB="0" anchor="b"/>
                </a:tc>
                <a:tc>
                  <a:txBody>
                    <a:bodyPr/>
                    <a:lstStyle/>
                    <a:p>
                      <a:pPr algn="r" fontAlgn="b"/>
                      <a:endParaRPr lang="uk-UA" sz="1600" b="0" i="1" u="none" strike="noStrike">
                        <a:effectLst/>
                        <a:latin typeface="Calibri"/>
                      </a:endParaRPr>
                    </a:p>
                  </a:txBody>
                  <a:tcPr marL="9525" marR="9525" marT="9525" marB="0" anchor="b"/>
                </a:tc>
                <a:tc>
                  <a:txBody>
                    <a:bodyPr/>
                    <a:lstStyle/>
                    <a:p>
                      <a:pPr algn="r" fontAlgn="b"/>
                      <a:r>
                        <a:rPr lang="uk-UA" sz="1600" u="none" strike="noStrike">
                          <a:effectLst/>
                        </a:rPr>
                        <a:t>млрд. одиниць</a:t>
                      </a:r>
                      <a:endParaRPr lang="uk-UA" sz="1600" b="0" i="1" u="none" strike="noStrike">
                        <a:effectLst/>
                        <a:latin typeface="Calibri"/>
                      </a:endParaRPr>
                    </a:p>
                  </a:txBody>
                  <a:tcPr marL="9525" marR="9525" marT="9525" marB="0" anchor="b"/>
                </a:tc>
              </a:tr>
              <a:tr h="230517">
                <a:tc>
                  <a:txBody>
                    <a:bodyPr/>
                    <a:lstStyle/>
                    <a:p>
                      <a:pPr algn="ctr" fontAlgn="ctr"/>
                      <a:r>
                        <a:rPr lang="uk-UA" sz="1600" u="none" strike="noStrike">
                          <a:effectLst/>
                        </a:rPr>
                        <a:t> </a:t>
                      </a:r>
                      <a:endParaRPr lang="uk-UA" sz="1600" b="1" i="0" u="none" strike="noStrike">
                        <a:effectLst/>
                        <a:latin typeface="Calibri"/>
                      </a:endParaRPr>
                    </a:p>
                  </a:txBody>
                  <a:tcPr marL="9525" marR="9525" marT="9525" marB="0" anchor="ctr"/>
                </a:tc>
                <a:tc>
                  <a:txBody>
                    <a:bodyPr/>
                    <a:lstStyle/>
                    <a:p>
                      <a:pPr algn="ctr" fontAlgn="ctr"/>
                      <a:r>
                        <a:rPr lang="uk-UA" sz="1600" u="none" strike="noStrike">
                          <a:effectLst/>
                        </a:rPr>
                        <a:t>дол.США</a:t>
                      </a:r>
                      <a:endParaRPr lang="uk-UA" sz="1600" b="1" i="0" u="none" strike="noStrike">
                        <a:effectLst/>
                        <a:latin typeface="Calibri"/>
                      </a:endParaRPr>
                    </a:p>
                  </a:txBody>
                  <a:tcPr marL="9525" marR="9525" marT="9525" marB="0" anchor="ctr"/>
                </a:tc>
                <a:tc>
                  <a:txBody>
                    <a:bodyPr/>
                    <a:lstStyle/>
                    <a:p>
                      <a:pPr algn="ctr" fontAlgn="ctr"/>
                      <a:r>
                        <a:rPr lang="uk-UA" sz="1600" u="none" strike="noStrike">
                          <a:effectLst/>
                        </a:rPr>
                        <a:t>грн.</a:t>
                      </a:r>
                      <a:endParaRPr lang="uk-UA" sz="1600" b="1" i="0" u="none" strike="noStrike">
                        <a:effectLst/>
                        <a:latin typeface="Calibri"/>
                      </a:endParaRPr>
                    </a:p>
                  </a:txBody>
                  <a:tcPr marL="9525" marR="9525" marT="9525" marB="0" anchor="ctr"/>
                </a:tc>
                <a:tc>
                  <a:txBody>
                    <a:bodyPr/>
                    <a:lstStyle/>
                    <a:p>
                      <a:pPr algn="ctr" fontAlgn="ctr"/>
                      <a:r>
                        <a:rPr lang="uk-UA" sz="1600" u="none" strike="noStrike">
                          <a:effectLst/>
                        </a:rPr>
                        <a:t>%</a:t>
                      </a:r>
                      <a:endParaRPr lang="uk-UA" sz="1600" b="1" i="0" u="none" strike="noStrike">
                        <a:effectLst/>
                        <a:latin typeface="Calibri"/>
                      </a:endParaRPr>
                    </a:p>
                  </a:txBody>
                  <a:tcPr marL="9525" marR="9525" marT="9525" marB="0" anchor="ctr"/>
                </a:tc>
              </a:tr>
              <a:tr h="284756">
                <a:tc>
                  <a:txBody>
                    <a:bodyPr/>
                    <a:lstStyle/>
                    <a:p>
                      <a:pPr algn="l" fontAlgn="ctr"/>
                      <a:r>
                        <a:rPr lang="ru-RU" sz="1600" u="none" strike="noStrike" dirty="0" err="1">
                          <a:effectLst/>
                        </a:rPr>
                        <a:t>Загальна</a:t>
                      </a:r>
                      <a:r>
                        <a:rPr lang="ru-RU" sz="1600" u="none" strike="noStrike" dirty="0">
                          <a:effectLst/>
                        </a:rPr>
                        <a:t> сума державного та </a:t>
                      </a:r>
                      <a:r>
                        <a:rPr lang="ru-RU" sz="1600" u="none" strike="noStrike" dirty="0" err="1">
                          <a:effectLst/>
                        </a:rPr>
                        <a:t>гарантованого</a:t>
                      </a:r>
                      <a:r>
                        <a:rPr lang="ru-RU" sz="1600" u="none" strike="noStrike" dirty="0">
                          <a:effectLst/>
                        </a:rPr>
                        <a:t> державою боргу</a:t>
                      </a:r>
                      <a:endParaRPr lang="ru-RU" sz="1600" b="1" i="0" u="none" strike="noStrike" dirty="0">
                        <a:solidFill>
                          <a:srgbClr val="FFFFFF"/>
                        </a:solidFill>
                        <a:effectLst/>
                        <a:latin typeface="Calibri"/>
                      </a:endParaRPr>
                    </a:p>
                  </a:txBody>
                  <a:tcPr marL="9525" marR="9525" marT="9525" marB="0" anchor="ctr"/>
                </a:tc>
                <a:tc>
                  <a:txBody>
                    <a:bodyPr/>
                    <a:lstStyle/>
                    <a:p>
                      <a:pPr algn="r" fontAlgn="ctr"/>
                      <a:r>
                        <a:rPr lang="uk-UA" sz="1600" u="none" strike="noStrike">
                          <a:effectLst/>
                        </a:rPr>
                        <a:t>197,19</a:t>
                      </a:r>
                      <a:endParaRPr lang="uk-UA" sz="1600" b="1" i="0" u="none" strike="noStrike">
                        <a:solidFill>
                          <a:srgbClr val="FFFFFF"/>
                        </a:solidFill>
                        <a:effectLst/>
                        <a:latin typeface="Calibri"/>
                      </a:endParaRPr>
                    </a:p>
                  </a:txBody>
                  <a:tcPr marL="9525" marR="9525" marT="9525" marB="0" anchor="ctr"/>
                </a:tc>
                <a:tc>
                  <a:txBody>
                    <a:bodyPr/>
                    <a:lstStyle/>
                    <a:p>
                      <a:pPr algn="r" fontAlgn="ctr"/>
                      <a:r>
                        <a:rPr lang="uk-UA" sz="1600" u="none" strike="noStrike">
                          <a:effectLst/>
                        </a:rPr>
                        <a:t>8 276,21</a:t>
                      </a:r>
                      <a:endParaRPr lang="uk-UA" sz="1600" b="1" i="0" u="none" strike="noStrike">
                        <a:solidFill>
                          <a:srgbClr val="FFFFFF"/>
                        </a:solidFill>
                        <a:effectLst/>
                        <a:latin typeface="Calibri"/>
                      </a:endParaRPr>
                    </a:p>
                  </a:txBody>
                  <a:tcPr marL="9525" marR="9525" marT="9525" marB="0" anchor="ctr"/>
                </a:tc>
                <a:tc>
                  <a:txBody>
                    <a:bodyPr/>
                    <a:lstStyle/>
                    <a:p>
                      <a:pPr algn="r" fontAlgn="ctr"/>
                      <a:r>
                        <a:rPr lang="uk-UA" sz="1600" u="none" strike="noStrike">
                          <a:effectLst/>
                        </a:rPr>
                        <a:t>100,00%</a:t>
                      </a:r>
                      <a:endParaRPr lang="uk-UA" sz="1600" b="1" i="0" u="none" strike="noStrike">
                        <a:solidFill>
                          <a:srgbClr val="FFFFFF"/>
                        </a:solidFill>
                        <a:effectLst/>
                        <a:latin typeface="Calibri"/>
                      </a:endParaRPr>
                    </a:p>
                  </a:txBody>
                  <a:tcPr marL="9525" marR="9525" marT="9525" marB="0" anchor="ctr"/>
                </a:tc>
              </a:tr>
              <a:tr h="230517">
                <a:tc>
                  <a:txBody>
                    <a:bodyPr/>
                    <a:lstStyle/>
                    <a:p>
                      <a:pPr algn="l" fontAlgn="ctr"/>
                      <a:r>
                        <a:rPr lang="uk-UA" sz="1600" u="none" strike="noStrike">
                          <a:effectLst/>
                        </a:rPr>
                        <a:t>Анг. фунт стерлінгів</a:t>
                      </a:r>
                      <a:endParaRPr lang="uk-UA" sz="1600" b="0" i="0" u="none" strike="noStrike">
                        <a:solidFill>
                          <a:srgbClr val="000000"/>
                        </a:solidFill>
                        <a:effectLst/>
                        <a:latin typeface="Calibri"/>
                      </a:endParaRPr>
                    </a:p>
                  </a:txBody>
                  <a:tcPr marL="114300" marR="9525" marT="9525" marB="0" anchor="ctr"/>
                </a:tc>
                <a:tc>
                  <a:txBody>
                    <a:bodyPr/>
                    <a:lstStyle/>
                    <a:p>
                      <a:pPr algn="r" fontAlgn="ctr"/>
                      <a:r>
                        <a:rPr lang="uk-UA" sz="1600" u="none" strike="noStrike">
                          <a:effectLst/>
                        </a:rPr>
                        <a:t>0,82</a:t>
                      </a:r>
                      <a:endParaRPr lang="uk-UA" sz="1600" b="0" i="0" u="none" strike="noStrike">
                        <a:solidFill>
                          <a:srgbClr val="000000"/>
                        </a:solidFill>
                        <a:effectLst/>
                        <a:latin typeface="Calibri"/>
                      </a:endParaRPr>
                    </a:p>
                  </a:txBody>
                  <a:tcPr marL="9525" marR="9525" marT="9525" marB="0" anchor="ctr"/>
                </a:tc>
                <a:tc>
                  <a:txBody>
                    <a:bodyPr/>
                    <a:lstStyle/>
                    <a:p>
                      <a:pPr algn="r" fontAlgn="ctr"/>
                      <a:r>
                        <a:rPr lang="uk-UA" sz="1600" u="none" strike="noStrike">
                          <a:effectLst/>
                        </a:rPr>
                        <a:t>34,54</a:t>
                      </a:r>
                      <a:endParaRPr lang="uk-UA" sz="1600" b="0" i="0" u="none" strike="noStrike">
                        <a:solidFill>
                          <a:srgbClr val="000000"/>
                        </a:solidFill>
                        <a:effectLst/>
                        <a:latin typeface="Calibri"/>
                      </a:endParaRPr>
                    </a:p>
                  </a:txBody>
                  <a:tcPr marL="9525" marR="9525" marT="9525" marB="0" anchor="ctr"/>
                </a:tc>
                <a:tc>
                  <a:txBody>
                    <a:bodyPr/>
                    <a:lstStyle/>
                    <a:p>
                      <a:pPr algn="r" fontAlgn="ctr"/>
                      <a:r>
                        <a:rPr lang="uk-UA" sz="1600" u="none" strike="noStrike">
                          <a:effectLst/>
                        </a:rPr>
                        <a:t>0,42%</a:t>
                      </a:r>
                      <a:endParaRPr lang="uk-UA" sz="1600" b="0" i="0" u="none" strike="noStrike">
                        <a:solidFill>
                          <a:srgbClr val="000000"/>
                        </a:solidFill>
                        <a:effectLst/>
                        <a:latin typeface="Calibri"/>
                      </a:endParaRPr>
                    </a:p>
                  </a:txBody>
                  <a:tcPr marL="9525" marR="9525" marT="9525" marB="0" anchor="ctr"/>
                </a:tc>
              </a:tr>
              <a:tr h="230517">
                <a:tc>
                  <a:txBody>
                    <a:bodyPr/>
                    <a:lstStyle/>
                    <a:p>
                      <a:pPr algn="l" fontAlgn="ctr"/>
                      <a:r>
                        <a:rPr lang="uk-UA" sz="1600" u="none" strike="noStrike">
                          <a:effectLst/>
                        </a:rPr>
                        <a:t>Долар США</a:t>
                      </a:r>
                      <a:endParaRPr lang="uk-UA" sz="1600" b="0" i="0" u="none" strike="noStrike">
                        <a:solidFill>
                          <a:srgbClr val="000000"/>
                        </a:solidFill>
                        <a:effectLst/>
                        <a:latin typeface="Calibri"/>
                      </a:endParaRPr>
                    </a:p>
                  </a:txBody>
                  <a:tcPr marL="114300" marR="9525" marT="9525" marB="0" anchor="ctr"/>
                </a:tc>
                <a:tc>
                  <a:txBody>
                    <a:bodyPr/>
                    <a:lstStyle/>
                    <a:p>
                      <a:pPr algn="r" fontAlgn="ctr"/>
                      <a:r>
                        <a:rPr lang="uk-UA" sz="1600" u="none" strike="noStrike">
                          <a:effectLst/>
                        </a:rPr>
                        <a:t>44,25</a:t>
                      </a:r>
                      <a:endParaRPr lang="uk-UA" sz="1600" b="0" i="0" u="none" strike="noStrike">
                        <a:solidFill>
                          <a:srgbClr val="000000"/>
                        </a:solidFill>
                        <a:effectLst/>
                        <a:latin typeface="Calibri"/>
                      </a:endParaRPr>
                    </a:p>
                  </a:txBody>
                  <a:tcPr marL="9525" marR="9525" marT="9525" marB="0" anchor="ctr"/>
                </a:tc>
                <a:tc>
                  <a:txBody>
                    <a:bodyPr/>
                    <a:lstStyle/>
                    <a:p>
                      <a:pPr algn="r" fontAlgn="ctr"/>
                      <a:r>
                        <a:rPr lang="uk-UA" sz="1600" u="none" strike="noStrike">
                          <a:effectLst/>
                        </a:rPr>
                        <a:t>1 857,28</a:t>
                      </a:r>
                      <a:endParaRPr lang="uk-UA" sz="1600" b="0" i="0" u="none" strike="noStrike">
                        <a:solidFill>
                          <a:srgbClr val="000000"/>
                        </a:solidFill>
                        <a:effectLst/>
                        <a:latin typeface="Calibri"/>
                      </a:endParaRPr>
                    </a:p>
                  </a:txBody>
                  <a:tcPr marL="9525" marR="9525" marT="9525" marB="0" anchor="ctr"/>
                </a:tc>
                <a:tc>
                  <a:txBody>
                    <a:bodyPr/>
                    <a:lstStyle/>
                    <a:p>
                      <a:pPr algn="r" fontAlgn="ctr"/>
                      <a:r>
                        <a:rPr lang="uk-UA" sz="1600" u="none" strike="noStrike">
                          <a:effectLst/>
                        </a:rPr>
                        <a:t>22,44%</a:t>
                      </a:r>
                      <a:endParaRPr lang="uk-UA" sz="1600" b="0" i="0" u="none" strike="noStrike">
                        <a:solidFill>
                          <a:srgbClr val="000000"/>
                        </a:solidFill>
                        <a:effectLst/>
                        <a:latin typeface="Calibri"/>
                      </a:endParaRPr>
                    </a:p>
                  </a:txBody>
                  <a:tcPr marL="9525" marR="9525" marT="9525" marB="0" anchor="ctr"/>
                </a:tc>
              </a:tr>
              <a:tr h="230517">
                <a:tc>
                  <a:txBody>
                    <a:bodyPr/>
                    <a:lstStyle/>
                    <a:p>
                      <a:pPr algn="l" fontAlgn="ctr"/>
                      <a:r>
                        <a:rPr lang="uk-UA" sz="1600" u="none" strike="noStrike">
                          <a:effectLst/>
                        </a:rPr>
                        <a:t>ЄВРО</a:t>
                      </a:r>
                      <a:endParaRPr lang="uk-UA" sz="1600" b="0" i="0" u="none" strike="noStrike">
                        <a:solidFill>
                          <a:srgbClr val="000000"/>
                        </a:solidFill>
                        <a:effectLst/>
                        <a:latin typeface="Calibri"/>
                      </a:endParaRPr>
                    </a:p>
                  </a:txBody>
                  <a:tcPr marL="114300" marR="9525" marT="9525" marB="0" anchor="ctr"/>
                </a:tc>
                <a:tc>
                  <a:txBody>
                    <a:bodyPr/>
                    <a:lstStyle/>
                    <a:p>
                      <a:pPr algn="r" fontAlgn="ctr"/>
                      <a:r>
                        <a:rPr lang="uk-UA" sz="1600" u="none" strike="noStrike">
                          <a:effectLst/>
                        </a:rPr>
                        <a:t>84,16</a:t>
                      </a:r>
                      <a:endParaRPr lang="uk-UA" sz="1600" b="0" i="0" u="none" strike="noStrike">
                        <a:solidFill>
                          <a:srgbClr val="000000"/>
                        </a:solidFill>
                        <a:effectLst/>
                        <a:latin typeface="Calibri"/>
                      </a:endParaRPr>
                    </a:p>
                  </a:txBody>
                  <a:tcPr marL="9525" marR="9525" marT="9525" marB="0" anchor="ctr"/>
                </a:tc>
                <a:tc>
                  <a:txBody>
                    <a:bodyPr/>
                    <a:lstStyle/>
                    <a:p>
                      <a:pPr algn="r" fontAlgn="ctr"/>
                      <a:r>
                        <a:rPr lang="uk-UA" sz="1600" u="none" strike="noStrike">
                          <a:effectLst/>
                        </a:rPr>
                        <a:t>3 532,34</a:t>
                      </a:r>
                      <a:endParaRPr lang="uk-UA" sz="1600" b="0" i="0" u="none" strike="noStrike">
                        <a:solidFill>
                          <a:srgbClr val="000000"/>
                        </a:solidFill>
                        <a:effectLst/>
                        <a:latin typeface="Calibri"/>
                      </a:endParaRPr>
                    </a:p>
                  </a:txBody>
                  <a:tcPr marL="9525" marR="9525" marT="9525" marB="0" anchor="ctr"/>
                </a:tc>
                <a:tc>
                  <a:txBody>
                    <a:bodyPr/>
                    <a:lstStyle/>
                    <a:p>
                      <a:pPr algn="r" fontAlgn="ctr"/>
                      <a:r>
                        <a:rPr lang="uk-UA" sz="1600" u="none" strike="noStrike">
                          <a:effectLst/>
                        </a:rPr>
                        <a:t>42,68%</a:t>
                      </a:r>
                      <a:endParaRPr lang="uk-UA" sz="1600" b="0" i="0" u="none" strike="noStrike">
                        <a:solidFill>
                          <a:srgbClr val="000000"/>
                        </a:solidFill>
                        <a:effectLst/>
                        <a:latin typeface="Calibri"/>
                      </a:endParaRPr>
                    </a:p>
                  </a:txBody>
                  <a:tcPr marL="9525" marR="9525" marT="9525" marB="0" anchor="ctr"/>
                </a:tc>
              </a:tr>
              <a:tr h="230517">
                <a:tc>
                  <a:txBody>
                    <a:bodyPr/>
                    <a:lstStyle/>
                    <a:p>
                      <a:pPr algn="l" fontAlgn="ctr"/>
                      <a:r>
                        <a:rPr lang="uk-UA" sz="1600" u="none" strike="noStrike">
                          <a:effectLst/>
                        </a:rPr>
                        <a:t>Канадський долар</a:t>
                      </a:r>
                      <a:endParaRPr lang="uk-UA" sz="1600" b="0" i="0" u="none" strike="noStrike">
                        <a:solidFill>
                          <a:srgbClr val="000000"/>
                        </a:solidFill>
                        <a:effectLst/>
                        <a:latin typeface="Calibri"/>
                      </a:endParaRPr>
                    </a:p>
                  </a:txBody>
                  <a:tcPr marL="114300" marR="9525" marT="9525" marB="0" anchor="ctr"/>
                </a:tc>
                <a:tc>
                  <a:txBody>
                    <a:bodyPr/>
                    <a:lstStyle/>
                    <a:p>
                      <a:pPr algn="r" fontAlgn="ctr"/>
                      <a:r>
                        <a:rPr lang="uk-UA" sz="1600" u="none" strike="noStrike">
                          <a:effectLst/>
                        </a:rPr>
                        <a:t>4,82</a:t>
                      </a:r>
                      <a:endParaRPr lang="uk-UA" sz="1600" b="0" i="0" u="none" strike="noStrike">
                        <a:solidFill>
                          <a:srgbClr val="000000"/>
                        </a:solidFill>
                        <a:effectLst/>
                        <a:latin typeface="Calibri"/>
                      </a:endParaRPr>
                    </a:p>
                  </a:txBody>
                  <a:tcPr marL="9525" marR="9525" marT="9525" marB="0" anchor="ctr"/>
                </a:tc>
                <a:tc>
                  <a:txBody>
                    <a:bodyPr/>
                    <a:lstStyle/>
                    <a:p>
                      <a:pPr algn="r" fontAlgn="ctr"/>
                      <a:r>
                        <a:rPr lang="uk-UA" sz="1600" u="none" strike="noStrike">
                          <a:effectLst/>
                        </a:rPr>
                        <a:t>202,37</a:t>
                      </a:r>
                      <a:endParaRPr lang="uk-UA" sz="1600" b="0" i="0" u="none" strike="noStrike">
                        <a:solidFill>
                          <a:srgbClr val="000000"/>
                        </a:solidFill>
                        <a:effectLst/>
                        <a:latin typeface="Calibri"/>
                      </a:endParaRPr>
                    </a:p>
                  </a:txBody>
                  <a:tcPr marL="9525" marR="9525" marT="9525" marB="0" anchor="ctr"/>
                </a:tc>
                <a:tc>
                  <a:txBody>
                    <a:bodyPr/>
                    <a:lstStyle/>
                    <a:p>
                      <a:pPr algn="r" fontAlgn="ctr"/>
                      <a:r>
                        <a:rPr lang="uk-UA" sz="1600" u="none" strike="noStrike">
                          <a:effectLst/>
                        </a:rPr>
                        <a:t>2,45%</a:t>
                      </a:r>
                      <a:endParaRPr lang="uk-UA" sz="1600" b="0" i="0" u="none" strike="noStrike">
                        <a:solidFill>
                          <a:srgbClr val="000000"/>
                        </a:solidFill>
                        <a:effectLst/>
                        <a:latin typeface="Calibri"/>
                      </a:endParaRPr>
                    </a:p>
                  </a:txBody>
                  <a:tcPr marL="9525" marR="9525" marT="9525" marB="0" anchor="ctr"/>
                </a:tc>
              </a:tr>
              <a:tr h="230517">
                <a:tc>
                  <a:txBody>
                    <a:bodyPr/>
                    <a:lstStyle/>
                    <a:p>
                      <a:pPr algn="l" fontAlgn="ctr"/>
                      <a:r>
                        <a:rPr lang="uk-UA" sz="1600" u="none" strike="noStrike">
                          <a:effectLst/>
                        </a:rPr>
                        <a:t>СПЗ</a:t>
                      </a:r>
                      <a:endParaRPr lang="uk-UA" sz="1600" b="0" i="0" u="none" strike="noStrike">
                        <a:solidFill>
                          <a:srgbClr val="000000"/>
                        </a:solidFill>
                        <a:effectLst/>
                        <a:latin typeface="Calibri"/>
                      </a:endParaRPr>
                    </a:p>
                  </a:txBody>
                  <a:tcPr marL="114300" marR="9525" marT="9525" marB="0" anchor="ctr"/>
                </a:tc>
                <a:tc>
                  <a:txBody>
                    <a:bodyPr/>
                    <a:lstStyle/>
                    <a:p>
                      <a:pPr algn="r" fontAlgn="ctr"/>
                      <a:r>
                        <a:rPr lang="uk-UA" sz="1600" u="none" strike="noStrike">
                          <a:effectLst/>
                        </a:rPr>
                        <a:t>18,52</a:t>
                      </a:r>
                      <a:endParaRPr lang="uk-UA" sz="1600" b="0" i="0" u="none" strike="noStrike">
                        <a:solidFill>
                          <a:srgbClr val="000000"/>
                        </a:solidFill>
                        <a:effectLst/>
                        <a:latin typeface="Calibri"/>
                      </a:endParaRPr>
                    </a:p>
                  </a:txBody>
                  <a:tcPr marL="9525" marR="9525" marT="9525" marB="0" anchor="ctr"/>
                </a:tc>
                <a:tc>
                  <a:txBody>
                    <a:bodyPr/>
                    <a:lstStyle/>
                    <a:p>
                      <a:pPr algn="r" fontAlgn="ctr"/>
                      <a:r>
                        <a:rPr lang="uk-UA" sz="1600" u="none" strike="noStrike">
                          <a:effectLst/>
                        </a:rPr>
                        <a:t>777,10</a:t>
                      </a:r>
                      <a:endParaRPr lang="uk-UA" sz="1600" b="0" i="0" u="none" strike="noStrike">
                        <a:solidFill>
                          <a:srgbClr val="000000"/>
                        </a:solidFill>
                        <a:effectLst/>
                        <a:latin typeface="Calibri"/>
                      </a:endParaRPr>
                    </a:p>
                  </a:txBody>
                  <a:tcPr marL="9525" marR="9525" marT="9525" marB="0" anchor="ctr"/>
                </a:tc>
                <a:tc>
                  <a:txBody>
                    <a:bodyPr/>
                    <a:lstStyle/>
                    <a:p>
                      <a:pPr algn="r" fontAlgn="ctr"/>
                      <a:r>
                        <a:rPr lang="uk-UA" sz="1600" u="none" strike="noStrike">
                          <a:effectLst/>
                        </a:rPr>
                        <a:t>9,39%</a:t>
                      </a:r>
                      <a:endParaRPr lang="uk-UA" sz="1600" b="0" i="0" u="none" strike="noStrike">
                        <a:solidFill>
                          <a:srgbClr val="000000"/>
                        </a:solidFill>
                        <a:effectLst/>
                        <a:latin typeface="Calibri"/>
                      </a:endParaRPr>
                    </a:p>
                  </a:txBody>
                  <a:tcPr marL="9525" marR="9525" marT="9525" marB="0" anchor="ctr"/>
                </a:tc>
              </a:tr>
              <a:tr h="230517">
                <a:tc>
                  <a:txBody>
                    <a:bodyPr/>
                    <a:lstStyle/>
                    <a:p>
                      <a:pPr algn="l" fontAlgn="b"/>
                      <a:r>
                        <a:rPr lang="uk-UA" sz="1600" u="none" strike="noStrike" dirty="0">
                          <a:effectLst/>
                        </a:rPr>
                        <a:t>Українська гривня</a:t>
                      </a:r>
                      <a:endParaRPr lang="uk-UA" sz="1600" b="0" i="0" u="none" strike="noStrike" dirty="0">
                        <a:effectLst/>
                        <a:latin typeface="Calibri"/>
                      </a:endParaRPr>
                    </a:p>
                  </a:txBody>
                  <a:tcPr marL="114300" marR="9525" marT="9525" marB="0" anchor="b">
                    <a:solidFill>
                      <a:schemeClr val="accent1"/>
                    </a:solidFill>
                  </a:tcPr>
                </a:tc>
                <a:tc>
                  <a:txBody>
                    <a:bodyPr/>
                    <a:lstStyle/>
                    <a:p>
                      <a:pPr algn="r" fontAlgn="b"/>
                      <a:r>
                        <a:rPr lang="uk-UA" sz="1600" u="none" strike="noStrike">
                          <a:effectLst/>
                        </a:rPr>
                        <a:t>43,75</a:t>
                      </a:r>
                      <a:endParaRPr lang="uk-UA" sz="1600" b="0" i="0" u="none" strike="noStrike">
                        <a:effectLst/>
                        <a:latin typeface="Calibri"/>
                      </a:endParaRPr>
                    </a:p>
                  </a:txBody>
                  <a:tcPr marL="9525" marR="9525" marT="9525" marB="0" anchor="b">
                    <a:solidFill>
                      <a:schemeClr val="accent1"/>
                    </a:solidFill>
                  </a:tcPr>
                </a:tc>
                <a:tc>
                  <a:txBody>
                    <a:bodyPr/>
                    <a:lstStyle/>
                    <a:p>
                      <a:pPr algn="r" fontAlgn="b"/>
                      <a:r>
                        <a:rPr lang="uk-UA" sz="1600" u="none" strike="noStrike">
                          <a:effectLst/>
                        </a:rPr>
                        <a:t>1 836,28</a:t>
                      </a:r>
                      <a:endParaRPr lang="uk-UA" sz="1600" b="0" i="0" u="none" strike="noStrike">
                        <a:effectLst/>
                        <a:latin typeface="Calibri"/>
                      </a:endParaRPr>
                    </a:p>
                  </a:txBody>
                  <a:tcPr marL="9525" marR="9525" marT="9525" marB="0" anchor="b">
                    <a:solidFill>
                      <a:schemeClr val="accent1"/>
                    </a:solidFill>
                  </a:tcPr>
                </a:tc>
                <a:tc>
                  <a:txBody>
                    <a:bodyPr/>
                    <a:lstStyle/>
                    <a:p>
                      <a:pPr algn="r" fontAlgn="b"/>
                      <a:r>
                        <a:rPr lang="uk-UA" sz="1600" u="none" strike="noStrike" dirty="0">
                          <a:effectLst/>
                        </a:rPr>
                        <a:t>22,19%</a:t>
                      </a:r>
                      <a:endParaRPr lang="uk-UA" sz="1600" b="0" i="0" u="none" strike="noStrike" dirty="0">
                        <a:effectLst/>
                        <a:latin typeface="Calibri"/>
                      </a:endParaRPr>
                    </a:p>
                  </a:txBody>
                  <a:tcPr marL="9525" marR="9525" marT="9525" marB="0" anchor="b">
                    <a:solidFill>
                      <a:schemeClr val="accent1"/>
                    </a:solidFill>
                  </a:tcPr>
                </a:tc>
              </a:tr>
              <a:tr h="230517">
                <a:tc>
                  <a:txBody>
                    <a:bodyPr/>
                    <a:lstStyle/>
                    <a:p>
                      <a:pPr algn="l" fontAlgn="b"/>
                      <a:r>
                        <a:rPr lang="uk-UA" sz="1600" u="none" strike="noStrike">
                          <a:effectLst/>
                        </a:rPr>
                        <a:t>Японська єна</a:t>
                      </a:r>
                      <a:endParaRPr lang="uk-UA" sz="1600" b="0" i="0" u="none" strike="noStrike">
                        <a:effectLst/>
                        <a:latin typeface="Calibri"/>
                      </a:endParaRPr>
                    </a:p>
                  </a:txBody>
                  <a:tcPr marL="114300" marR="9525" marT="9525" marB="0" anchor="b"/>
                </a:tc>
                <a:tc>
                  <a:txBody>
                    <a:bodyPr/>
                    <a:lstStyle/>
                    <a:p>
                      <a:pPr algn="r" fontAlgn="b"/>
                      <a:r>
                        <a:rPr lang="uk-UA" sz="1600" u="none" strike="noStrike">
                          <a:effectLst/>
                        </a:rPr>
                        <a:t>0,86</a:t>
                      </a:r>
                      <a:endParaRPr lang="uk-UA" sz="1600" b="0" i="0" u="none" strike="noStrike">
                        <a:effectLst/>
                        <a:latin typeface="Calibri"/>
                      </a:endParaRPr>
                    </a:p>
                  </a:txBody>
                  <a:tcPr marL="9525" marR="9525" marT="9525" marB="0" anchor="b"/>
                </a:tc>
                <a:tc>
                  <a:txBody>
                    <a:bodyPr/>
                    <a:lstStyle/>
                    <a:p>
                      <a:pPr algn="r" fontAlgn="b"/>
                      <a:r>
                        <a:rPr lang="uk-UA" sz="1600" u="none" strike="noStrike">
                          <a:effectLst/>
                        </a:rPr>
                        <a:t>36,29</a:t>
                      </a:r>
                      <a:endParaRPr lang="uk-UA" sz="1600" b="0" i="0" u="none" strike="noStrike">
                        <a:effectLst/>
                        <a:latin typeface="Calibri"/>
                      </a:endParaRPr>
                    </a:p>
                  </a:txBody>
                  <a:tcPr marL="9525" marR="9525" marT="9525" marB="0" anchor="b"/>
                </a:tc>
                <a:tc>
                  <a:txBody>
                    <a:bodyPr/>
                    <a:lstStyle/>
                    <a:p>
                      <a:pPr algn="r" fontAlgn="b"/>
                      <a:r>
                        <a:rPr lang="uk-UA" sz="1600" u="none" strike="noStrike" dirty="0">
                          <a:effectLst/>
                        </a:rPr>
                        <a:t>0,44%</a:t>
                      </a:r>
                      <a:endParaRPr lang="uk-UA" sz="1600" b="0" i="0" u="none" strike="noStrike" dirty="0">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651070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uk-UA" dirty="0"/>
          </a:p>
        </p:txBody>
      </p:sp>
      <p:pic>
        <p:nvPicPr>
          <p:cNvPr id="1055" name="Picture 31"/>
          <p:cNvPicPr>
            <a:picLocks noChangeAspect="1" noChangeArrowheads="1"/>
          </p:cNvPicPr>
          <p:nvPr/>
        </p:nvPicPr>
        <p:blipFill rotWithShape="1">
          <a:blip r:embed="rId2">
            <a:extLst>
              <a:ext uri="{28A0092B-C50C-407E-A947-70E740481C1C}">
                <a14:useLocalDpi xmlns:a14="http://schemas.microsoft.com/office/drawing/2010/main" val="0"/>
              </a:ext>
            </a:extLst>
          </a:blip>
          <a:srcRect l="5134" t="9126" r="36400" b="13718"/>
          <a:stretch/>
        </p:blipFill>
        <p:spPr bwMode="auto">
          <a:xfrm>
            <a:off x="294640" y="81280"/>
            <a:ext cx="8910320" cy="6614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7965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77673"/>
            <a:ext cx="9722260" cy="5563690"/>
          </a:xfrm>
        </p:spPr>
        <p:txBody>
          <a:bodyPr/>
          <a:lstStyle/>
          <a:p>
            <a:r>
              <a:rPr lang="ru-RU" dirty="0" err="1"/>
              <a:t>Прогнозні</a:t>
            </a:r>
            <a:r>
              <a:rPr lang="ru-RU" dirty="0"/>
              <a:t> </a:t>
            </a:r>
            <a:r>
              <a:rPr lang="ru-RU" dirty="0" err="1"/>
              <a:t>платежі</a:t>
            </a:r>
            <a:r>
              <a:rPr lang="ru-RU" dirty="0"/>
              <a:t> за </a:t>
            </a:r>
            <a:r>
              <a:rPr lang="ru-RU" dirty="0" err="1"/>
              <a:t>державним</a:t>
            </a:r>
            <a:r>
              <a:rPr lang="ru-RU" dirty="0"/>
              <a:t> боргом у 2024-2049 роках за </a:t>
            </a:r>
            <a:r>
              <a:rPr lang="ru-RU" dirty="0" err="1"/>
              <a:t>діючими</a:t>
            </a:r>
            <a:r>
              <a:rPr lang="ru-RU" dirty="0"/>
              <a:t> </a:t>
            </a:r>
            <a:r>
              <a:rPr lang="ru-RU" dirty="0" err="1"/>
              <a:t>угодами</a:t>
            </a:r>
            <a:r>
              <a:rPr lang="ru-RU" dirty="0"/>
              <a:t> станом на 01.12.2024*</a:t>
            </a:r>
            <a:endParaRPr lang="uk-UA" dirty="0"/>
          </a:p>
        </p:txBody>
      </p:sp>
      <p:graphicFrame>
        <p:nvGraphicFramePr>
          <p:cNvPr id="4" name="Таблица 3"/>
          <p:cNvGraphicFramePr>
            <a:graphicFrameLocks noGrp="1"/>
          </p:cNvGraphicFramePr>
          <p:nvPr>
            <p:extLst>
              <p:ext uri="{D42A27DB-BD31-4B8C-83A1-F6EECF244321}">
                <p14:modId xmlns:p14="http://schemas.microsoft.com/office/powerpoint/2010/main" val="2474562748"/>
              </p:ext>
            </p:extLst>
          </p:nvPr>
        </p:nvGraphicFramePr>
        <p:xfrm>
          <a:off x="677334" y="1096652"/>
          <a:ext cx="9845092" cy="1441830"/>
        </p:xfrm>
        <a:graphic>
          <a:graphicData uri="http://schemas.openxmlformats.org/drawingml/2006/table">
            <a:tbl>
              <a:tblPr>
                <a:tableStyleId>{5C22544A-7EE6-4342-B048-85BDC9FD1C3A}</a:tableStyleId>
              </a:tblPr>
              <a:tblGrid>
                <a:gridCol w="2064626"/>
                <a:gridCol w="791234"/>
                <a:gridCol w="791234"/>
                <a:gridCol w="791234"/>
                <a:gridCol w="791234"/>
                <a:gridCol w="725297"/>
                <a:gridCol w="791234"/>
                <a:gridCol w="791234"/>
                <a:gridCol w="791234"/>
                <a:gridCol w="791234"/>
                <a:gridCol w="725297"/>
              </a:tblGrid>
              <a:tr h="288366">
                <a:tc>
                  <a:txBody>
                    <a:bodyPr/>
                    <a:lstStyle/>
                    <a:p>
                      <a:pPr algn="l" fontAlgn="b"/>
                      <a:endParaRPr lang="ru-RU"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ru-RU"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ru-RU" sz="14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r" fontAlgn="b"/>
                      <a:r>
                        <a:rPr lang="ru-RU" sz="1400" u="none" strike="noStrike">
                          <a:effectLst/>
                        </a:rPr>
                        <a:t>млрд грн</a:t>
                      </a:r>
                      <a:endParaRPr lang="ru-RU" sz="1400" b="1" i="1" u="none" strike="noStrike">
                        <a:solidFill>
                          <a:srgbClr val="000000"/>
                        </a:solidFill>
                        <a:effectLst/>
                        <a:latin typeface="Calibri" panose="020F0502020204030204" pitchFamily="34" charset="0"/>
                      </a:endParaRPr>
                    </a:p>
                  </a:txBody>
                  <a:tcPr marL="9525" marR="9525" marT="9525" marB="0" anchor="b"/>
                </a:tc>
                <a:tc hMerge="1">
                  <a:txBody>
                    <a:bodyPr/>
                    <a:lstStyle/>
                    <a:p>
                      <a:endParaRPr lang="uk-UA"/>
                    </a:p>
                  </a:txBody>
                  <a:tcPr/>
                </a:tc>
              </a:tr>
              <a:tr h="288366">
                <a:tc>
                  <a:txBody>
                    <a:bodyPr/>
                    <a:lstStyle/>
                    <a:p>
                      <a:pPr algn="ctr" fontAlgn="ctr"/>
                      <a:r>
                        <a:rPr lang="ru-RU" sz="1400" u="none" strike="noStrike">
                          <a:effectLst/>
                        </a:rPr>
                        <a:t> </a:t>
                      </a:r>
                      <a:endParaRPr lang="ru-R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a:effectLst/>
                        </a:rPr>
                        <a:t>І кв</a:t>
                      </a:r>
                      <a:endParaRPr lang="ru-R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a:effectLst/>
                        </a:rPr>
                        <a:t>ІІ кв</a:t>
                      </a:r>
                      <a:endParaRPr lang="ru-R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a:effectLst/>
                        </a:rPr>
                        <a:t>ІІІ кв</a:t>
                      </a:r>
                      <a:endParaRPr lang="ru-R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a:effectLst/>
                        </a:rPr>
                        <a:t>І</a:t>
                      </a:r>
                      <a:r>
                        <a:rPr lang="en-US" sz="1400" u="none" strike="noStrike">
                          <a:effectLst/>
                        </a:rPr>
                        <a:t>V </a:t>
                      </a:r>
                      <a:r>
                        <a:rPr lang="ru-RU" sz="1400" u="none" strike="noStrike">
                          <a:effectLst/>
                        </a:rPr>
                        <a:t>кв</a:t>
                      </a:r>
                      <a:endParaRPr lang="ru-R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a:effectLst/>
                        </a:rPr>
                        <a:t>2024</a:t>
                      </a:r>
                      <a:endParaRPr lang="ru-R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a:effectLst/>
                        </a:rPr>
                        <a:t>І кв</a:t>
                      </a:r>
                      <a:endParaRPr lang="ru-R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a:effectLst/>
                        </a:rPr>
                        <a:t>ІІ кв</a:t>
                      </a:r>
                      <a:endParaRPr lang="ru-R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a:effectLst/>
                        </a:rPr>
                        <a:t>ІІІ кв</a:t>
                      </a:r>
                      <a:endParaRPr lang="ru-R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a:effectLst/>
                        </a:rPr>
                        <a:t>І</a:t>
                      </a:r>
                      <a:r>
                        <a:rPr lang="en-US" sz="1400" u="none" strike="noStrike">
                          <a:effectLst/>
                        </a:rPr>
                        <a:t>V </a:t>
                      </a:r>
                      <a:r>
                        <a:rPr lang="ru-RU" sz="1400" u="none" strike="noStrike">
                          <a:effectLst/>
                        </a:rPr>
                        <a:t>кв</a:t>
                      </a:r>
                      <a:endParaRPr lang="ru-RU"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ru-RU" sz="1400" u="none" strike="noStrike">
                          <a:effectLst/>
                        </a:rPr>
                        <a:t>2025</a:t>
                      </a:r>
                      <a:endParaRPr lang="ru-RU" sz="1400" b="1" i="0" u="none" strike="noStrike">
                        <a:solidFill>
                          <a:srgbClr val="000000"/>
                        </a:solidFill>
                        <a:effectLst/>
                        <a:latin typeface="Calibri" panose="020F0502020204030204" pitchFamily="34" charset="0"/>
                      </a:endParaRPr>
                    </a:p>
                  </a:txBody>
                  <a:tcPr marL="9525" marR="9525" marT="9525" marB="0" anchor="ctr"/>
                </a:tc>
              </a:tr>
              <a:tr h="288366">
                <a:tc>
                  <a:txBody>
                    <a:bodyPr/>
                    <a:lstStyle/>
                    <a:p>
                      <a:pPr algn="l" fontAlgn="b"/>
                      <a:r>
                        <a:rPr lang="ru-RU" sz="1400" u="none" strike="noStrike">
                          <a:effectLst/>
                        </a:rPr>
                        <a:t>ВСЬОГО</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159,37</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232,56</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770,89</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260,49</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dirty="0">
                          <a:effectLst/>
                        </a:rPr>
                        <a:t>1 423,31</a:t>
                      </a:r>
                      <a:endParaRPr lang="ru-RU"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237,59</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322,77</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214,77</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258,23</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1 033,36</a:t>
                      </a:r>
                      <a:endParaRPr lang="ru-RU" sz="1400" b="1" i="0" u="none" strike="noStrike">
                        <a:solidFill>
                          <a:srgbClr val="000000"/>
                        </a:solidFill>
                        <a:effectLst/>
                        <a:latin typeface="Calibri" panose="020F0502020204030204" pitchFamily="34" charset="0"/>
                      </a:endParaRPr>
                    </a:p>
                  </a:txBody>
                  <a:tcPr marL="9525" marR="9525" marT="9525" marB="0" anchor="b"/>
                </a:tc>
              </a:tr>
              <a:tr h="288366">
                <a:tc>
                  <a:txBody>
                    <a:bodyPr/>
                    <a:lstStyle/>
                    <a:p>
                      <a:pPr algn="l" fontAlgn="b"/>
                      <a:r>
                        <a:rPr lang="ru-RU" sz="1400" u="none" strike="noStrike">
                          <a:effectLst/>
                        </a:rPr>
                        <a:t>Внутрішній борг</a:t>
                      </a:r>
                      <a:endParaRPr lang="ru-RU" sz="1400" b="1" i="0" u="none" strike="noStrike">
                        <a:solidFill>
                          <a:srgbClr val="000000"/>
                        </a:solidFill>
                        <a:effectLst/>
                        <a:latin typeface="Calibri" panose="020F0502020204030204" pitchFamily="34" charset="0"/>
                      </a:endParaRPr>
                    </a:p>
                  </a:txBody>
                  <a:tcPr marL="85725" marR="9525" marT="9525" marB="0" anchor="b"/>
                </a:tc>
                <a:tc>
                  <a:txBody>
                    <a:bodyPr/>
                    <a:lstStyle/>
                    <a:p>
                      <a:pPr algn="r" fontAlgn="b"/>
                      <a:r>
                        <a:rPr lang="ru-RU" sz="1400" u="none" strike="noStrike">
                          <a:effectLst/>
                        </a:rPr>
                        <a:t>114,72</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169,47</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102,64</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205,12</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591,95</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166,80</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204,80</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157,32</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189,86</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718,79</a:t>
                      </a:r>
                      <a:endParaRPr lang="ru-RU" sz="1400" b="1" i="0" u="none" strike="noStrike">
                        <a:solidFill>
                          <a:srgbClr val="000000"/>
                        </a:solidFill>
                        <a:effectLst/>
                        <a:latin typeface="Calibri" panose="020F0502020204030204" pitchFamily="34" charset="0"/>
                      </a:endParaRPr>
                    </a:p>
                  </a:txBody>
                  <a:tcPr marL="9525" marR="9525" marT="9525" marB="0" anchor="b"/>
                </a:tc>
              </a:tr>
              <a:tr h="288366">
                <a:tc>
                  <a:txBody>
                    <a:bodyPr/>
                    <a:lstStyle/>
                    <a:p>
                      <a:pPr algn="l" fontAlgn="b"/>
                      <a:r>
                        <a:rPr lang="ru-RU" sz="1400" u="none" strike="noStrike">
                          <a:effectLst/>
                        </a:rPr>
                        <a:t>Зовнішній борг</a:t>
                      </a:r>
                      <a:endParaRPr lang="ru-RU" sz="1400" b="1" i="0" u="none" strike="noStrike">
                        <a:solidFill>
                          <a:srgbClr val="000000"/>
                        </a:solidFill>
                        <a:effectLst/>
                        <a:latin typeface="Calibri" panose="020F0502020204030204" pitchFamily="34" charset="0"/>
                      </a:endParaRPr>
                    </a:p>
                  </a:txBody>
                  <a:tcPr marL="85725" marR="9525" marT="9525" marB="0" anchor="b"/>
                </a:tc>
                <a:tc>
                  <a:txBody>
                    <a:bodyPr/>
                    <a:lstStyle/>
                    <a:p>
                      <a:pPr algn="r" fontAlgn="b"/>
                      <a:r>
                        <a:rPr lang="ru-RU" sz="1400" u="none" strike="noStrike">
                          <a:effectLst/>
                        </a:rPr>
                        <a:t>44,65</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63,09</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668,25</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55,37</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831,36</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70,79</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117,97</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57,45</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a:effectLst/>
                        </a:rPr>
                        <a:t>68,37</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ru-RU" sz="1400" u="none" strike="noStrike" dirty="0">
                          <a:effectLst/>
                        </a:rPr>
                        <a:t>314,58</a:t>
                      </a:r>
                      <a:endParaRPr lang="ru-RU" sz="14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041656082"/>
              </p:ext>
            </p:extLst>
          </p:nvPr>
        </p:nvGraphicFramePr>
        <p:xfrm>
          <a:off x="677332" y="2740038"/>
          <a:ext cx="9845094" cy="1176872"/>
        </p:xfrm>
        <a:graphic>
          <a:graphicData uri="http://schemas.openxmlformats.org/drawingml/2006/table">
            <a:tbl>
              <a:tblPr>
                <a:tableStyleId>{5C22544A-7EE6-4342-B048-85BDC9FD1C3A}</a:tableStyleId>
              </a:tblPr>
              <a:tblGrid>
                <a:gridCol w="1799486"/>
                <a:gridCol w="689624"/>
                <a:gridCol w="689624"/>
                <a:gridCol w="689624"/>
                <a:gridCol w="689624"/>
                <a:gridCol w="632154"/>
                <a:gridCol w="689624"/>
                <a:gridCol w="689624"/>
                <a:gridCol w="689624"/>
                <a:gridCol w="689624"/>
                <a:gridCol w="632154"/>
                <a:gridCol w="632154"/>
                <a:gridCol w="632154"/>
              </a:tblGrid>
              <a:tr h="294218">
                <a:tc>
                  <a:txBody>
                    <a:bodyPr/>
                    <a:lstStyle/>
                    <a:p>
                      <a:pPr algn="ctr" fontAlgn="ctr"/>
                      <a:r>
                        <a:rPr lang="ru-RU" sz="1400" u="none" strike="noStrike">
                          <a:effectLst/>
                        </a:rPr>
                        <a:t> </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2026</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2027</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2028</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2029</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2030</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2031</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2032</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2033</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2034</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2035</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2036</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2037</a:t>
                      </a:r>
                      <a:endParaRPr lang="ru-RU" sz="1400" b="1" i="0" u="none" strike="noStrike">
                        <a:solidFill>
                          <a:srgbClr val="000000"/>
                        </a:solidFill>
                        <a:effectLst/>
                        <a:latin typeface="Calibri" panose="020F0502020204030204" pitchFamily="34" charset="0"/>
                      </a:endParaRPr>
                    </a:p>
                  </a:txBody>
                  <a:tcPr marL="9412" marR="9412" marT="9412" marB="0" anchor="ctr"/>
                </a:tc>
              </a:tr>
              <a:tr h="294218">
                <a:tc>
                  <a:txBody>
                    <a:bodyPr/>
                    <a:lstStyle/>
                    <a:p>
                      <a:pPr algn="l" fontAlgn="b"/>
                      <a:r>
                        <a:rPr lang="ru-RU" sz="1400" u="none" strike="noStrike">
                          <a:effectLst/>
                        </a:rPr>
                        <a:t>ВСЬОГО</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696,34</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665,41</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440,77</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522,41</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415,83</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418,14</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409,58</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340,01</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544,59</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552,17</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492,42</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363,50</a:t>
                      </a:r>
                      <a:endParaRPr lang="ru-RU" sz="1400" b="1" i="0" u="none" strike="noStrike">
                        <a:solidFill>
                          <a:srgbClr val="000000"/>
                        </a:solidFill>
                        <a:effectLst/>
                        <a:latin typeface="Calibri" panose="020F0502020204030204" pitchFamily="34" charset="0"/>
                      </a:endParaRPr>
                    </a:p>
                  </a:txBody>
                  <a:tcPr marL="9412" marR="9412" marT="9412" marB="0" anchor="b"/>
                </a:tc>
              </a:tr>
              <a:tr h="294218">
                <a:tc>
                  <a:txBody>
                    <a:bodyPr/>
                    <a:lstStyle/>
                    <a:p>
                      <a:pPr algn="l" fontAlgn="b"/>
                      <a:r>
                        <a:rPr lang="ru-RU" sz="1400" u="none" strike="noStrike">
                          <a:effectLst/>
                        </a:rPr>
                        <a:t>Внутрішній борг</a:t>
                      </a:r>
                      <a:endParaRPr lang="ru-RU" sz="1400" b="1" i="0" u="none" strike="noStrike">
                        <a:solidFill>
                          <a:srgbClr val="000000"/>
                        </a:solidFill>
                        <a:effectLst/>
                        <a:latin typeface="Calibri" panose="020F0502020204030204" pitchFamily="34" charset="0"/>
                      </a:endParaRPr>
                    </a:p>
                  </a:txBody>
                  <a:tcPr marL="84708" marR="9412" marT="9412" marB="0" anchor="b"/>
                </a:tc>
                <a:tc>
                  <a:txBody>
                    <a:bodyPr/>
                    <a:lstStyle/>
                    <a:p>
                      <a:pPr algn="r" fontAlgn="b"/>
                      <a:r>
                        <a:rPr lang="ru-RU" sz="1400" u="none" strike="noStrike">
                          <a:effectLst/>
                        </a:rPr>
                        <a:t>401,56</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343,92</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134,96</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95,17</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105,55</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123,37</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105,64</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110,24</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93,48</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111,08</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125,06</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166,21</a:t>
                      </a:r>
                      <a:endParaRPr lang="ru-RU" sz="1400" b="1" i="0" u="none" strike="noStrike">
                        <a:solidFill>
                          <a:srgbClr val="000000"/>
                        </a:solidFill>
                        <a:effectLst/>
                        <a:latin typeface="Calibri" panose="020F0502020204030204" pitchFamily="34" charset="0"/>
                      </a:endParaRPr>
                    </a:p>
                  </a:txBody>
                  <a:tcPr marL="9412" marR="9412" marT="9412" marB="0" anchor="b"/>
                </a:tc>
              </a:tr>
              <a:tr h="294218">
                <a:tc>
                  <a:txBody>
                    <a:bodyPr/>
                    <a:lstStyle/>
                    <a:p>
                      <a:pPr algn="l" fontAlgn="b"/>
                      <a:r>
                        <a:rPr lang="ru-RU" sz="1400" u="none" strike="noStrike">
                          <a:effectLst/>
                        </a:rPr>
                        <a:t>Зовнішній борг</a:t>
                      </a:r>
                      <a:endParaRPr lang="ru-RU" sz="1400" b="1" i="0" u="none" strike="noStrike">
                        <a:solidFill>
                          <a:srgbClr val="000000"/>
                        </a:solidFill>
                        <a:effectLst/>
                        <a:latin typeface="Calibri" panose="020F0502020204030204" pitchFamily="34" charset="0"/>
                      </a:endParaRPr>
                    </a:p>
                  </a:txBody>
                  <a:tcPr marL="84708" marR="9412" marT="9412" marB="0" anchor="b"/>
                </a:tc>
                <a:tc>
                  <a:txBody>
                    <a:bodyPr/>
                    <a:lstStyle/>
                    <a:p>
                      <a:pPr algn="r" fontAlgn="b"/>
                      <a:r>
                        <a:rPr lang="ru-RU" sz="1400" u="none" strike="noStrike">
                          <a:effectLst/>
                        </a:rPr>
                        <a:t>294,78</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321,49</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305,81</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427,24</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310,28</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294,77</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303,94</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229,77</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451,11</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441,09</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367,36</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dirty="0">
                          <a:effectLst/>
                        </a:rPr>
                        <a:t>197,29</a:t>
                      </a:r>
                      <a:endParaRPr lang="ru-RU" sz="1400" b="1" i="0" u="none" strike="noStrike" dirty="0">
                        <a:solidFill>
                          <a:srgbClr val="000000"/>
                        </a:solidFill>
                        <a:effectLst/>
                        <a:latin typeface="Calibri" panose="020F0502020204030204" pitchFamily="34" charset="0"/>
                      </a:endParaRPr>
                    </a:p>
                  </a:txBody>
                  <a:tcPr marL="9412" marR="9412" marT="9412" marB="0" anchor="b"/>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151494312"/>
              </p:ext>
            </p:extLst>
          </p:nvPr>
        </p:nvGraphicFramePr>
        <p:xfrm>
          <a:off x="677334" y="4123817"/>
          <a:ext cx="9845094" cy="1198812"/>
        </p:xfrm>
        <a:graphic>
          <a:graphicData uri="http://schemas.openxmlformats.org/drawingml/2006/table">
            <a:tbl>
              <a:tblPr>
                <a:tableStyleId>{5C22544A-7EE6-4342-B048-85BDC9FD1C3A}</a:tableStyleId>
              </a:tblPr>
              <a:tblGrid>
                <a:gridCol w="1799486"/>
                <a:gridCol w="689624"/>
                <a:gridCol w="689624"/>
                <a:gridCol w="689624"/>
                <a:gridCol w="689624"/>
                <a:gridCol w="632154"/>
                <a:gridCol w="689624"/>
                <a:gridCol w="689624"/>
                <a:gridCol w="689624"/>
                <a:gridCol w="689624"/>
                <a:gridCol w="632154"/>
                <a:gridCol w="632154"/>
                <a:gridCol w="632154"/>
              </a:tblGrid>
              <a:tr h="299703">
                <a:tc>
                  <a:txBody>
                    <a:bodyPr/>
                    <a:lstStyle/>
                    <a:p>
                      <a:pPr algn="ctr" fontAlgn="ctr"/>
                      <a:r>
                        <a:rPr lang="ru-RU" sz="1400" u="none" strike="noStrike" dirty="0">
                          <a:effectLst/>
                        </a:rPr>
                        <a:t> </a:t>
                      </a:r>
                      <a:endParaRPr lang="ru-RU" sz="1400" b="1" i="0" u="none" strike="noStrike" dirty="0">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2038</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2039</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2040</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2041</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2042</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2043</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2044</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2045</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2046</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2047</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2048</a:t>
                      </a:r>
                      <a:endParaRPr lang="ru-RU" sz="1400" b="1" i="0" u="none" strike="noStrike">
                        <a:solidFill>
                          <a:srgbClr val="000000"/>
                        </a:solidFill>
                        <a:effectLst/>
                        <a:latin typeface="Calibri" panose="020F0502020204030204" pitchFamily="34" charset="0"/>
                      </a:endParaRPr>
                    </a:p>
                  </a:txBody>
                  <a:tcPr marL="9412" marR="9412" marT="9412" marB="0" anchor="ctr"/>
                </a:tc>
                <a:tc>
                  <a:txBody>
                    <a:bodyPr/>
                    <a:lstStyle/>
                    <a:p>
                      <a:pPr algn="ctr" fontAlgn="ctr"/>
                      <a:r>
                        <a:rPr lang="ru-RU" sz="1400" u="none" strike="noStrike">
                          <a:effectLst/>
                        </a:rPr>
                        <a:t>2049</a:t>
                      </a:r>
                      <a:endParaRPr lang="ru-RU" sz="1400" b="1" i="0" u="none" strike="noStrike">
                        <a:solidFill>
                          <a:srgbClr val="000000"/>
                        </a:solidFill>
                        <a:effectLst/>
                        <a:latin typeface="Calibri" panose="020F0502020204030204" pitchFamily="34" charset="0"/>
                      </a:endParaRPr>
                    </a:p>
                  </a:txBody>
                  <a:tcPr marL="9412" marR="9412" marT="9412" marB="0" anchor="ctr"/>
                </a:tc>
              </a:tr>
              <a:tr h="299703">
                <a:tc>
                  <a:txBody>
                    <a:bodyPr/>
                    <a:lstStyle/>
                    <a:p>
                      <a:pPr algn="l" fontAlgn="b"/>
                      <a:r>
                        <a:rPr lang="ru-RU" sz="1400" u="none" strike="noStrike">
                          <a:effectLst/>
                        </a:rPr>
                        <a:t>ВСЬОГО</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209,23</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201,99</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217,34</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167,00</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249,46</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152,79</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147,82</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143,51</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139,64</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135,84</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119,62</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117,41</a:t>
                      </a:r>
                      <a:endParaRPr lang="ru-RU" sz="1400" b="1" i="0" u="none" strike="noStrike">
                        <a:solidFill>
                          <a:srgbClr val="000000"/>
                        </a:solidFill>
                        <a:effectLst/>
                        <a:latin typeface="Calibri" panose="020F0502020204030204" pitchFamily="34" charset="0"/>
                      </a:endParaRPr>
                    </a:p>
                  </a:txBody>
                  <a:tcPr marL="9412" marR="9412" marT="9412" marB="0" anchor="b"/>
                </a:tc>
              </a:tr>
              <a:tr h="299703">
                <a:tc>
                  <a:txBody>
                    <a:bodyPr/>
                    <a:lstStyle/>
                    <a:p>
                      <a:pPr algn="l" fontAlgn="b"/>
                      <a:r>
                        <a:rPr lang="ru-RU" sz="1400" u="none" strike="noStrike">
                          <a:effectLst/>
                        </a:rPr>
                        <a:t>Внутрішній борг</a:t>
                      </a:r>
                      <a:endParaRPr lang="ru-RU" sz="1400" b="1" i="0" u="none" strike="noStrike">
                        <a:solidFill>
                          <a:srgbClr val="000000"/>
                        </a:solidFill>
                        <a:effectLst/>
                        <a:latin typeface="Calibri" panose="020F0502020204030204" pitchFamily="34" charset="0"/>
                      </a:endParaRPr>
                    </a:p>
                  </a:txBody>
                  <a:tcPr marL="84708" marR="9412" marT="9412" marB="0" anchor="b"/>
                </a:tc>
                <a:tc>
                  <a:txBody>
                    <a:bodyPr/>
                    <a:lstStyle/>
                    <a:p>
                      <a:pPr algn="r" fontAlgn="b"/>
                      <a:r>
                        <a:rPr lang="ru-RU" sz="1400" u="none" strike="noStrike">
                          <a:effectLst/>
                        </a:rPr>
                        <a:t>46,94</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44,68</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42,41</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25,15</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24,09</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23,02</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21,96</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20,89</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19,83</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18,76</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5,60</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dirty="0">
                          <a:effectLst/>
                        </a:rPr>
                        <a:t>5,60</a:t>
                      </a:r>
                      <a:endParaRPr lang="ru-RU" sz="1400" b="1" i="0" u="none" strike="noStrike" dirty="0">
                        <a:solidFill>
                          <a:srgbClr val="000000"/>
                        </a:solidFill>
                        <a:effectLst/>
                        <a:latin typeface="Calibri" panose="020F0502020204030204" pitchFamily="34" charset="0"/>
                      </a:endParaRPr>
                    </a:p>
                  </a:txBody>
                  <a:tcPr marL="9412" marR="9412" marT="9412" marB="0" anchor="b"/>
                </a:tc>
              </a:tr>
              <a:tr h="299703">
                <a:tc>
                  <a:txBody>
                    <a:bodyPr/>
                    <a:lstStyle/>
                    <a:p>
                      <a:pPr algn="l" fontAlgn="b"/>
                      <a:r>
                        <a:rPr lang="ru-RU" sz="1400" u="none" strike="noStrike">
                          <a:effectLst/>
                        </a:rPr>
                        <a:t>Зовнішній борг</a:t>
                      </a:r>
                      <a:endParaRPr lang="ru-RU" sz="1400" b="1" i="0" u="none" strike="noStrike">
                        <a:solidFill>
                          <a:srgbClr val="000000"/>
                        </a:solidFill>
                        <a:effectLst/>
                        <a:latin typeface="Calibri" panose="020F0502020204030204" pitchFamily="34" charset="0"/>
                      </a:endParaRPr>
                    </a:p>
                  </a:txBody>
                  <a:tcPr marL="84708" marR="9412" marT="9412" marB="0" anchor="b"/>
                </a:tc>
                <a:tc>
                  <a:txBody>
                    <a:bodyPr/>
                    <a:lstStyle/>
                    <a:p>
                      <a:pPr algn="r" fontAlgn="b"/>
                      <a:r>
                        <a:rPr lang="ru-RU" sz="1400" u="none" strike="noStrike">
                          <a:effectLst/>
                        </a:rPr>
                        <a:t>162,29</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dirty="0">
                          <a:effectLst/>
                        </a:rPr>
                        <a:t>157,31</a:t>
                      </a:r>
                      <a:endParaRPr lang="ru-RU" sz="1400" b="1" i="0" u="none" strike="noStrike" dirty="0">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174,93</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141,85</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225,38</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129,77</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125,87</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122,61</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119,82</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117,08</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a:effectLst/>
                        </a:rPr>
                        <a:t>114,02</a:t>
                      </a:r>
                      <a:endParaRPr lang="ru-RU" sz="1400" b="1" i="0" u="none" strike="noStrike">
                        <a:solidFill>
                          <a:srgbClr val="000000"/>
                        </a:solidFill>
                        <a:effectLst/>
                        <a:latin typeface="Calibri" panose="020F0502020204030204" pitchFamily="34" charset="0"/>
                      </a:endParaRPr>
                    </a:p>
                  </a:txBody>
                  <a:tcPr marL="9412" marR="9412" marT="9412" marB="0" anchor="b"/>
                </a:tc>
                <a:tc>
                  <a:txBody>
                    <a:bodyPr/>
                    <a:lstStyle/>
                    <a:p>
                      <a:pPr algn="r" fontAlgn="b"/>
                      <a:r>
                        <a:rPr lang="ru-RU" sz="1400" u="none" strike="noStrike" dirty="0">
                          <a:effectLst/>
                        </a:rPr>
                        <a:t>111,81</a:t>
                      </a:r>
                      <a:endParaRPr lang="ru-RU" sz="1400" b="1" i="0" u="none" strike="noStrike" dirty="0">
                        <a:solidFill>
                          <a:srgbClr val="000000"/>
                        </a:solidFill>
                        <a:effectLst/>
                        <a:latin typeface="Calibri" panose="020F0502020204030204" pitchFamily="34" charset="0"/>
                      </a:endParaRPr>
                    </a:p>
                  </a:txBody>
                  <a:tcPr marL="9412" marR="9412" marT="9412" marB="0" anchor="b"/>
                </a:tc>
              </a:tr>
            </a:tbl>
          </a:graphicData>
        </a:graphic>
      </p:graphicFrame>
    </p:spTree>
    <p:extLst>
      <p:ext uri="{BB962C8B-B14F-4D97-AF65-F5344CB8AC3E}">
        <p14:creationId xmlns:p14="http://schemas.microsoft.com/office/powerpoint/2010/main" val="1321175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24002048"/>
              </p:ext>
            </p:extLst>
          </p:nvPr>
        </p:nvGraphicFramePr>
        <p:xfrm>
          <a:off x="629920" y="3312162"/>
          <a:ext cx="9712955" cy="3169917"/>
        </p:xfrm>
        <a:graphic>
          <a:graphicData uri="http://schemas.openxmlformats.org/drawingml/2006/table">
            <a:tbl>
              <a:tblPr>
                <a:tableStyleId>{5C22544A-7EE6-4342-B048-85BDC9FD1C3A}</a:tableStyleId>
              </a:tblPr>
              <a:tblGrid>
                <a:gridCol w="1741051"/>
                <a:gridCol w="683306"/>
                <a:gridCol w="683306"/>
                <a:gridCol w="683306"/>
                <a:gridCol w="683306"/>
                <a:gridCol w="626364"/>
                <a:gridCol w="683306"/>
                <a:gridCol w="683306"/>
                <a:gridCol w="683306"/>
                <a:gridCol w="683306"/>
                <a:gridCol w="626364"/>
                <a:gridCol w="626364"/>
                <a:gridCol w="626364"/>
              </a:tblGrid>
              <a:tr h="352213">
                <a:tc>
                  <a:txBody>
                    <a:bodyPr/>
                    <a:lstStyle/>
                    <a:p>
                      <a:pPr algn="ctr" fontAlgn="ctr"/>
                      <a:r>
                        <a:rPr lang="uk-UA" sz="1400" u="none" strike="noStrike" dirty="0">
                          <a:effectLst/>
                        </a:rPr>
                        <a:t> </a:t>
                      </a:r>
                      <a:endParaRPr lang="uk-UA" sz="1400" b="1" i="0" u="none" strike="noStrike" dirty="0">
                        <a:solidFill>
                          <a:srgbClr val="000000"/>
                        </a:solidFill>
                        <a:effectLst/>
                        <a:latin typeface="Calibri"/>
                      </a:endParaRPr>
                    </a:p>
                  </a:txBody>
                  <a:tcPr marL="9412" marR="9412" marT="9412" marB="0" anchor="ctr"/>
                </a:tc>
                <a:tc>
                  <a:txBody>
                    <a:bodyPr/>
                    <a:lstStyle/>
                    <a:p>
                      <a:pPr algn="ctr" fontAlgn="ctr"/>
                      <a:r>
                        <a:rPr lang="uk-UA" sz="1400" u="none" strike="noStrike">
                          <a:effectLst/>
                        </a:rPr>
                        <a:t>2027</a:t>
                      </a:r>
                      <a:endParaRPr lang="uk-UA" sz="1400" b="1" i="0" u="none" strike="noStrike">
                        <a:solidFill>
                          <a:srgbClr val="000000"/>
                        </a:solidFill>
                        <a:effectLst/>
                        <a:latin typeface="Calibri"/>
                      </a:endParaRPr>
                    </a:p>
                  </a:txBody>
                  <a:tcPr marL="9412" marR="9412" marT="9412" marB="0" anchor="ctr"/>
                </a:tc>
                <a:tc>
                  <a:txBody>
                    <a:bodyPr/>
                    <a:lstStyle/>
                    <a:p>
                      <a:pPr algn="ctr" fontAlgn="ctr"/>
                      <a:r>
                        <a:rPr lang="uk-UA" sz="1400" u="none" strike="noStrike">
                          <a:effectLst/>
                        </a:rPr>
                        <a:t>2028</a:t>
                      </a:r>
                      <a:endParaRPr lang="uk-UA" sz="1400" b="1" i="0" u="none" strike="noStrike">
                        <a:solidFill>
                          <a:srgbClr val="000000"/>
                        </a:solidFill>
                        <a:effectLst/>
                        <a:latin typeface="Calibri"/>
                      </a:endParaRPr>
                    </a:p>
                  </a:txBody>
                  <a:tcPr marL="9412" marR="9412" marT="9412" marB="0" anchor="ctr"/>
                </a:tc>
                <a:tc>
                  <a:txBody>
                    <a:bodyPr/>
                    <a:lstStyle/>
                    <a:p>
                      <a:pPr algn="ctr" fontAlgn="ctr"/>
                      <a:r>
                        <a:rPr lang="uk-UA" sz="1400" u="none" strike="noStrike">
                          <a:effectLst/>
                        </a:rPr>
                        <a:t>2029</a:t>
                      </a:r>
                      <a:endParaRPr lang="uk-UA" sz="1400" b="1" i="0" u="none" strike="noStrike">
                        <a:solidFill>
                          <a:srgbClr val="000000"/>
                        </a:solidFill>
                        <a:effectLst/>
                        <a:latin typeface="Calibri"/>
                      </a:endParaRPr>
                    </a:p>
                  </a:txBody>
                  <a:tcPr marL="9412" marR="9412" marT="9412" marB="0" anchor="ctr"/>
                </a:tc>
                <a:tc>
                  <a:txBody>
                    <a:bodyPr/>
                    <a:lstStyle/>
                    <a:p>
                      <a:pPr algn="ctr" fontAlgn="ctr"/>
                      <a:r>
                        <a:rPr lang="uk-UA" sz="1400" u="none" strike="noStrike">
                          <a:effectLst/>
                        </a:rPr>
                        <a:t>2030</a:t>
                      </a:r>
                      <a:endParaRPr lang="uk-UA" sz="1400" b="1" i="0" u="none" strike="noStrike">
                        <a:solidFill>
                          <a:srgbClr val="000000"/>
                        </a:solidFill>
                        <a:effectLst/>
                        <a:latin typeface="Calibri"/>
                      </a:endParaRPr>
                    </a:p>
                  </a:txBody>
                  <a:tcPr marL="9412" marR="9412" marT="9412" marB="0" anchor="ctr"/>
                </a:tc>
                <a:tc>
                  <a:txBody>
                    <a:bodyPr/>
                    <a:lstStyle/>
                    <a:p>
                      <a:pPr algn="ctr" fontAlgn="ctr"/>
                      <a:r>
                        <a:rPr lang="uk-UA" sz="1400" u="none" strike="noStrike">
                          <a:effectLst/>
                        </a:rPr>
                        <a:t>2031</a:t>
                      </a:r>
                      <a:endParaRPr lang="uk-UA" sz="1400" b="1" i="0" u="none" strike="noStrike">
                        <a:solidFill>
                          <a:srgbClr val="000000"/>
                        </a:solidFill>
                        <a:effectLst/>
                        <a:latin typeface="Calibri"/>
                      </a:endParaRPr>
                    </a:p>
                  </a:txBody>
                  <a:tcPr marL="9412" marR="9412" marT="9412" marB="0" anchor="ctr"/>
                </a:tc>
                <a:tc>
                  <a:txBody>
                    <a:bodyPr/>
                    <a:lstStyle/>
                    <a:p>
                      <a:pPr algn="ctr" fontAlgn="ctr"/>
                      <a:r>
                        <a:rPr lang="uk-UA" sz="1400" u="none" strike="noStrike">
                          <a:effectLst/>
                        </a:rPr>
                        <a:t>2032</a:t>
                      </a:r>
                      <a:endParaRPr lang="uk-UA" sz="1400" b="1" i="0" u="none" strike="noStrike">
                        <a:solidFill>
                          <a:srgbClr val="000000"/>
                        </a:solidFill>
                        <a:effectLst/>
                        <a:latin typeface="Calibri"/>
                      </a:endParaRPr>
                    </a:p>
                  </a:txBody>
                  <a:tcPr marL="9412" marR="9412" marT="9412" marB="0" anchor="ctr"/>
                </a:tc>
                <a:tc>
                  <a:txBody>
                    <a:bodyPr/>
                    <a:lstStyle/>
                    <a:p>
                      <a:pPr algn="ctr" fontAlgn="ctr"/>
                      <a:r>
                        <a:rPr lang="uk-UA" sz="1400" u="none" strike="noStrike">
                          <a:effectLst/>
                        </a:rPr>
                        <a:t>2033</a:t>
                      </a:r>
                      <a:endParaRPr lang="uk-UA" sz="1400" b="1" i="0" u="none" strike="noStrike">
                        <a:solidFill>
                          <a:srgbClr val="000000"/>
                        </a:solidFill>
                        <a:effectLst/>
                        <a:latin typeface="Calibri"/>
                      </a:endParaRPr>
                    </a:p>
                  </a:txBody>
                  <a:tcPr marL="9412" marR="9412" marT="9412" marB="0" anchor="ctr"/>
                </a:tc>
                <a:tc>
                  <a:txBody>
                    <a:bodyPr/>
                    <a:lstStyle/>
                    <a:p>
                      <a:pPr algn="ctr" fontAlgn="ctr"/>
                      <a:r>
                        <a:rPr lang="uk-UA" sz="1400" u="none" strike="noStrike">
                          <a:effectLst/>
                        </a:rPr>
                        <a:t>2034</a:t>
                      </a:r>
                      <a:endParaRPr lang="uk-UA" sz="1400" b="1" i="0" u="none" strike="noStrike">
                        <a:solidFill>
                          <a:srgbClr val="000000"/>
                        </a:solidFill>
                        <a:effectLst/>
                        <a:latin typeface="Calibri"/>
                      </a:endParaRPr>
                    </a:p>
                  </a:txBody>
                  <a:tcPr marL="9412" marR="9412" marT="9412" marB="0" anchor="ctr"/>
                </a:tc>
                <a:tc>
                  <a:txBody>
                    <a:bodyPr/>
                    <a:lstStyle/>
                    <a:p>
                      <a:pPr algn="ctr" fontAlgn="ctr"/>
                      <a:r>
                        <a:rPr lang="uk-UA" sz="1400" u="none" strike="noStrike">
                          <a:effectLst/>
                        </a:rPr>
                        <a:t>2035</a:t>
                      </a:r>
                      <a:endParaRPr lang="uk-UA" sz="1400" b="1" i="0" u="none" strike="noStrike">
                        <a:solidFill>
                          <a:srgbClr val="000000"/>
                        </a:solidFill>
                        <a:effectLst/>
                        <a:latin typeface="Calibri"/>
                      </a:endParaRPr>
                    </a:p>
                  </a:txBody>
                  <a:tcPr marL="9412" marR="9412" marT="9412" marB="0" anchor="ctr"/>
                </a:tc>
                <a:tc>
                  <a:txBody>
                    <a:bodyPr/>
                    <a:lstStyle/>
                    <a:p>
                      <a:pPr algn="ctr" fontAlgn="ctr"/>
                      <a:r>
                        <a:rPr lang="uk-UA" sz="1400" u="none" strike="noStrike">
                          <a:effectLst/>
                        </a:rPr>
                        <a:t>2036</a:t>
                      </a:r>
                      <a:endParaRPr lang="uk-UA" sz="1400" b="1" i="0" u="none" strike="noStrike">
                        <a:solidFill>
                          <a:srgbClr val="000000"/>
                        </a:solidFill>
                        <a:effectLst/>
                        <a:latin typeface="Calibri"/>
                      </a:endParaRPr>
                    </a:p>
                  </a:txBody>
                  <a:tcPr marL="9412" marR="9412" marT="9412" marB="0" anchor="ctr"/>
                </a:tc>
                <a:tc>
                  <a:txBody>
                    <a:bodyPr/>
                    <a:lstStyle/>
                    <a:p>
                      <a:pPr algn="ctr" fontAlgn="ctr"/>
                      <a:r>
                        <a:rPr lang="uk-UA" sz="1400" u="none" strike="noStrike">
                          <a:effectLst/>
                        </a:rPr>
                        <a:t>2037</a:t>
                      </a:r>
                      <a:endParaRPr lang="uk-UA" sz="1400" b="1" i="0" u="none" strike="noStrike">
                        <a:solidFill>
                          <a:srgbClr val="000000"/>
                        </a:solidFill>
                        <a:effectLst/>
                        <a:latin typeface="Calibri"/>
                      </a:endParaRPr>
                    </a:p>
                  </a:txBody>
                  <a:tcPr marL="9412" marR="9412" marT="9412" marB="0" anchor="ctr"/>
                </a:tc>
                <a:tc>
                  <a:txBody>
                    <a:bodyPr/>
                    <a:lstStyle/>
                    <a:p>
                      <a:pPr algn="ctr" fontAlgn="ctr"/>
                      <a:r>
                        <a:rPr lang="uk-UA" sz="1400" u="none" strike="noStrike">
                          <a:effectLst/>
                        </a:rPr>
                        <a:t>2038</a:t>
                      </a:r>
                      <a:endParaRPr lang="uk-UA" sz="1400" b="1" i="0" u="none" strike="noStrike">
                        <a:solidFill>
                          <a:srgbClr val="000000"/>
                        </a:solidFill>
                        <a:effectLst/>
                        <a:latin typeface="Calibri"/>
                      </a:endParaRPr>
                    </a:p>
                  </a:txBody>
                  <a:tcPr marL="9412" marR="9412" marT="9412" marB="0" anchor="ctr"/>
                </a:tc>
              </a:tr>
              <a:tr h="352213">
                <a:tc>
                  <a:txBody>
                    <a:bodyPr/>
                    <a:lstStyle/>
                    <a:p>
                      <a:pPr algn="l" fontAlgn="b"/>
                      <a:r>
                        <a:rPr lang="uk-UA" sz="1400" u="none" strike="noStrike" dirty="0">
                          <a:effectLst/>
                        </a:rPr>
                        <a:t>ВСЬОГО</a:t>
                      </a:r>
                      <a:endParaRPr lang="uk-UA" sz="1400" b="1" i="0" u="none" strike="noStrike" dirty="0">
                        <a:solidFill>
                          <a:srgbClr val="000000"/>
                        </a:solidFill>
                        <a:effectLst/>
                        <a:latin typeface="Calibri"/>
                      </a:endParaRPr>
                    </a:p>
                  </a:txBody>
                  <a:tcPr marL="9412" marR="9412" marT="9412" marB="0" anchor="b"/>
                </a:tc>
                <a:tc>
                  <a:txBody>
                    <a:bodyPr/>
                    <a:lstStyle/>
                    <a:p>
                      <a:pPr algn="r" fontAlgn="b"/>
                      <a:r>
                        <a:rPr lang="uk-UA" sz="1400" u="none" strike="noStrike">
                          <a:effectLst/>
                        </a:rPr>
                        <a:t>902,93</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640,13</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649,15</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467,91</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471,27</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470,94</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399,82</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626,26</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620,02</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568,77</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421,65</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263,35</a:t>
                      </a:r>
                      <a:endParaRPr lang="uk-UA" sz="1400" b="1" i="0" u="none" strike="noStrike">
                        <a:solidFill>
                          <a:srgbClr val="000000"/>
                        </a:solidFill>
                        <a:effectLst/>
                        <a:latin typeface="Calibri"/>
                      </a:endParaRPr>
                    </a:p>
                  </a:txBody>
                  <a:tcPr marL="9412" marR="9412" marT="9412" marB="0" anchor="b"/>
                </a:tc>
              </a:tr>
              <a:tr h="352213">
                <a:tc>
                  <a:txBody>
                    <a:bodyPr/>
                    <a:lstStyle/>
                    <a:p>
                      <a:pPr algn="l" fontAlgn="b"/>
                      <a:r>
                        <a:rPr lang="uk-UA" sz="1400" u="none" strike="noStrike">
                          <a:effectLst/>
                        </a:rPr>
                        <a:t>Внутрішній борг</a:t>
                      </a:r>
                      <a:endParaRPr lang="uk-UA" sz="1400" b="1" i="0" u="none" strike="noStrike">
                        <a:solidFill>
                          <a:srgbClr val="000000"/>
                        </a:solidFill>
                        <a:effectLst/>
                        <a:latin typeface="Calibri"/>
                      </a:endParaRPr>
                    </a:p>
                  </a:txBody>
                  <a:tcPr marL="84708" marR="9412" marT="9412" marB="0" anchor="b"/>
                </a:tc>
                <a:tc>
                  <a:txBody>
                    <a:bodyPr/>
                    <a:lstStyle/>
                    <a:p>
                      <a:pPr algn="r" fontAlgn="b"/>
                      <a:r>
                        <a:rPr lang="uk-UA" sz="1400" u="none" strike="noStrike">
                          <a:effectLst/>
                        </a:rPr>
                        <a:t>586,63</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338,73</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213,40</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102,22</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120,04</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102,31</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106,91</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102,07</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109,24</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124,04</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165,28</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46,10</a:t>
                      </a:r>
                      <a:endParaRPr lang="uk-UA" sz="1400" b="1" i="0" u="none" strike="noStrike">
                        <a:solidFill>
                          <a:srgbClr val="000000"/>
                        </a:solidFill>
                        <a:effectLst/>
                        <a:latin typeface="Calibri"/>
                      </a:endParaRPr>
                    </a:p>
                  </a:txBody>
                  <a:tcPr marL="9412" marR="9412" marT="9412" marB="0" anchor="b"/>
                </a:tc>
              </a:tr>
              <a:tr h="352213">
                <a:tc>
                  <a:txBody>
                    <a:bodyPr/>
                    <a:lstStyle/>
                    <a:p>
                      <a:pPr algn="l" fontAlgn="b"/>
                      <a:r>
                        <a:rPr lang="uk-UA" sz="1400" u="none" strike="noStrike">
                          <a:effectLst/>
                        </a:rPr>
                        <a:t>Зовнішній борг</a:t>
                      </a:r>
                      <a:endParaRPr lang="uk-UA" sz="1400" b="1" i="0" u="none" strike="noStrike">
                        <a:solidFill>
                          <a:srgbClr val="000000"/>
                        </a:solidFill>
                        <a:effectLst/>
                        <a:latin typeface="Calibri"/>
                      </a:endParaRPr>
                    </a:p>
                  </a:txBody>
                  <a:tcPr marL="84708" marR="9412" marT="9412" marB="0" anchor="b"/>
                </a:tc>
                <a:tc>
                  <a:txBody>
                    <a:bodyPr/>
                    <a:lstStyle/>
                    <a:p>
                      <a:pPr algn="r" fontAlgn="b"/>
                      <a:r>
                        <a:rPr lang="uk-UA" sz="1400" u="none" strike="noStrike">
                          <a:effectLst/>
                        </a:rPr>
                        <a:t>316,30</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301,40</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435,74</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365,68</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351,23</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368,63</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292,91</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524,18</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510,78</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444,73</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256,37</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217,26</a:t>
                      </a:r>
                      <a:endParaRPr lang="uk-UA" sz="1400" b="1" i="0" u="none" strike="noStrike">
                        <a:solidFill>
                          <a:srgbClr val="000000"/>
                        </a:solidFill>
                        <a:effectLst/>
                        <a:latin typeface="Calibri"/>
                      </a:endParaRPr>
                    </a:p>
                  </a:txBody>
                  <a:tcPr marL="9412" marR="9412" marT="9412" marB="0" anchor="b"/>
                </a:tc>
              </a:tr>
              <a:tr h="352213">
                <a:tc>
                  <a:txBody>
                    <a:bodyPr/>
                    <a:lstStyle/>
                    <a:p>
                      <a:pPr algn="l" fontAlgn="b"/>
                      <a:endParaRPr lang="uk-UA" sz="1400" b="0" i="0" u="none" strike="noStrike">
                        <a:solidFill>
                          <a:srgbClr val="000000"/>
                        </a:solidFill>
                        <a:effectLst/>
                        <a:latin typeface="Calibri"/>
                      </a:endParaRPr>
                    </a:p>
                  </a:txBody>
                  <a:tcPr marL="9412" marR="9412" marT="9412" marB="0" anchor="b"/>
                </a:tc>
                <a:tc>
                  <a:txBody>
                    <a:bodyPr/>
                    <a:lstStyle/>
                    <a:p>
                      <a:pPr algn="l" fontAlgn="b"/>
                      <a:endParaRPr lang="uk-UA" sz="1400" b="0" i="0" u="none" strike="noStrike">
                        <a:solidFill>
                          <a:srgbClr val="000000"/>
                        </a:solidFill>
                        <a:effectLst/>
                        <a:latin typeface="Calibri"/>
                      </a:endParaRPr>
                    </a:p>
                  </a:txBody>
                  <a:tcPr marL="9412" marR="9412" marT="9412" marB="0" anchor="b"/>
                </a:tc>
                <a:tc>
                  <a:txBody>
                    <a:bodyPr/>
                    <a:lstStyle/>
                    <a:p>
                      <a:pPr algn="l" fontAlgn="b"/>
                      <a:endParaRPr lang="uk-UA" sz="1400" b="0" i="0" u="none" strike="noStrike">
                        <a:solidFill>
                          <a:srgbClr val="000000"/>
                        </a:solidFill>
                        <a:effectLst/>
                        <a:latin typeface="Calibri"/>
                      </a:endParaRPr>
                    </a:p>
                  </a:txBody>
                  <a:tcPr marL="9412" marR="9412" marT="9412" marB="0" anchor="b"/>
                </a:tc>
                <a:tc>
                  <a:txBody>
                    <a:bodyPr/>
                    <a:lstStyle/>
                    <a:p>
                      <a:pPr algn="l" fontAlgn="b"/>
                      <a:endParaRPr lang="uk-UA" sz="1400" b="0" i="0" u="none" strike="noStrike">
                        <a:solidFill>
                          <a:srgbClr val="000000"/>
                        </a:solidFill>
                        <a:effectLst/>
                        <a:latin typeface="Calibri"/>
                      </a:endParaRPr>
                    </a:p>
                  </a:txBody>
                  <a:tcPr marL="9412" marR="9412" marT="9412" marB="0" anchor="b"/>
                </a:tc>
                <a:tc>
                  <a:txBody>
                    <a:bodyPr/>
                    <a:lstStyle/>
                    <a:p>
                      <a:pPr algn="l" fontAlgn="b"/>
                      <a:endParaRPr lang="uk-UA" sz="1400" b="0" i="0" u="none" strike="noStrike">
                        <a:solidFill>
                          <a:srgbClr val="000000"/>
                        </a:solidFill>
                        <a:effectLst/>
                        <a:latin typeface="Calibri"/>
                      </a:endParaRPr>
                    </a:p>
                  </a:txBody>
                  <a:tcPr marL="9412" marR="9412" marT="9412" marB="0" anchor="b"/>
                </a:tc>
                <a:tc>
                  <a:txBody>
                    <a:bodyPr/>
                    <a:lstStyle/>
                    <a:p>
                      <a:pPr algn="l" fontAlgn="b"/>
                      <a:endParaRPr lang="uk-UA" sz="1400" b="0" i="0" u="none" strike="noStrike" dirty="0">
                        <a:solidFill>
                          <a:srgbClr val="000000"/>
                        </a:solidFill>
                        <a:effectLst/>
                        <a:latin typeface="Calibri"/>
                      </a:endParaRPr>
                    </a:p>
                  </a:txBody>
                  <a:tcPr marL="9412" marR="9412" marT="9412" marB="0" anchor="b"/>
                </a:tc>
                <a:tc>
                  <a:txBody>
                    <a:bodyPr/>
                    <a:lstStyle/>
                    <a:p>
                      <a:pPr algn="l" fontAlgn="b"/>
                      <a:endParaRPr lang="uk-UA" sz="1400" b="0" i="0" u="none" strike="noStrike">
                        <a:solidFill>
                          <a:srgbClr val="000000"/>
                        </a:solidFill>
                        <a:effectLst/>
                        <a:latin typeface="Calibri"/>
                      </a:endParaRPr>
                    </a:p>
                  </a:txBody>
                  <a:tcPr marL="9412" marR="9412" marT="9412" marB="0" anchor="b"/>
                </a:tc>
                <a:tc>
                  <a:txBody>
                    <a:bodyPr/>
                    <a:lstStyle/>
                    <a:p>
                      <a:pPr algn="l" fontAlgn="b"/>
                      <a:endParaRPr lang="uk-UA" sz="1400" b="0" i="0" u="none" strike="noStrike">
                        <a:solidFill>
                          <a:srgbClr val="000000"/>
                        </a:solidFill>
                        <a:effectLst/>
                        <a:latin typeface="Calibri"/>
                      </a:endParaRPr>
                    </a:p>
                  </a:txBody>
                  <a:tcPr marL="9412" marR="9412" marT="9412" marB="0" anchor="b"/>
                </a:tc>
                <a:tc>
                  <a:txBody>
                    <a:bodyPr/>
                    <a:lstStyle/>
                    <a:p>
                      <a:pPr algn="l" fontAlgn="b"/>
                      <a:endParaRPr lang="uk-UA" sz="1400" b="0" i="0" u="none" strike="noStrike">
                        <a:solidFill>
                          <a:srgbClr val="000000"/>
                        </a:solidFill>
                        <a:effectLst/>
                        <a:latin typeface="Calibri"/>
                      </a:endParaRPr>
                    </a:p>
                  </a:txBody>
                  <a:tcPr marL="9412" marR="9412" marT="9412" marB="0" anchor="b"/>
                </a:tc>
                <a:tc>
                  <a:txBody>
                    <a:bodyPr/>
                    <a:lstStyle/>
                    <a:p>
                      <a:pPr algn="l" fontAlgn="b"/>
                      <a:endParaRPr lang="uk-UA" sz="1400" b="0" i="0" u="none" strike="noStrike">
                        <a:solidFill>
                          <a:srgbClr val="000000"/>
                        </a:solidFill>
                        <a:effectLst/>
                        <a:latin typeface="Calibri"/>
                      </a:endParaRPr>
                    </a:p>
                  </a:txBody>
                  <a:tcPr marL="9412" marR="9412" marT="9412" marB="0" anchor="b"/>
                </a:tc>
                <a:tc>
                  <a:txBody>
                    <a:bodyPr/>
                    <a:lstStyle/>
                    <a:p>
                      <a:pPr algn="l" fontAlgn="b"/>
                      <a:endParaRPr lang="uk-UA" sz="1400" b="0" i="0" u="none" strike="noStrike">
                        <a:solidFill>
                          <a:srgbClr val="000000"/>
                        </a:solidFill>
                        <a:effectLst/>
                        <a:latin typeface="Calibri"/>
                      </a:endParaRPr>
                    </a:p>
                  </a:txBody>
                  <a:tcPr marL="9412" marR="9412" marT="9412" marB="0" anchor="b"/>
                </a:tc>
                <a:tc>
                  <a:txBody>
                    <a:bodyPr/>
                    <a:lstStyle/>
                    <a:p>
                      <a:pPr algn="l" fontAlgn="b"/>
                      <a:endParaRPr lang="uk-UA" sz="1400" b="0" i="0" u="none" strike="noStrike">
                        <a:solidFill>
                          <a:srgbClr val="000000"/>
                        </a:solidFill>
                        <a:effectLst/>
                        <a:latin typeface="Calibri"/>
                      </a:endParaRPr>
                    </a:p>
                  </a:txBody>
                  <a:tcPr marL="9412" marR="9412" marT="9412" marB="0" anchor="b"/>
                </a:tc>
                <a:tc>
                  <a:txBody>
                    <a:bodyPr/>
                    <a:lstStyle/>
                    <a:p>
                      <a:pPr algn="l" fontAlgn="b"/>
                      <a:endParaRPr lang="uk-UA" sz="1400" b="0" i="0" u="none" strike="noStrike">
                        <a:solidFill>
                          <a:srgbClr val="000000"/>
                        </a:solidFill>
                        <a:effectLst/>
                        <a:latin typeface="Calibri"/>
                      </a:endParaRPr>
                    </a:p>
                  </a:txBody>
                  <a:tcPr marL="9412" marR="9412" marT="9412" marB="0" anchor="b"/>
                </a:tc>
              </a:tr>
              <a:tr h="352213">
                <a:tc>
                  <a:txBody>
                    <a:bodyPr/>
                    <a:lstStyle/>
                    <a:p>
                      <a:pPr algn="ctr" fontAlgn="ctr"/>
                      <a:r>
                        <a:rPr lang="uk-UA" sz="1400" u="none" strike="noStrike">
                          <a:effectLst/>
                        </a:rPr>
                        <a:t> </a:t>
                      </a:r>
                      <a:endParaRPr lang="uk-UA" sz="1400" b="1" i="0" u="none" strike="noStrike">
                        <a:solidFill>
                          <a:srgbClr val="000000"/>
                        </a:solidFill>
                        <a:effectLst/>
                        <a:latin typeface="Calibri"/>
                      </a:endParaRPr>
                    </a:p>
                  </a:txBody>
                  <a:tcPr marL="9412" marR="9412" marT="9412" marB="0" anchor="ctr"/>
                </a:tc>
                <a:tc>
                  <a:txBody>
                    <a:bodyPr/>
                    <a:lstStyle/>
                    <a:p>
                      <a:pPr algn="ctr" fontAlgn="ctr"/>
                      <a:r>
                        <a:rPr lang="uk-UA" sz="1400" u="none" strike="noStrike">
                          <a:effectLst/>
                        </a:rPr>
                        <a:t>2039</a:t>
                      </a:r>
                      <a:endParaRPr lang="uk-UA" sz="1400" b="1" i="0" u="none" strike="noStrike">
                        <a:solidFill>
                          <a:srgbClr val="000000"/>
                        </a:solidFill>
                        <a:effectLst/>
                        <a:latin typeface="Calibri"/>
                      </a:endParaRPr>
                    </a:p>
                  </a:txBody>
                  <a:tcPr marL="9412" marR="9412" marT="9412" marB="0" anchor="ctr"/>
                </a:tc>
                <a:tc>
                  <a:txBody>
                    <a:bodyPr/>
                    <a:lstStyle/>
                    <a:p>
                      <a:pPr algn="ctr" fontAlgn="ctr"/>
                      <a:r>
                        <a:rPr lang="uk-UA" sz="1400" u="none" strike="noStrike">
                          <a:effectLst/>
                        </a:rPr>
                        <a:t>2040</a:t>
                      </a:r>
                      <a:endParaRPr lang="uk-UA" sz="1400" b="1" i="0" u="none" strike="noStrike">
                        <a:solidFill>
                          <a:srgbClr val="000000"/>
                        </a:solidFill>
                        <a:effectLst/>
                        <a:latin typeface="Calibri"/>
                      </a:endParaRPr>
                    </a:p>
                  </a:txBody>
                  <a:tcPr marL="9412" marR="9412" marT="9412" marB="0" anchor="ctr"/>
                </a:tc>
                <a:tc>
                  <a:txBody>
                    <a:bodyPr/>
                    <a:lstStyle/>
                    <a:p>
                      <a:pPr algn="ctr" fontAlgn="ctr"/>
                      <a:r>
                        <a:rPr lang="uk-UA" sz="1400" u="none" strike="noStrike">
                          <a:effectLst/>
                        </a:rPr>
                        <a:t>2041</a:t>
                      </a:r>
                      <a:endParaRPr lang="uk-UA" sz="1400" b="1" i="0" u="none" strike="noStrike">
                        <a:solidFill>
                          <a:srgbClr val="000000"/>
                        </a:solidFill>
                        <a:effectLst/>
                        <a:latin typeface="Calibri"/>
                      </a:endParaRPr>
                    </a:p>
                  </a:txBody>
                  <a:tcPr marL="9412" marR="9412" marT="9412" marB="0" anchor="ctr"/>
                </a:tc>
                <a:tc>
                  <a:txBody>
                    <a:bodyPr/>
                    <a:lstStyle/>
                    <a:p>
                      <a:pPr algn="ctr" fontAlgn="ctr"/>
                      <a:r>
                        <a:rPr lang="uk-UA" sz="1400" u="none" strike="noStrike">
                          <a:effectLst/>
                        </a:rPr>
                        <a:t>2042</a:t>
                      </a:r>
                      <a:endParaRPr lang="uk-UA" sz="1400" b="1" i="0" u="none" strike="noStrike">
                        <a:solidFill>
                          <a:srgbClr val="000000"/>
                        </a:solidFill>
                        <a:effectLst/>
                        <a:latin typeface="Calibri"/>
                      </a:endParaRPr>
                    </a:p>
                  </a:txBody>
                  <a:tcPr marL="9412" marR="9412" marT="9412" marB="0" anchor="ctr"/>
                </a:tc>
                <a:tc>
                  <a:txBody>
                    <a:bodyPr/>
                    <a:lstStyle/>
                    <a:p>
                      <a:pPr algn="ctr" fontAlgn="ctr"/>
                      <a:r>
                        <a:rPr lang="uk-UA" sz="1400" u="none" strike="noStrike">
                          <a:effectLst/>
                        </a:rPr>
                        <a:t>2043</a:t>
                      </a:r>
                      <a:endParaRPr lang="uk-UA" sz="1400" b="1" i="0" u="none" strike="noStrike">
                        <a:solidFill>
                          <a:srgbClr val="000000"/>
                        </a:solidFill>
                        <a:effectLst/>
                        <a:latin typeface="Calibri"/>
                      </a:endParaRPr>
                    </a:p>
                  </a:txBody>
                  <a:tcPr marL="9412" marR="9412" marT="9412" marB="0" anchor="ctr"/>
                </a:tc>
                <a:tc>
                  <a:txBody>
                    <a:bodyPr/>
                    <a:lstStyle/>
                    <a:p>
                      <a:pPr algn="ctr" fontAlgn="ctr"/>
                      <a:r>
                        <a:rPr lang="uk-UA" sz="1400" u="none" strike="noStrike">
                          <a:effectLst/>
                        </a:rPr>
                        <a:t>2044</a:t>
                      </a:r>
                      <a:endParaRPr lang="uk-UA" sz="1400" b="1" i="0" u="none" strike="noStrike">
                        <a:solidFill>
                          <a:srgbClr val="000000"/>
                        </a:solidFill>
                        <a:effectLst/>
                        <a:latin typeface="Calibri"/>
                      </a:endParaRPr>
                    </a:p>
                  </a:txBody>
                  <a:tcPr marL="9412" marR="9412" marT="9412" marB="0" anchor="ctr"/>
                </a:tc>
                <a:tc>
                  <a:txBody>
                    <a:bodyPr/>
                    <a:lstStyle/>
                    <a:p>
                      <a:pPr algn="ctr" fontAlgn="ctr"/>
                      <a:r>
                        <a:rPr lang="uk-UA" sz="1400" u="none" strike="noStrike">
                          <a:effectLst/>
                        </a:rPr>
                        <a:t>2045</a:t>
                      </a:r>
                      <a:endParaRPr lang="uk-UA" sz="1400" b="1" i="0" u="none" strike="noStrike">
                        <a:solidFill>
                          <a:srgbClr val="000000"/>
                        </a:solidFill>
                        <a:effectLst/>
                        <a:latin typeface="Calibri"/>
                      </a:endParaRPr>
                    </a:p>
                  </a:txBody>
                  <a:tcPr marL="9412" marR="9412" marT="9412" marB="0" anchor="ctr"/>
                </a:tc>
                <a:tc>
                  <a:txBody>
                    <a:bodyPr/>
                    <a:lstStyle/>
                    <a:p>
                      <a:pPr algn="ctr" fontAlgn="ctr"/>
                      <a:r>
                        <a:rPr lang="uk-UA" sz="1400" u="none" strike="noStrike">
                          <a:effectLst/>
                        </a:rPr>
                        <a:t>2046</a:t>
                      </a:r>
                      <a:endParaRPr lang="uk-UA" sz="1400" b="1" i="0" u="none" strike="noStrike">
                        <a:solidFill>
                          <a:srgbClr val="000000"/>
                        </a:solidFill>
                        <a:effectLst/>
                        <a:latin typeface="Calibri"/>
                      </a:endParaRPr>
                    </a:p>
                  </a:txBody>
                  <a:tcPr marL="9412" marR="9412" marT="9412" marB="0" anchor="ctr"/>
                </a:tc>
                <a:tc>
                  <a:txBody>
                    <a:bodyPr/>
                    <a:lstStyle/>
                    <a:p>
                      <a:pPr algn="ctr" fontAlgn="ctr"/>
                      <a:r>
                        <a:rPr lang="uk-UA" sz="1400" u="none" strike="noStrike">
                          <a:effectLst/>
                        </a:rPr>
                        <a:t>2047</a:t>
                      </a:r>
                      <a:endParaRPr lang="uk-UA" sz="1400" b="1" i="0" u="none" strike="noStrike">
                        <a:solidFill>
                          <a:srgbClr val="000000"/>
                        </a:solidFill>
                        <a:effectLst/>
                        <a:latin typeface="Calibri"/>
                      </a:endParaRPr>
                    </a:p>
                  </a:txBody>
                  <a:tcPr marL="9412" marR="9412" marT="9412" marB="0" anchor="ctr"/>
                </a:tc>
                <a:tc>
                  <a:txBody>
                    <a:bodyPr/>
                    <a:lstStyle/>
                    <a:p>
                      <a:pPr algn="ctr" fontAlgn="ctr"/>
                      <a:r>
                        <a:rPr lang="uk-UA" sz="1400" u="none" strike="noStrike">
                          <a:effectLst/>
                        </a:rPr>
                        <a:t>2048</a:t>
                      </a:r>
                      <a:endParaRPr lang="uk-UA" sz="1400" b="1" i="0" u="none" strike="noStrike">
                        <a:solidFill>
                          <a:srgbClr val="000000"/>
                        </a:solidFill>
                        <a:effectLst/>
                        <a:latin typeface="Calibri"/>
                      </a:endParaRPr>
                    </a:p>
                  </a:txBody>
                  <a:tcPr marL="9412" marR="9412" marT="9412" marB="0" anchor="ctr"/>
                </a:tc>
                <a:tc>
                  <a:txBody>
                    <a:bodyPr/>
                    <a:lstStyle/>
                    <a:p>
                      <a:pPr algn="ctr" fontAlgn="ctr"/>
                      <a:r>
                        <a:rPr lang="uk-UA" sz="1400" u="none" strike="noStrike">
                          <a:effectLst/>
                        </a:rPr>
                        <a:t>2049</a:t>
                      </a:r>
                      <a:endParaRPr lang="uk-UA" sz="1400" b="1" i="0" u="none" strike="noStrike">
                        <a:solidFill>
                          <a:srgbClr val="000000"/>
                        </a:solidFill>
                        <a:effectLst/>
                        <a:latin typeface="Calibri"/>
                      </a:endParaRPr>
                    </a:p>
                  </a:txBody>
                  <a:tcPr marL="9412" marR="9412" marT="9412" marB="0" anchor="ctr"/>
                </a:tc>
                <a:tc>
                  <a:txBody>
                    <a:bodyPr/>
                    <a:lstStyle/>
                    <a:p>
                      <a:pPr algn="ctr" fontAlgn="ctr"/>
                      <a:r>
                        <a:rPr lang="uk-UA" sz="1400" u="none" strike="noStrike">
                          <a:effectLst/>
                        </a:rPr>
                        <a:t>2050</a:t>
                      </a:r>
                      <a:endParaRPr lang="uk-UA" sz="1400" b="1" i="0" u="none" strike="noStrike">
                        <a:solidFill>
                          <a:srgbClr val="000000"/>
                        </a:solidFill>
                        <a:effectLst/>
                        <a:latin typeface="Calibri"/>
                      </a:endParaRPr>
                    </a:p>
                  </a:txBody>
                  <a:tcPr marL="9412" marR="9412" marT="9412" marB="0" anchor="ctr"/>
                </a:tc>
              </a:tr>
              <a:tr h="352213">
                <a:tc>
                  <a:txBody>
                    <a:bodyPr/>
                    <a:lstStyle/>
                    <a:p>
                      <a:pPr algn="l" fontAlgn="b"/>
                      <a:r>
                        <a:rPr lang="uk-UA" sz="1400" u="none" strike="noStrike" dirty="0">
                          <a:effectLst/>
                        </a:rPr>
                        <a:t>ВСЬОГО</a:t>
                      </a:r>
                      <a:endParaRPr lang="uk-UA" sz="1400" b="1" i="0" u="none" strike="noStrike" dirty="0">
                        <a:solidFill>
                          <a:srgbClr val="000000"/>
                        </a:solidFill>
                        <a:effectLst/>
                        <a:latin typeface="Calibri"/>
                      </a:endParaRPr>
                    </a:p>
                  </a:txBody>
                  <a:tcPr marL="9412" marR="9412" marT="9412" marB="0" anchor="b"/>
                </a:tc>
                <a:tc>
                  <a:txBody>
                    <a:bodyPr/>
                    <a:lstStyle/>
                    <a:p>
                      <a:pPr algn="r" fontAlgn="b"/>
                      <a:r>
                        <a:rPr lang="uk-UA" sz="1400" u="none" strike="noStrike">
                          <a:effectLst/>
                        </a:rPr>
                        <a:t>255,33</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272,05</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218,97</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310,23</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202,67</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197,24</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183,58</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176,79</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172,64</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156,09</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153,01</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150,37</a:t>
                      </a:r>
                      <a:endParaRPr lang="uk-UA" sz="1400" b="1" i="0" u="none" strike="noStrike">
                        <a:solidFill>
                          <a:srgbClr val="000000"/>
                        </a:solidFill>
                        <a:effectLst/>
                        <a:latin typeface="Calibri"/>
                      </a:endParaRPr>
                    </a:p>
                  </a:txBody>
                  <a:tcPr marL="9412" marR="9412" marT="9412" marB="0" anchor="b"/>
                </a:tc>
              </a:tr>
              <a:tr h="352213">
                <a:tc>
                  <a:txBody>
                    <a:bodyPr/>
                    <a:lstStyle/>
                    <a:p>
                      <a:pPr algn="l" fontAlgn="b"/>
                      <a:r>
                        <a:rPr lang="uk-UA" sz="1400" u="none" strike="noStrike">
                          <a:effectLst/>
                        </a:rPr>
                        <a:t>Внутрішній борг</a:t>
                      </a:r>
                      <a:endParaRPr lang="uk-UA" sz="1400" b="1" i="0" u="none" strike="noStrike">
                        <a:solidFill>
                          <a:srgbClr val="000000"/>
                        </a:solidFill>
                        <a:effectLst/>
                        <a:latin typeface="Calibri"/>
                      </a:endParaRPr>
                    </a:p>
                  </a:txBody>
                  <a:tcPr marL="84708" marR="9412" marT="9412" marB="0" anchor="b"/>
                </a:tc>
                <a:tc>
                  <a:txBody>
                    <a:bodyPr/>
                    <a:lstStyle/>
                    <a:p>
                      <a:pPr algn="r" fontAlgn="b"/>
                      <a:r>
                        <a:rPr lang="uk-UA" sz="1400" u="none" strike="noStrike">
                          <a:effectLst/>
                        </a:rPr>
                        <a:t>43,92</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41,74</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24,56</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23,58</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22,60</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21,62</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20,64</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19,66</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18,68</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5,60</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5,60</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5,60</a:t>
                      </a:r>
                      <a:endParaRPr lang="uk-UA" sz="1400" b="1" i="0" u="none" strike="noStrike">
                        <a:solidFill>
                          <a:srgbClr val="000000"/>
                        </a:solidFill>
                        <a:effectLst/>
                        <a:latin typeface="Calibri"/>
                      </a:endParaRPr>
                    </a:p>
                  </a:txBody>
                  <a:tcPr marL="9412" marR="9412" marT="9412" marB="0" anchor="b"/>
                </a:tc>
              </a:tr>
              <a:tr h="352213">
                <a:tc>
                  <a:txBody>
                    <a:bodyPr/>
                    <a:lstStyle/>
                    <a:p>
                      <a:pPr algn="l" fontAlgn="b"/>
                      <a:r>
                        <a:rPr lang="uk-UA" sz="1400" u="none" strike="noStrike">
                          <a:effectLst/>
                        </a:rPr>
                        <a:t>Зовнішній борг</a:t>
                      </a:r>
                      <a:endParaRPr lang="uk-UA" sz="1400" b="1" i="0" u="none" strike="noStrike">
                        <a:solidFill>
                          <a:srgbClr val="000000"/>
                        </a:solidFill>
                        <a:effectLst/>
                        <a:latin typeface="Calibri"/>
                      </a:endParaRPr>
                    </a:p>
                  </a:txBody>
                  <a:tcPr marL="84708" marR="9412" marT="9412" marB="0" anchor="b"/>
                </a:tc>
                <a:tc>
                  <a:txBody>
                    <a:bodyPr/>
                    <a:lstStyle/>
                    <a:p>
                      <a:pPr algn="r" fontAlgn="b"/>
                      <a:r>
                        <a:rPr lang="uk-UA" sz="1400" u="none" strike="noStrike">
                          <a:effectLst/>
                        </a:rPr>
                        <a:t>211,41</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230,31</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194,41</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dirty="0">
                          <a:effectLst/>
                        </a:rPr>
                        <a:t>286,66</a:t>
                      </a:r>
                      <a:endParaRPr lang="uk-UA" sz="1400" b="1" i="0" u="none" strike="noStrike" dirty="0">
                        <a:solidFill>
                          <a:srgbClr val="000000"/>
                        </a:solidFill>
                        <a:effectLst/>
                        <a:latin typeface="Calibri"/>
                      </a:endParaRPr>
                    </a:p>
                  </a:txBody>
                  <a:tcPr marL="9412" marR="9412" marT="9412" marB="0" anchor="b"/>
                </a:tc>
                <a:tc>
                  <a:txBody>
                    <a:bodyPr/>
                    <a:lstStyle/>
                    <a:p>
                      <a:pPr algn="r" fontAlgn="b"/>
                      <a:r>
                        <a:rPr lang="uk-UA" sz="1400" u="none" strike="noStrike">
                          <a:effectLst/>
                        </a:rPr>
                        <a:t>180,07</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175,62</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162,94</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157,13</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153,97</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150,49</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a:effectLst/>
                        </a:rPr>
                        <a:t>147,41</a:t>
                      </a:r>
                      <a:endParaRPr lang="uk-UA" sz="1400" b="1" i="0" u="none" strike="noStrike">
                        <a:solidFill>
                          <a:srgbClr val="000000"/>
                        </a:solidFill>
                        <a:effectLst/>
                        <a:latin typeface="Calibri"/>
                      </a:endParaRPr>
                    </a:p>
                  </a:txBody>
                  <a:tcPr marL="9412" marR="9412" marT="9412" marB="0" anchor="b"/>
                </a:tc>
                <a:tc>
                  <a:txBody>
                    <a:bodyPr/>
                    <a:lstStyle/>
                    <a:p>
                      <a:pPr algn="r" fontAlgn="b"/>
                      <a:r>
                        <a:rPr lang="uk-UA" sz="1400" u="none" strike="noStrike" dirty="0">
                          <a:effectLst/>
                        </a:rPr>
                        <a:t>144,77</a:t>
                      </a:r>
                      <a:endParaRPr lang="uk-UA" sz="1400" b="1" i="0" u="none" strike="noStrike" dirty="0">
                        <a:solidFill>
                          <a:srgbClr val="000000"/>
                        </a:solidFill>
                        <a:effectLst/>
                        <a:latin typeface="Calibri"/>
                      </a:endParaRPr>
                    </a:p>
                  </a:txBody>
                  <a:tcPr marL="9412" marR="9412" marT="9412" marB="0" anchor="b"/>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807006475"/>
              </p:ext>
            </p:extLst>
          </p:nvPr>
        </p:nvGraphicFramePr>
        <p:xfrm>
          <a:off x="589280" y="2825750"/>
          <a:ext cx="9763760" cy="354330"/>
        </p:xfrm>
        <a:graphic>
          <a:graphicData uri="http://schemas.openxmlformats.org/drawingml/2006/table">
            <a:tbl>
              <a:tblPr>
                <a:tableStyleId>{5C22544A-7EE6-4342-B048-85BDC9FD1C3A}</a:tableStyleId>
              </a:tblPr>
              <a:tblGrid>
                <a:gridCol w="9763760"/>
              </a:tblGrid>
              <a:tr h="354330">
                <a:tc>
                  <a:txBody>
                    <a:bodyPr/>
                    <a:lstStyle/>
                    <a:p>
                      <a:pPr algn="ctr" fontAlgn="b"/>
                      <a:r>
                        <a:rPr lang="ru-RU" sz="1600" u="none" strike="noStrike" dirty="0" err="1">
                          <a:effectLst/>
                        </a:rPr>
                        <a:t>Прогнозні</a:t>
                      </a:r>
                      <a:r>
                        <a:rPr lang="ru-RU" sz="1600" u="none" strike="noStrike" dirty="0">
                          <a:effectLst/>
                        </a:rPr>
                        <a:t> </a:t>
                      </a:r>
                      <a:r>
                        <a:rPr lang="ru-RU" sz="1600" u="none" strike="noStrike" dirty="0" err="1">
                          <a:effectLst/>
                        </a:rPr>
                        <a:t>платежі</a:t>
                      </a:r>
                      <a:r>
                        <a:rPr lang="ru-RU" sz="1600" u="none" strike="noStrike" dirty="0">
                          <a:effectLst/>
                        </a:rPr>
                        <a:t> за </a:t>
                      </a:r>
                      <a:r>
                        <a:rPr lang="ru-RU" sz="1600" u="none" strike="noStrike" dirty="0" err="1">
                          <a:effectLst/>
                        </a:rPr>
                        <a:t>державним</a:t>
                      </a:r>
                      <a:r>
                        <a:rPr lang="ru-RU" sz="1600" u="none" strike="noStrike" dirty="0">
                          <a:effectLst/>
                        </a:rPr>
                        <a:t> боргом у 2025-2050 роках за </a:t>
                      </a:r>
                      <a:r>
                        <a:rPr lang="ru-RU" sz="1600" u="none" strike="noStrike" dirty="0" err="1">
                          <a:effectLst/>
                        </a:rPr>
                        <a:t>діючими</a:t>
                      </a:r>
                      <a:r>
                        <a:rPr lang="ru-RU" sz="1600" u="none" strike="noStrike" dirty="0">
                          <a:effectLst/>
                        </a:rPr>
                        <a:t> </a:t>
                      </a:r>
                      <a:r>
                        <a:rPr lang="ru-RU" sz="1600" u="none" strike="noStrike" dirty="0" err="1">
                          <a:effectLst/>
                        </a:rPr>
                        <a:t>угодами</a:t>
                      </a:r>
                      <a:r>
                        <a:rPr lang="ru-RU" sz="1600" u="none" strike="noStrike" dirty="0">
                          <a:effectLst/>
                        </a:rPr>
                        <a:t> станом на 01.12.2025* </a:t>
                      </a:r>
                      <a:endParaRPr lang="ru-RU" sz="1600" b="1" i="0" u="none" strike="noStrike" dirty="0">
                        <a:solidFill>
                          <a:srgbClr val="000000"/>
                        </a:solidFill>
                        <a:effectLst/>
                        <a:latin typeface="Calibri"/>
                      </a:endParaRPr>
                    </a:p>
                  </a:txBody>
                  <a:tcPr marL="9525" marR="9525" marT="9525" marB="0" anchor="b"/>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406061977"/>
              </p:ext>
            </p:extLst>
          </p:nvPr>
        </p:nvGraphicFramePr>
        <p:xfrm>
          <a:off x="619762" y="751840"/>
          <a:ext cx="9601195" cy="1869438"/>
        </p:xfrm>
        <a:graphic>
          <a:graphicData uri="http://schemas.openxmlformats.org/drawingml/2006/table">
            <a:tbl>
              <a:tblPr>
                <a:tableStyleId>{5C22544A-7EE6-4342-B048-85BDC9FD1C3A}</a:tableStyleId>
              </a:tblPr>
              <a:tblGrid>
                <a:gridCol w="2013479"/>
                <a:gridCol w="771632"/>
                <a:gridCol w="771632"/>
                <a:gridCol w="771632"/>
                <a:gridCol w="771632"/>
                <a:gridCol w="707330"/>
                <a:gridCol w="771632"/>
                <a:gridCol w="771632"/>
                <a:gridCol w="771632"/>
                <a:gridCol w="771632"/>
                <a:gridCol w="707330"/>
              </a:tblGrid>
              <a:tr h="311573">
                <a:tc gridSpan="11">
                  <a:txBody>
                    <a:bodyPr/>
                    <a:lstStyle/>
                    <a:p>
                      <a:pPr algn="ctr" fontAlgn="b"/>
                      <a:r>
                        <a:rPr lang="ru-RU" sz="1400" u="none" strike="noStrike" dirty="0" err="1">
                          <a:effectLst/>
                        </a:rPr>
                        <a:t>Прогнозні</a:t>
                      </a:r>
                      <a:r>
                        <a:rPr lang="ru-RU" sz="1400" u="none" strike="noStrike" dirty="0">
                          <a:effectLst/>
                        </a:rPr>
                        <a:t> </a:t>
                      </a:r>
                      <a:r>
                        <a:rPr lang="ru-RU" sz="1400" u="none" strike="noStrike" dirty="0" err="1">
                          <a:effectLst/>
                        </a:rPr>
                        <a:t>платежі</a:t>
                      </a:r>
                      <a:r>
                        <a:rPr lang="ru-RU" sz="1400" u="none" strike="noStrike" dirty="0">
                          <a:effectLst/>
                        </a:rPr>
                        <a:t> за </a:t>
                      </a:r>
                      <a:r>
                        <a:rPr lang="ru-RU" sz="1400" u="none" strike="noStrike" dirty="0" err="1">
                          <a:effectLst/>
                        </a:rPr>
                        <a:t>державним</a:t>
                      </a:r>
                      <a:r>
                        <a:rPr lang="ru-RU" sz="1400" u="none" strike="noStrike" dirty="0">
                          <a:effectLst/>
                        </a:rPr>
                        <a:t> боргом у 2025-2050 роках за </a:t>
                      </a:r>
                      <a:r>
                        <a:rPr lang="ru-RU" sz="1400" u="none" strike="noStrike" dirty="0" err="1">
                          <a:effectLst/>
                        </a:rPr>
                        <a:t>діючими</a:t>
                      </a:r>
                      <a:r>
                        <a:rPr lang="ru-RU" sz="1400" u="none" strike="noStrike" dirty="0">
                          <a:effectLst/>
                        </a:rPr>
                        <a:t> </a:t>
                      </a:r>
                      <a:r>
                        <a:rPr lang="ru-RU" sz="1400" u="none" strike="noStrike" dirty="0" err="1">
                          <a:effectLst/>
                        </a:rPr>
                        <a:t>угодами</a:t>
                      </a:r>
                      <a:r>
                        <a:rPr lang="ru-RU" sz="1400" u="none" strike="noStrike" dirty="0">
                          <a:effectLst/>
                        </a:rPr>
                        <a:t> станом на 01.12.2025* </a:t>
                      </a:r>
                      <a:endParaRPr lang="ru-RU" sz="1400" b="1" i="0" u="none" strike="noStrike" dirty="0">
                        <a:solidFill>
                          <a:srgbClr val="000000"/>
                        </a:solidFill>
                        <a:effectLst/>
                        <a:latin typeface="Calibri"/>
                      </a:endParaRPr>
                    </a:p>
                  </a:txBody>
                  <a:tcPr marL="9525" marR="9525" marT="9525" marB="0" anchor="b"/>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r>
              <a:tr h="311573">
                <a:tc>
                  <a:txBody>
                    <a:bodyPr/>
                    <a:lstStyle/>
                    <a:p>
                      <a:pPr algn="l" fontAlgn="b"/>
                      <a:endParaRPr lang="uk-UA" sz="1400" b="0" i="0" u="none" strike="noStrike">
                        <a:solidFill>
                          <a:srgbClr val="000000"/>
                        </a:solidFill>
                        <a:effectLst/>
                        <a:latin typeface="Calibri"/>
                      </a:endParaRPr>
                    </a:p>
                  </a:txBody>
                  <a:tcPr marL="9525" marR="9525" marT="9525" marB="0" anchor="b"/>
                </a:tc>
                <a:tc>
                  <a:txBody>
                    <a:bodyPr/>
                    <a:lstStyle/>
                    <a:p>
                      <a:pPr algn="l" fontAlgn="b"/>
                      <a:endParaRPr lang="uk-UA" sz="1400" b="0" i="0" u="none" strike="noStrike">
                        <a:solidFill>
                          <a:srgbClr val="000000"/>
                        </a:solidFill>
                        <a:effectLst/>
                        <a:latin typeface="Calibri"/>
                      </a:endParaRPr>
                    </a:p>
                  </a:txBody>
                  <a:tcPr marL="9525" marR="9525" marT="9525" marB="0" anchor="b"/>
                </a:tc>
                <a:tc>
                  <a:txBody>
                    <a:bodyPr/>
                    <a:lstStyle/>
                    <a:p>
                      <a:pPr algn="l" fontAlgn="b"/>
                      <a:endParaRPr lang="uk-UA" sz="1400" b="0" i="0" u="none" strike="noStrike">
                        <a:solidFill>
                          <a:srgbClr val="000000"/>
                        </a:solidFill>
                        <a:effectLst/>
                        <a:latin typeface="Calibri"/>
                      </a:endParaRPr>
                    </a:p>
                  </a:txBody>
                  <a:tcPr marL="9525" marR="9525" marT="9525" marB="0" anchor="b"/>
                </a:tc>
                <a:tc>
                  <a:txBody>
                    <a:bodyPr/>
                    <a:lstStyle/>
                    <a:p>
                      <a:pPr algn="l" fontAlgn="b"/>
                      <a:endParaRPr lang="uk-UA" sz="1400" b="0" i="0" u="none" strike="noStrike">
                        <a:solidFill>
                          <a:srgbClr val="000000"/>
                        </a:solidFill>
                        <a:effectLst/>
                        <a:latin typeface="Calibri"/>
                      </a:endParaRPr>
                    </a:p>
                  </a:txBody>
                  <a:tcPr marL="9525" marR="9525" marT="9525" marB="0" anchor="b"/>
                </a:tc>
                <a:tc>
                  <a:txBody>
                    <a:bodyPr/>
                    <a:lstStyle/>
                    <a:p>
                      <a:pPr algn="l" fontAlgn="b"/>
                      <a:endParaRPr lang="uk-UA" sz="1400" b="0" i="0" u="none" strike="noStrike">
                        <a:solidFill>
                          <a:srgbClr val="000000"/>
                        </a:solidFill>
                        <a:effectLst/>
                        <a:latin typeface="Calibri"/>
                      </a:endParaRPr>
                    </a:p>
                  </a:txBody>
                  <a:tcPr marL="9525" marR="9525" marT="9525" marB="0" anchor="b"/>
                </a:tc>
                <a:tc>
                  <a:txBody>
                    <a:bodyPr/>
                    <a:lstStyle/>
                    <a:p>
                      <a:pPr algn="l" fontAlgn="b"/>
                      <a:endParaRPr lang="uk-UA" sz="1400" b="0" i="0" u="none" strike="noStrike">
                        <a:solidFill>
                          <a:srgbClr val="000000"/>
                        </a:solidFill>
                        <a:effectLst/>
                        <a:latin typeface="Calibri"/>
                      </a:endParaRPr>
                    </a:p>
                  </a:txBody>
                  <a:tcPr marL="9525" marR="9525" marT="9525" marB="0" anchor="b"/>
                </a:tc>
                <a:tc>
                  <a:txBody>
                    <a:bodyPr/>
                    <a:lstStyle/>
                    <a:p>
                      <a:pPr algn="l" fontAlgn="b"/>
                      <a:endParaRPr lang="uk-UA" sz="1400" b="0" i="0" u="none" strike="noStrike">
                        <a:solidFill>
                          <a:srgbClr val="000000"/>
                        </a:solidFill>
                        <a:effectLst/>
                        <a:latin typeface="Calibri"/>
                      </a:endParaRPr>
                    </a:p>
                  </a:txBody>
                  <a:tcPr marL="9525" marR="9525" marT="9525" marB="0" anchor="b"/>
                </a:tc>
                <a:tc>
                  <a:txBody>
                    <a:bodyPr/>
                    <a:lstStyle/>
                    <a:p>
                      <a:pPr algn="l" fontAlgn="b"/>
                      <a:endParaRPr lang="uk-UA" sz="1400" b="0" i="0" u="none" strike="noStrike">
                        <a:solidFill>
                          <a:srgbClr val="000000"/>
                        </a:solidFill>
                        <a:effectLst/>
                        <a:latin typeface="Calibri"/>
                      </a:endParaRPr>
                    </a:p>
                  </a:txBody>
                  <a:tcPr marL="9525" marR="9525" marT="9525" marB="0" anchor="b"/>
                </a:tc>
                <a:tc>
                  <a:txBody>
                    <a:bodyPr/>
                    <a:lstStyle/>
                    <a:p>
                      <a:pPr algn="l" fontAlgn="b"/>
                      <a:endParaRPr lang="uk-UA" sz="1400" b="0" i="0" u="none" strike="noStrike">
                        <a:solidFill>
                          <a:srgbClr val="000000"/>
                        </a:solidFill>
                        <a:effectLst/>
                        <a:latin typeface="Calibri"/>
                      </a:endParaRPr>
                    </a:p>
                  </a:txBody>
                  <a:tcPr marL="9525" marR="9525" marT="9525" marB="0" anchor="b"/>
                </a:tc>
                <a:tc gridSpan="2">
                  <a:txBody>
                    <a:bodyPr/>
                    <a:lstStyle/>
                    <a:p>
                      <a:pPr algn="r" fontAlgn="b"/>
                      <a:r>
                        <a:rPr lang="uk-UA" sz="1400" u="none" strike="noStrike">
                          <a:effectLst/>
                        </a:rPr>
                        <a:t>млрд грн</a:t>
                      </a:r>
                      <a:endParaRPr lang="uk-UA" sz="1400" b="1" i="1" u="none" strike="noStrike">
                        <a:solidFill>
                          <a:srgbClr val="000000"/>
                        </a:solidFill>
                        <a:effectLst/>
                        <a:latin typeface="Calibri"/>
                      </a:endParaRPr>
                    </a:p>
                  </a:txBody>
                  <a:tcPr marL="9525" marR="9525" marT="9525" marB="0" anchor="b"/>
                </a:tc>
                <a:tc hMerge="1">
                  <a:txBody>
                    <a:bodyPr/>
                    <a:lstStyle/>
                    <a:p>
                      <a:endParaRPr lang="uk-UA"/>
                    </a:p>
                  </a:txBody>
                  <a:tcPr/>
                </a:tc>
              </a:tr>
              <a:tr h="311573">
                <a:tc>
                  <a:txBody>
                    <a:bodyPr/>
                    <a:lstStyle/>
                    <a:p>
                      <a:pPr algn="ctr" fontAlgn="ctr"/>
                      <a:r>
                        <a:rPr lang="uk-UA" sz="1400" u="none" strike="noStrike">
                          <a:effectLst/>
                        </a:rPr>
                        <a:t> </a:t>
                      </a:r>
                      <a:endParaRPr lang="uk-UA" sz="1400" b="1" i="0" u="none" strike="noStrike">
                        <a:solidFill>
                          <a:srgbClr val="000000"/>
                        </a:solidFill>
                        <a:effectLst/>
                        <a:latin typeface="Calibri"/>
                      </a:endParaRPr>
                    </a:p>
                  </a:txBody>
                  <a:tcPr marL="9525" marR="9525" marT="9525" marB="0" anchor="ctr"/>
                </a:tc>
                <a:tc>
                  <a:txBody>
                    <a:bodyPr/>
                    <a:lstStyle/>
                    <a:p>
                      <a:pPr algn="ctr" fontAlgn="ctr"/>
                      <a:r>
                        <a:rPr lang="uk-UA" sz="1400" u="none" strike="noStrike">
                          <a:effectLst/>
                        </a:rPr>
                        <a:t>І кв</a:t>
                      </a:r>
                      <a:endParaRPr lang="uk-UA" sz="1400" b="1" i="0" u="none" strike="noStrike">
                        <a:solidFill>
                          <a:srgbClr val="000000"/>
                        </a:solidFill>
                        <a:effectLst/>
                        <a:latin typeface="Calibri"/>
                      </a:endParaRPr>
                    </a:p>
                  </a:txBody>
                  <a:tcPr marL="9525" marR="9525" marT="9525" marB="0" anchor="ctr"/>
                </a:tc>
                <a:tc>
                  <a:txBody>
                    <a:bodyPr/>
                    <a:lstStyle/>
                    <a:p>
                      <a:pPr algn="ctr" fontAlgn="ctr"/>
                      <a:r>
                        <a:rPr lang="uk-UA" sz="1400" u="none" strike="noStrike" dirty="0">
                          <a:effectLst/>
                        </a:rPr>
                        <a:t>ІІ </a:t>
                      </a:r>
                      <a:r>
                        <a:rPr lang="uk-UA" sz="1400" u="none" strike="noStrike" dirty="0" err="1">
                          <a:effectLst/>
                        </a:rPr>
                        <a:t>кв</a:t>
                      </a:r>
                      <a:endParaRPr lang="uk-UA" sz="1400" b="1" i="0" u="none" strike="noStrike" dirty="0">
                        <a:solidFill>
                          <a:srgbClr val="000000"/>
                        </a:solidFill>
                        <a:effectLst/>
                        <a:latin typeface="Calibri"/>
                      </a:endParaRPr>
                    </a:p>
                  </a:txBody>
                  <a:tcPr marL="9525" marR="9525" marT="9525" marB="0" anchor="ctr"/>
                </a:tc>
                <a:tc>
                  <a:txBody>
                    <a:bodyPr/>
                    <a:lstStyle/>
                    <a:p>
                      <a:pPr algn="ctr" fontAlgn="ctr"/>
                      <a:r>
                        <a:rPr lang="uk-UA" sz="1400" u="none" strike="noStrike">
                          <a:effectLst/>
                        </a:rPr>
                        <a:t>ІІІ кв</a:t>
                      </a:r>
                      <a:endParaRPr lang="uk-UA" sz="1400" b="1" i="0" u="none" strike="noStrike">
                        <a:solidFill>
                          <a:srgbClr val="000000"/>
                        </a:solidFill>
                        <a:effectLst/>
                        <a:latin typeface="Calibri"/>
                      </a:endParaRPr>
                    </a:p>
                  </a:txBody>
                  <a:tcPr marL="9525" marR="9525" marT="9525" marB="0" anchor="ctr"/>
                </a:tc>
                <a:tc>
                  <a:txBody>
                    <a:bodyPr/>
                    <a:lstStyle/>
                    <a:p>
                      <a:pPr algn="ctr" fontAlgn="ctr"/>
                      <a:r>
                        <a:rPr lang="uk-UA" sz="1400" u="none" strike="noStrike">
                          <a:effectLst/>
                        </a:rPr>
                        <a:t>І</a:t>
                      </a:r>
                      <a:r>
                        <a:rPr lang="en-US" sz="1400" u="none" strike="noStrike">
                          <a:effectLst/>
                        </a:rPr>
                        <a:t>V </a:t>
                      </a:r>
                      <a:r>
                        <a:rPr lang="uk-UA" sz="1400" u="none" strike="noStrike">
                          <a:effectLst/>
                        </a:rPr>
                        <a:t>кв</a:t>
                      </a:r>
                      <a:endParaRPr lang="uk-UA" sz="1400" b="1" i="0" u="none" strike="noStrike">
                        <a:solidFill>
                          <a:srgbClr val="000000"/>
                        </a:solidFill>
                        <a:effectLst/>
                        <a:latin typeface="Calibri"/>
                      </a:endParaRPr>
                    </a:p>
                  </a:txBody>
                  <a:tcPr marL="9525" marR="9525" marT="9525" marB="0" anchor="ctr"/>
                </a:tc>
                <a:tc>
                  <a:txBody>
                    <a:bodyPr/>
                    <a:lstStyle/>
                    <a:p>
                      <a:pPr algn="ctr" fontAlgn="ctr"/>
                      <a:r>
                        <a:rPr lang="uk-UA" sz="1400" u="none" strike="noStrike">
                          <a:effectLst/>
                        </a:rPr>
                        <a:t>2025</a:t>
                      </a:r>
                      <a:endParaRPr lang="uk-UA" sz="1400" b="1" i="0" u="none" strike="noStrike">
                        <a:solidFill>
                          <a:srgbClr val="000000"/>
                        </a:solidFill>
                        <a:effectLst/>
                        <a:latin typeface="Calibri"/>
                      </a:endParaRPr>
                    </a:p>
                  </a:txBody>
                  <a:tcPr marL="9525" marR="9525" marT="9525" marB="0" anchor="ctr"/>
                </a:tc>
                <a:tc>
                  <a:txBody>
                    <a:bodyPr/>
                    <a:lstStyle/>
                    <a:p>
                      <a:pPr algn="ctr" fontAlgn="ctr"/>
                      <a:r>
                        <a:rPr lang="uk-UA" sz="1400" u="none" strike="noStrike">
                          <a:effectLst/>
                        </a:rPr>
                        <a:t>І кв</a:t>
                      </a:r>
                      <a:endParaRPr lang="uk-UA" sz="1400" b="1" i="0" u="none" strike="noStrike">
                        <a:solidFill>
                          <a:srgbClr val="000000"/>
                        </a:solidFill>
                        <a:effectLst/>
                        <a:latin typeface="Calibri"/>
                      </a:endParaRPr>
                    </a:p>
                  </a:txBody>
                  <a:tcPr marL="9525" marR="9525" marT="9525" marB="0" anchor="ctr"/>
                </a:tc>
                <a:tc>
                  <a:txBody>
                    <a:bodyPr/>
                    <a:lstStyle/>
                    <a:p>
                      <a:pPr algn="ctr" fontAlgn="ctr"/>
                      <a:r>
                        <a:rPr lang="uk-UA" sz="1400" u="none" strike="noStrike">
                          <a:effectLst/>
                        </a:rPr>
                        <a:t>ІІ кв</a:t>
                      </a:r>
                      <a:endParaRPr lang="uk-UA" sz="1400" b="1" i="0" u="none" strike="noStrike">
                        <a:solidFill>
                          <a:srgbClr val="000000"/>
                        </a:solidFill>
                        <a:effectLst/>
                        <a:latin typeface="Calibri"/>
                      </a:endParaRPr>
                    </a:p>
                  </a:txBody>
                  <a:tcPr marL="9525" marR="9525" marT="9525" marB="0" anchor="ctr"/>
                </a:tc>
                <a:tc>
                  <a:txBody>
                    <a:bodyPr/>
                    <a:lstStyle/>
                    <a:p>
                      <a:pPr algn="ctr" fontAlgn="ctr"/>
                      <a:r>
                        <a:rPr lang="uk-UA" sz="1400" u="none" strike="noStrike">
                          <a:effectLst/>
                        </a:rPr>
                        <a:t>ІІІ кв</a:t>
                      </a:r>
                      <a:endParaRPr lang="uk-UA" sz="1400" b="1" i="0" u="none" strike="noStrike">
                        <a:solidFill>
                          <a:srgbClr val="000000"/>
                        </a:solidFill>
                        <a:effectLst/>
                        <a:latin typeface="Calibri"/>
                      </a:endParaRPr>
                    </a:p>
                  </a:txBody>
                  <a:tcPr marL="9525" marR="9525" marT="9525" marB="0" anchor="ctr"/>
                </a:tc>
                <a:tc>
                  <a:txBody>
                    <a:bodyPr/>
                    <a:lstStyle/>
                    <a:p>
                      <a:pPr algn="ctr" fontAlgn="ctr"/>
                      <a:r>
                        <a:rPr lang="uk-UA" sz="1400" u="none" strike="noStrike">
                          <a:effectLst/>
                        </a:rPr>
                        <a:t>І</a:t>
                      </a:r>
                      <a:r>
                        <a:rPr lang="en-US" sz="1400" u="none" strike="noStrike">
                          <a:effectLst/>
                        </a:rPr>
                        <a:t>V </a:t>
                      </a:r>
                      <a:r>
                        <a:rPr lang="uk-UA" sz="1400" u="none" strike="noStrike">
                          <a:effectLst/>
                        </a:rPr>
                        <a:t>кв</a:t>
                      </a:r>
                      <a:endParaRPr lang="uk-UA" sz="1400" b="1" i="0" u="none" strike="noStrike">
                        <a:solidFill>
                          <a:srgbClr val="000000"/>
                        </a:solidFill>
                        <a:effectLst/>
                        <a:latin typeface="Calibri"/>
                      </a:endParaRPr>
                    </a:p>
                  </a:txBody>
                  <a:tcPr marL="9525" marR="9525" marT="9525" marB="0" anchor="ctr"/>
                </a:tc>
                <a:tc>
                  <a:txBody>
                    <a:bodyPr/>
                    <a:lstStyle/>
                    <a:p>
                      <a:pPr algn="ctr" fontAlgn="ctr"/>
                      <a:r>
                        <a:rPr lang="uk-UA" sz="1400" u="none" strike="noStrike">
                          <a:effectLst/>
                        </a:rPr>
                        <a:t>2026</a:t>
                      </a:r>
                      <a:endParaRPr lang="uk-UA" sz="1400" b="1" i="0" u="none" strike="noStrike">
                        <a:solidFill>
                          <a:srgbClr val="000000"/>
                        </a:solidFill>
                        <a:effectLst/>
                        <a:latin typeface="Calibri"/>
                      </a:endParaRPr>
                    </a:p>
                  </a:txBody>
                  <a:tcPr marL="9525" marR="9525" marT="9525" marB="0" anchor="ctr"/>
                </a:tc>
              </a:tr>
              <a:tr h="311573">
                <a:tc>
                  <a:txBody>
                    <a:bodyPr/>
                    <a:lstStyle/>
                    <a:p>
                      <a:pPr algn="l" fontAlgn="b"/>
                      <a:r>
                        <a:rPr lang="uk-UA" sz="1400" u="none" strike="noStrike">
                          <a:effectLst/>
                        </a:rPr>
                        <a:t>ВСЬОГО</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a:effectLst/>
                        </a:rPr>
                        <a:t>218,40</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a:effectLst/>
                        </a:rPr>
                        <a:t>283,86</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a:effectLst/>
                        </a:rPr>
                        <a:t>194,97</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a:effectLst/>
                        </a:rPr>
                        <a:t>259,14</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a:effectLst/>
                        </a:rPr>
                        <a:t>956,37</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a:effectLst/>
                        </a:rPr>
                        <a:t>210,27</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a:effectLst/>
                        </a:rPr>
                        <a:t>266,69</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a:effectLst/>
                        </a:rPr>
                        <a:t>241,25</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a:effectLst/>
                        </a:rPr>
                        <a:t>226,15</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a:effectLst/>
                        </a:rPr>
                        <a:t>944,35</a:t>
                      </a:r>
                      <a:endParaRPr lang="uk-UA" sz="1400" b="1" i="0" u="none" strike="noStrike">
                        <a:solidFill>
                          <a:srgbClr val="000000"/>
                        </a:solidFill>
                        <a:effectLst/>
                        <a:latin typeface="Calibri"/>
                      </a:endParaRPr>
                    </a:p>
                  </a:txBody>
                  <a:tcPr marL="9525" marR="9525" marT="9525" marB="0" anchor="b"/>
                </a:tc>
              </a:tr>
              <a:tr h="311573">
                <a:tc>
                  <a:txBody>
                    <a:bodyPr/>
                    <a:lstStyle/>
                    <a:p>
                      <a:pPr algn="l" fontAlgn="b"/>
                      <a:r>
                        <a:rPr lang="uk-UA" sz="1400" u="none" strike="noStrike">
                          <a:effectLst/>
                        </a:rPr>
                        <a:t>Внутрішній борг</a:t>
                      </a:r>
                      <a:endParaRPr lang="uk-UA" sz="1400" b="1" i="0" u="none" strike="noStrike">
                        <a:solidFill>
                          <a:srgbClr val="000000"/>
                        </a:solidFill>
                        <a:effectLst/>
                        <a:latin typeface="Calibri"/>
                      </a:endParaRPr>
                    </a:p>
                  </a:txBody>
                  <a:tcPr marL="85725" marR="9525" marT="9525" marB="0" anchor="b"/>
                </a:tc>
                <a:tc>
                  <a:txBody>
                    <a:bodyPr/>
                    <a:lstStyle/>
                    <a:p>
                      <a:pPr algn="r" fontAlgn="b"/>
                      <a:r>
                        <a:rPr lang="uk-UA" sz="1400" u="none" strike="noStrike">
                          <a:effectLst/>
                        </a:rPr>
                        <a:t>162,75</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a:effectLst/>
                        </a:rPr>
                        <a:t>218,47</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a:effectLst/>
                        </a:rPr>
                        <a:t>152,18</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a:effectLst/>
                        </a:rPr>
                        <a:t>208,97</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a:effectLst/>
                        </a:rPr>
                        <a:t>742,38</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a:effectLst/>
                        </a:rPr>
                        <a:t>140,12</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a:effectLst/>
                        </a:rPr>
                        <a:t>201,66</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a:effectLst/>
                        </a:rPr>
                        <a:t>168,48</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a:effectLst/>
                        </a:rPr>
                        <a:t>157,94</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a:effectLst/>
                        </a:rPr>
                        <a:t>668,21</a:t>
                      </a:r>
                      <a:endParaRPr lang="uk-UA" sz="1400" b="1" i="0" u="none" strike="noStrike">
                        <a:solidFill>
                          <a:srgbClr val="000000"/>
                        </a:solidFill>
                        <a:effectLst/>
                        <a:latin typeface="Calibri"/>
                      </a:endParaRPr>
                    </a:p>
                  </a:txBody>
                  <a:tcPr marL="9525" marR="9525" marT="9525" marB="0" anchor="b"/>
                </a:tc>
              </a:tr>
              <a:tr h="311573">
                <a:tc>
                  <a:txBody>
                    <a:bodyPr/>
                    <a:lstStyle/>
                    <a:p>
                      <a:pPr algn="l" fontAlgn="b"/>
                      <a:r>
                        <a:rPr lang="uk-UA" sz="1400" u="none" strike="noStrike">
                          <a:effectLst/>
                        </a:rPr>
                        <a:t>Зовнішній борг</a:t>
                      </a:r>
                      <a:endParaRPr lang="uk-UA" sz="1400" b="1" i="0" u="none" strike="noStrike">
                        <a:solidFill>
                          <a:srgbClr val="000000"/>
                        </a:solidFill>
                        <a:effectLst/>
                        <a:latin typeface="Calibri"/>
                      </a:endParaRPr>
                    </a:p>
                  </a:txBody>
                  <a:tcPr marL="85725" marR="9525" marT="9525" marB="0" anchor="b"/>
                </a:tc>
                <a:tc>
                  <a:txBody>
                    <a:bodyPr/>
                    <a:lstStyle/>
                    <a:p>
                      <a:pPr algn="r" fontAlgn="b"/>
                      <a:r>
                        <a:rPr lang="uk-UA" sz="1400" u="none" strike="noStrike">
                          <a:effectLst/>
                        </a:rPr>
                        <a:t>55,65</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a:effectLst/>
                        </a:rPr>
                        <a:t>65,39</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a:effectLst/>
                        </a:rPr>
                        <a:t>42,78</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a:effectLst/>
                        </a:rPr>
                        <a:t>50,17</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a:effectLst/>
                        </a:rPr>
                        <a:t>213,99</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a:effectLst/>
                        </a:rPr>
                        <a:t>70,15</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a:effectLst/>
                        </a:rPr>
                        <a:t>65,03</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a:effectLst/>
                        </a:rPr>
                        <a:t>72,76</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a:effectLst/>
                        </a:rPr>
                        <a:t>68,21</a:t>
                      </a:r>
                      <a:endParaRPr lang="uk-UA" sz="1400" b="1" i="0" u="none" strike="noStrike">
                        <a:solidFill>
                          <a:srgbClr val="000000"/>
                        </a:solidFill>
                        <a:effectLst/>
                        <a:latin typeface="Calibri"/>
                      </a:endParaRPr>
                    </a:p>
                  </a:txBody>
                  <a:tcPr marL="9525" marR="9525" marT="9525" marB="0" anchor="b"/>
                </a:tc>
                <a:tc>
                  <a:txBody>
                    <a:bodyPr/>
                    <a:lstStyle/>
                    <a:p>
                      <a:pPr algn="r" fontAlgn="b"/>
                      <a:r>
                        <a:rPr lang="uk-UA" sz="1400" u="none" strike="noStrike" dirty="0">
                          <a:effectLst/>
                        </a:rPr>
                        <a:t>276,15</a:t>
                      </a:r>
                      <a:endParaRPr lang="uk-UA" sz="14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934381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dirty="0"/>
          </a:p>
        </p:txBody>
      </p:sp>
      <p:pic>
        <p:nvPicPr>
          <p:cNvPr id="2050" name="Picture 2" descr="https://www.mof.gov.ua/storage/files/StateDebt2023_26_07_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18" y="0"/>
            <a:ext cx="11690253" cy="6575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726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64025"/>
            <a:ext cx="8596668" cy="5577338"/>
          </a:xfrm>
        </p:spPr>
        <p:txBody>
          <a:bodyPr>
            <a:normAutofit/>
          </a:bodyPr>
          <a:lstStyle/>
          <a:p>
            <a:pPr marL="0" indent="0">
              <a:spcBef>
                <a:spcPts val="0"/>
              </a:spcBef>
              <a:buNone/>
            </a:pPr>
            <a:r>
              <a:rPr lang="uk-UA" dirty="0"/>
              <a:t>Матеріали презентації укладено за:</a:t>
            </a:r>
            <a:endParaRPr lang="ru-RU" dirty="0"/>
          </a:p>
          <a:p>
            <a:pPr marL="0" indent="0">
              <a:spcBef>
                <a:spcPts val="0"/>
              </a:spcBef>
              <a:buNone/>
            </a:pPr>
            <a:r>
              <a:rPr lang="ru-RU" dirty="0"/>
              <a:t>1. </a:t>
            </a:r>
            <a:r>
              <a:rPr lang="ru-RU" dirty="0" smtClean="0"/>
              <a:t>Романенко </a:t>
            </a:r>
            <a:r>
              <a:rPr lang="ru-RU" dirty="0"/>
              <a:t>О. Р. </a:t>
            </a:r>
            <a:r>
              <a:rPr lang="ru-RU" dirty="0" err="1"/>
              <a:t>Фінанси</a:t>
            </a:r>
            <a:r>
              <a:rPr lang="ru-RU" dirty="0"/>
              <a:t> : </a:t>
            </a:r>
            <a:r>
              <a:rPr lang="ru-RU" dirty="0" err="1"/>
              <a:t>підручник</a:t>
            </a:r>
            <a:r>
              <a:rPr lang="ru-RU" dirty="0"/>
              <a:t> для ВНЗ. </a:t>
            </a:r>
            <a:r>
              <a:rPr lang="ru-RU" dirty="0" err="1"/>
              <a:t>Київ</a:t>
            </a:r>
            <a:r>
              <a:rPr lang="ru-RU" dirty="0"/>
              <a:t> : Центр </a:t>
            </a:r>
            <a:r>
              <a:rPr lang="ru-RU" dirty="0" err="1"/>
              <a:t>навчальної</a:t>
            </a:r>
            <a:endParaRPr lang="ru-RU" dirty="0"/>
          </a:p>
          <a:p>
            <a:pPr marL="0" indent="0">
              <a:spcBef>
                <a:spcPts val="0"/>
              </a:spcBef>
              <a:buNone/>
            </a:pPr>
            <a:r>
              <a:rPr lang="ru-RU" dirty="0" err="1"/>
              <a:t>літератури</a:t>
            </a:r>
            <a:r>
              <a:rPr lang="ru-RU" dirty="0"/>
              <a:t>, 2016. 310 с.</a:t>
            </a:r>
          </a:p>
          <a:p>
            <a:pPr marL="0" indent="0">
              <a:spcBef>
                <a:spcPts val="0"/>
              </a:spcBef>
              <a:buNone/>
            </a:pPr>
            <a:r>
              <a:rPr lang="ru-RU" dirty="0"/>
              <a:t>2</a:t>
            </a:r>
            <a:r>
              <a:rPr lang="ru-RU" dirty="0" smtClean="0"/>
              <a:t>. </a:t>
            </a:r>
            <a:r>
              <a:rPr lang="ru-RU" dirty="0"/>
              <a:t>Александрова М.М., </a:t>
            </a:r>
            <a:r>
              <a:rPr lang="ru-RU" dirty="0" err="1"/>
              <a:t>Полчанов</a:t>
            </a:r>
            <a:r>
              <a:rPr lang="ru-RU" dirty="0"/>
              <a:t> А.Ю. </a:t>
            </a:r>
            <a:r>
              <a:rPr lang="ru-RU" dirty="0" err="1"/>
              <a:t>Опорний</a:t>
            </a:r>
            <a:r>
              <a:rPr lang="ru-RU" dirty="0"/>
              <a:t> конспект </a:t>
            </a:r>
            <a:r>
              <a:rPr lang="ru-RU" dirty="0" err="1"/>
              <a:t>лекцій</a:t>
            </a:r>
            <a:r>
              <a:rPr lang="ru-RU" dirty="0"/>
              <a:t> з курсу «</a:t>
            </a:r>
            <a:r>
              <a:rPr lang="ru-RU" dirty="0" err="1"/>
              <a:t>Фінанси</a:t>
            </a:r>
            <a:r>
              <a:rPr lang="ru-RU" dirty="0"/>
              <a:t>». Житомир, 2011</a:t>
            </a:r>
          </a:p>
          <a:p>
            <a:pPr marL="0" indent="0">
              <a:spcBef>
                <a:spcPts val="0"/>
              </a:spcBef>
              <a:buNone/>
            </a:pPr>
            <a:r>
              <a:rPr lang="ru-RU" dirty="0" smtClean="0"/>
              <a:t>3. </a:t>
            </a:r>
            <a:r>
              <a:rPr lang="ru-RU" dirty="0" err="1"/>
              <a:t>Бюджетний</a:t>
            </a:r>
            <a:r>
              <a:rPr lang="ru-RU" dirty="0"/>
              <a:t> кодекс </a:t>
            </a:r>
            <a:r>
              <a:rPr lang="ru-RU" dirty="0" err="1"/>
              <a:t>України</a:t>
            </a:r>
            <a:r>
              <a:rPr lang="ru-RU" dirty="0"/>
              <a:t> : Закон </a:t>
            </a:r>
            <a:r>
              <a:rPr lang="ru-RU" dirty="0" err="1"/>
              <a:t>України</a:t>
            </a:r>
            <a:r>
              <a:rPr lang="ru-RU" dirty="0"/>
              <a:t> </a:t>
            </a:r>
            <a:r>
              <a:rPr lang="ru-RU" dirty="0" err="1"/>
              <a:t>від</a:t>
            </a:r>
            <a:r>
              <a:rPr lang="ru-RU" dirty="0"/>
              <a:t> 08.07.2010 р. № 2456-VI (</a:t>
            </a:r>
            <a:r>
              <a:rPr lang="ru-RU" dirty="0" err="1"/>
              <a:t>зі</a:t>
            </a:r>
            <a:r>
              <a:rPr lang="ru-RU" dirty="0"/>
              <a:t> </a:t>
            </a:r>
            <a:r>
              <a:rPr lang="ru-RU" dirty="0" err="1"/>
              <a:t>змінами</a:t>
            </a:r>
            <a:r>
              <a:rPr lang="ru-RU" dirty="0"/>
              <a:t>). </a:t>
            </a:r>
            <a:r>
              <a:rPr lang="en-US" dirty="0"/>
              <a:t>URL</a:t>
            </a:r>
            <a:r>
              <a:rPr lang="uk-UA" dirty="0"/>
              <a:t>: </a:t>
            </a:r>
            <a:r>
              <a:rPr lang="en-US" dirty="0">
                <a:hlinkClick r:id="rId2"/>
              </a:rPr>
              <a:t>https://zakon.rada.gov.ua/laws/show/2456-17#Text</a:t>
            </a:r>
            <a:endParaRPr lang="uk-UA" dirty="0"/>
          </a:p>
          <a:p>
            <a:pPr marL="0" indent="0">
              <a:spcBef>
                <a:spcPts val="0"/>
              </a:spcBef>
              <a:buNone/>
            </a:pPr>
            <a:r>
              <a:rPr lang="uk-UA" dirty="0"/>
              <a:t>4</a:t>
            </a:r>
            <a:r>
              <a:rPr lang="uk-UA" dirty="0" smtClean="0"/>
              <a:t>. </a:t>
            </a:r>
            <a:r>
              <a:rPr lang="ru-RU" dirty="0"/>
              <a:t>Про </a:t>
            </a:r>
            <a:r>
              <a:rPr lang="ru-RU" dirty="0" err="1"/>
              <a:t>схвалення</a:t>
            </a:r>
            <a:r>
              <a:rPr lang="ru-RU" dirty="0"/>
              <a:t> </a:t>
            </a:r>
            <a:r>
              <a:rPr lang="ru-RU" dirty="0" err="1"/>
              <a:t>Бюджетної</a:t>
            </a:r>
            <a:r>
              <a:rPr lang="ru-RU" dirty="0"/>
              <a:t> </a:t>
            </a:r>
            <a:r>
              <a:rPr lang="ru-RU" dirty="0" err="1"/>
              <a:t>декларації</a:t>
            </a:r>
            <a:r>
              <a:rPr lang="ru-RU" dirty="0"/>
              <a:t> на 2026-2028 роки: Постанова </a:t>
            </a:r>
            <a:r>
              <a:rPr lang="uk-UA" dirty="0"/>
              <a:t>Кабінету Міністрів України </a:t>
            </a:r>
            <a:r>
              <a:rPr lang="ru-RU" dirty="0" err="1"/>
              <a:t>від</a:t>
            </a:r>
            <a:r>
              <a:rPr lang="ru-RU" dirty="0"/>
              <a:t> 27 </a:t>
            </a:r>
            <a:r>
              <a:rPr lang="ru-RU" dirty="0" err="1"/>
              <a:t>червня</a:t>
            </a:r>
            <a:r>
              <a:rPr lang="ru-RU" dirty="0"/>
              <a:t> 2025 р., № 774 </a:t>
            </a:r>
            <a:r>
              <a:rPr lang="en-US" dirty="0"/>
              <a:t>URL</a:t>
            </a:r>
            <a:r>
              <a:rPr lang="uk-UA" dirty="0"/>
              <a:t>: </a:t>
            </a:r>
            <a:r>
              <a:rPr lang="en-US" dirty="0"/>
              <a:t>https://zakon.rada.gov.ua/laws/show/774-2025-%D0%BF#Text</a:t>
            </a:r>
            <a:r>
              <a:rPr lang="ru-RU" dirty="0"/>
              <a:t> </a:t>
            </a:r>
          </a:p>
          <a:p>
            <a:pPr marL="0" indent="0">
              <a:spcBef>
                <a:spcPts val="0"/>
              </a:spcBef>
              <a:buNone/>
            </a:pPr>
            <a:r>
              <a:rPr lang="ru-RU" dirty="0"/>
              <a:t>5</a:t>
            </a:r>
            <a:r>
              <a:rPr lang="ru-RU" dirty="0" smtClean="0"/>
              <a:t>. </a:t>
            </a:r>
            <a:r>
              <a:rPr lang="ru-RU" dirty="0" err="1"/>
              <a:t>Офіційний</a:t>
            </a:r>
            <a:r>
              <a:rPr lang="ru-RU" dirty="0"/>
              <a:t> сайт </a:t>
            </a:r>
            <a:r>
              <a:rPr lang="uk-UA" dirty="0"/>
              <a:t>Міністерства фінансів України</a:t>
            </a:r>
            <a:r>
              <a:rPr lang="ru-RU" dirty="0"/>
              <a:t>. </a:t>
            </a:r>
            <a:r>
              <a:rPr lang="en-US" dirty="0"/>
              <a:t>URL</a:t>
            </a:r>
            <a:r>
              <a:rPr lang="uk-UA" dirty="0"/>
              <a:t>: </a:t>
            </a:r>
            <a:r>
              <a:rPr lang="en-US" dirty="0"/>
              <a:t>https://mof.gov.ua/uk/overview-340 </a:t>
            </a:r>
            <a:endParaRPr lang="ru-RU" dirty="0" smtClean="0"/>
          </a:p>
          <a:p>
            <a:pPr marL="0" indent="0">
              <a:spcBef>
                <a:spcPts val="0"/>
              </a:spcBef>
              <a:buNone/>
            </a:pPr>
            <a:r>
              <a:rPr lang="ru-RU" dirty="0" smtClean="0"/>
              <a:t>6</a:t>
            </a:r>
            <a:r>
              <a:rPr lang="ru-RU" dirty="0"/>
              <a:t>. </a:t>
            </a:r>
            <a:r>
              <a:rPr lang="ru-RU" dirty="0" err="1"/>
              <a:t>Середньострокова</a:t>
            </a:r>
            <a:r>
              <a:rPr lang="ru-RU" dirty="0"/>
              <a:t> </a:t>
            </a:r>
            <a:r>
              <a:rPr lang="ru-RU" dirty="0" err="1"/>
              <a:t>стратегія</a:t>
            </a:r>
            <a:r>
              <a:rPr lang="ru-RU" dirty="0"/>
              <a:t> </a:t>
            </a:r>
            <a:r>
              <a:rPr lang="ru-RU" dirty="0" err="1"/>
              <a:t>управління</a:t>
            </a:r>
            <a:r>
              <a:rPr lang="ru-RU" dirty="0"/>
              <a:t> </a:t>
            </a:r>
            <a:r>
              <a:rPr lang="ru-RU" dirty="0" err="1"/>
              <a:t>державним</a:t>
            </a:r>
            <a:r>
              <a:rPr lang="ru-RU" dirty="0"/>
              <a:t> боргом на 2021–2024 роки : </a:t>
            </a:r>
            <a:r>
              <a:rPr lang="ru-RU" dirty="0" err="1"/>
              <a:t>затв</a:t>
            </a:r>
            <a:r>
              <a:rPr lang="ru-RU" dirty="0"/>
              <a:t>. </a:t>
            </a:r>
            <a:r>
              <a:rPr lang="ru-RU" dirty="0" err="1"/>
              <a:t>постановою</a:t>
            </a:r>
            <a:r>
              <a:rPr lang="ru-RU" dirty="0"/>
              <a:t> </a:t>
            </a:r>
            <a:r>
              <a:rPr lang="ru-RU" dirty="0" err="1"/>
              <a:t>Кабінету</a:t>
            </a:r>
            <a:r>
              <a:rPr lang="ru-RU" dirty="0"/>
              <a:t> </a:t>
            </a:r>
            <a:r>
              <a:rPr lang="ru-RU" dirty="0" err="1"/>
              <a:t>Міністрів</a:t>
            </a:r>
            <a:r>
              <a:rPr lang="ru-RU" dirty="0"/>
              <a:t> </a:t>
            </a:r>
            <a:r>
              <a:rPr lang="ru-RU" dirty="0" err="1"/>
              <a:t>України</a:t>
            </a:r>
            <a:r>
              <a:rPr lang="ru-RU" dirty="0"/>
              <a:t> </a:t>
            </a:r>
            <a:r>
              <a:rPr lang="ru-RU" dirty="0" err="1"/>
              <a:t>від</a:t>
            </a:r>
            <a:r>
              <a:rPr lang="ru-RU" dirty="0"/>
              <a:t> 9 груд. 2021 р. № 1297 / </a:t>
            </a:r>
            <a:r>
              <a:rPr lang="ru-RU" dirty="0" err="1"/>
              <a:t>Міністерство</a:t>
            </a:r>
            <a:r>
              <a:rPr lang="ru-RU" dirty="0"/>
              <a:t> </a:t>
            </a:r>
            <a:r>
              <a:rPr lang="ru-RU" dirty="0" err="1"/>
              <a:t>фінансів</a:t>
            </a:r>
            <a:r>
              <a:rPr lang="ru-RU" dirty="0"/>
              <a:t> </a:t>
            </a:r>
            <a:r>
              <a:rPr lang="ru-RU" dirty="0" err="1"/>
              <a:t>України</a:t>
            </a:r>
            <a:r>
              <a:rPr lang="ru-RU" dirty="0"/>
              <a:t>. URL: </a:t>
            </a:r>
            <a:r>
              <a:rPr lang="ru-RU" dirty="0">
                <a:hlinkClick r:id="rId3"/>
              </a:rPr>
              <a:t>https://mof.gov.ua/storage/files/Середньострокова%20СУДБ%202021-2024.pdf</a:t>
            </a:r>
            <a:endParaRPr lang="ru-RU" dirty="0"/>
          </a:p>
          <a:p>
            <a:endParaRPr lang="uk-UA" dirty="0"/>
          </a:p>
        </p:txBody>
      </p:sp>
    </p:spTree>
    <p:extLst>
      <p:ext uri="{BB962C8B-B14F-4D97-AF65-F5344CB8AC3E}">
        <p14:creationId xmlns:p14="http://schemas.microsoft.com/office/powerpoint/2010/main" val="2296777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50376"/>
            <a:ext cx="9340123" cy="5950423"/>
          </a:xfrm>
        </p:spPr>
        <p:txBody>
          <a:bodyPr/>
          <a:lstStyle/>
          <a:p>
            <a:r>
              <a:rPr lang="uk-UA" b="1" dirty="0"/>
              <a:t>2.	Державні позики, їх характеристика</a:t>
            </a:r>
            <a:endParaRPr lang="ru-RU" dirty="0"/>
          </a:p>
          <a:p>
            <a:r>
              <a:rPr lang="ru-RU" b="1" u="sng" dirty="0" err="1"/>
              <a:t>Д</a:t>
            </a:r>
            <a:r>
              <a:rPr lang="ru-RU" b="1" u="sng" dirty="0" err="1" smtClean="0"/>
              <a:t>ержавне</a:t>
            </a:r>
            <a:r>
              <a:rPr lang="ru-RU" b="1" u="sng" dirty="0" smtClean="0"/>
              <a:t> </a:t>
            </a:r>
            <a:r>
              <a:rPr lang="ru-RU" b="1" u="sng" dirty="0" err="1"/>
              <a:t>запозичення</a:t>
            </a:r>
            <a:r>
              <a:rPr lang="ru-RU" b="1" u="sng" dirty="0"/>
              <a:t> </a:t>
            </a:r>
            <a:r>
              <a:rPr lang="ru-RU" dirty="0"/>
              <a:t>- </a:t>
            </a:r>
            <a:r>
              <a:rPr lang="ru-RU" dirty="0" err="1"/>
              <a:t>операції</a:t>
            </a:r>
            <a:r>
              <a:rPr lang="ru-RU" dirty="0"/>
              <a:t>, </a:t>
            </a:r>
            <a:r>
              <a:rPr lang="ru-RU" dirty="0" err="1"/>
              <a:t>пов'язані</a:t>
            </a:r>
            <a:r>
              <a:rPr lang="ru-RU" dirty="0"/>
              <a:t> з </a:t>
            </a:r>
            <a:r>
              <a:rPr lang="ru-RU" dirty="0" err="1"/>
              <a:t>отриманням</a:t>
            </a:r>
            <a:r>
              <a:rPr lang="ru-RU" dirty="0"/>
              <a:t> державою </a:t>
            </a:r>
            <a:r>
              <a:rPr lang="ru-RU" dirty="0" err="1"/>
              <a:t>кредитів</a:t>
            </a:r>
            <a:r>
              <a:rPr lang="ru-RU" dirty="0"/>
              <a:t> (</a:t>
            </a:r>
            <a:r>
              <a:rPr lang="ru-RU" dirty="0" err="1"/>
              <a:t>позик</a:t>
            </a:r>
            <a:r>
              <a:rPr lang="ru-RU" dirty="0"/>
              <a:t>) на </a:t>
            </a:r>
            <a:r>
              <a:rPr lang="ru-RU" dirty="0" err="1"/>
              <a:t>умовах</a:t>
            </a:r>
            <a:r>
              <a:rPr lang="ru-RU" dirty="0"/>
              <a:t> </a:t>
            </a:r>
            <a:r>
              <a:rPr lang="ru-RU" dirty="0" err="1"/>
              <a:t>повернення</a:t>
            </a:r>
            <a:r>
              <a:rPr lang="ru-RU" dirty="0"/>
              <a:t>, </a:t>
            </a:r>
            <a:r>
              <a:rPr lang="ru-RU" dirty="0" err="1"/>
              <a:t>платності</a:t>
            </a:r>
            <a:r>
              <a:rPr lang="ru-RU" dirty="0"/>
              <a:t> та </a:t>
            </a:r>
            <a:r>
              <a:rPr lang="ru-RU" dirty="0" err="1"/>
              <a:t>строковості</a:t>
            </a:r>
            <a:r>
              <a:rPr lang="ru-RU" dirty="0"/>
              <a:t> з метою </a:t>
            </a:r>
            <a:r>
              <a:rPr lang="ru-RU" dirty="0" err="1"/>
              <a:t>фінансування</a:t>
            </a:r>
            <a:r>
              <a:rPr lang="ru-RU" dirty="0"/>
              <a:t> державного </a:t>
            </a:r>
            <a:r>
              <a:rPr lang="ru-RU" dirty="0" smtClean="0"/>
              <a:t>бюджету.</a:t>
            </a:r>
            <a:r>
              <a:rPr lang="uk-UA" dirty="0"/>
              <a:t> Тобто, держава в таких відносинах виступає в якості позичальника. </a:t>
            </a:r>
            <a:endParaRPr lang="ru-RU" dirty="0"/>
          </a:p>
          <a:p>
            <a:endParaRPr lang="ru-RU" dirty="0" smtClean="0"/>
          </a:p>
          <a:p>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974" y="1787328"/>
            <a:ext cx="6712867" cy="5014004"/>
          </a:xfrm>
          <a:prstGeom prst="rect">
            <a:avLst/>
          </a:prstGeom>
        </p:spPr>
      </p:pic>
    </p:spTree>
    <p:extLst>
      <p:ext uri="{BB962C8B-B14F-4D97-AF65-F5344CB8AC3E}">
        <p14:creationId xmlns:p14="http://schemas.microsoft.com/office/powerpoint/2010/main" val="69930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50376"/>
            <a:ext cx="9340123" cy="5950423"/>
          </a:xfrm>
        </p:spPr>
        <p:txBody>
          <a:bodyPr/>
          <a:lstStyle/>
          <a:p>
            <a:r>
              <a:rPr lang="uk-UA" dirty="0"/>
              <a:t>Залежно від </a:t>
            </a:r>
            <a:r>
              <a:rPr lang="uk-UA" b="1" dirty="0" err="1"/>
              <a:t>резидентності</a:t>
            </a:r>
            <a:r>
              <a:rPr lang="uk-UA" b="1" dirty="0"/>
              <a:t> кредитора</a:t>
            </a:r>
            <a:r>
              <a:rPr lang="uk-UA" dirty="0"/>
              <a:t> розрізняють </a:t>
            </a:r>
            <a:r>
              <a:rPr lang="uk-UA" b="1" i="1" dirty="0"/>
              <a:t>зовнішні</a:t>
            </a:r>
            <a:r>
              <a:rPr lang="uk-UA" dirty="0"/>
              <a:t> (іноземні держави, банки та міжнародні фінансові організації) та </a:t>
            </a:r>
            <a:r>
              <a:rPr lang="uk-UA" b="1" i="1" dirty="0"/>
              <a:t>внутрішні</a:t>
            </a:r>
            <a:r>
              <a:rPr lang="uk-UA" dirty="0"/>
              <a:t> (вітчизняні комерційні банки, компанії, населення). Залучення коштів від внутрішніх кредиторів відбувається у національній валюта, а від зовнішніх кредиторів - у іноземній валюті, що призводить до появи валютного ризику, який виникає через несприятливі коливання курсів іноземних валют. </a:t>
            </a:r>
            <a:endParaRPr lang="ru-RU" dirty="0"/>
          </a:p>
          <a:p>
            <a:r>
              <a:rPr lang="uk-UA" dirty="0"/>
              <a:t>За </a:t>
            </a:r>
            <a:r>
              <a:rPr lang="uk-UA" b="1" dirty="0"/>
              <a:t>наявністю забезпечення</a:t>
            </a:r>
            <a:r>
              <a:rPr lang="uk-UA" dirty="0"/>
              <a:t> виділяють </a:t>
            </a:r>
            <a:r>
              <a:rPr lang="uk-UA" b="1" i="1" dirty="0"/>
              <a:t>забезпечені </a:t>
            </a:r>
            <a:r>
              <a:rPr lang="uk-UA" dirty="0"/>
              <a:t>(забезпеченням виступає майно держави та доходи) та </a:t>
            </a:r>
            <a:r>
              <a:rPr lang="uk-UA" b="1" i="1" dirty="0"/>
              <a:t>незабезпеченні</a:t>
            </a:r>
            <a:r>
              <a:rPr lang="uk-UA" dirty="0"/>
              <a:t> (надійність позик визначається авторитетом держави як позичальника).</a:t>
            </a:r>
            <a:endParaRPr lang="ru-RU" dirty="0"/>
          </a:p>
          <a:p>
            <a:r>
              <a:rPr lang="uk-UA" dirty="0"/>
              <a:t>За </a:t>
            </a:r>
            <a:r>
              <a:rPr lang="uk-UA" b="1" dirty="0"/>
              <a:t>терміном погашення</a:t>
            </a:r>
            <a:r>
              <a:rPr lang="uk-UA" dirty="0"/>
              <a:t> розрізняють </a:t>
            </a:r>
            <a:r>
              <a:rPr lang="uk-UA" b="1" i="1" dirty="0"/>
              <a:t>короткострокові</a:t>
            </a:r>
            <a:r>
              <a:rPr lang="uk-UA" dirty="0"/>
              <a:t> (до одного року), </a:t>
            </a:r>
            <a:r>
              <a:rPr lang="uk-UA" b="1" i="1" dirty="0"/>
              <a:t>середньострокові</a:t>
            </a:r>
            <a:r>
              <a:rPr lang="uk-UA" dirty="0"/>
              <a:t> (від одного до п’яти років) та </a:t>
            </a:r>
            <a:r>
              <a:rPr lang="uk-UA" b="1" i="1" dirty="0"/>
              <a:t>довгострокові</a:t>
            </a:r>
            <a:r>
              <a:rPr lang="uk-UA" dirty="0"/>
              <a:t> (більше п’яти років) позики.</a:t>
            </a:r>
            <a:endParaRPr lang="ru-RU" dirty="0"/>
          </a:p>
          <a:p>
            <a:r>
              <a:rPr lang="uk-UA" dirty="0"/>
              <a:t>За </a:t>
            </a:r>
            <a:r>
              <a:rPr lang="uk-UA" b="1" dirty="0"/>
              <a:t>правовим оформленням</a:t>
            </a:r>
            <a:r>
              <a:rPr lang="uk-UA" dirty="0"/>
              <a:t> виділяють позики оформлені </a:t>
            </a:r>
            <a:r>
              <a:rPr lang="uk-UA" b="1" i="1" dirty="0"/>
              <a:t>на основі угод</a:t>
            </a:r>
            <a:r>
              <a:rPr lang="uk-UA" dirty="0"/>
              <a:t> та шляхом випуску </a:t>
            </a:r>
            <a:r>
              <a:rPr lang="uk-UA" b="1" i="1" dirty="0"/>
              <a:t>цінних паперів</a:t>
            </a:r>
            <a:r>
              <a:rPr lang="uk-UA" dirty="0"/>
              <a:t>. Основними видами державних цінних паперів є облігації внутрішніх та зовнішніх державних позик, казначейські зобов'язання.</a:t>
            </a:r>
            <a:endParaRPr lang="ru-RU" dirty="0"/>
          </a:p>
          <a:p>
            <a:r>
              <a:rPr lang="uk-UA" dirty="0"/>
              <a:t>Важливим інструментом оцінки здатності держави виконати взяті на себе зобов’язання є кредитний рейтинг. </a:t>
            </a:r>
            <a:endParaRPr lang="ru-RU" dirty="0"/>
          </a:p>
          <a:p>
            <a:endParaRPr lang="uk-UA" dirty="0"/>
          </a:p>
        </p:txBody>
      </p:sp>
    </p:spTree>
    <p:extLst>
      <p:ext uri="{BB962C8B-B14F-4D97-AF65-F5344CB8AC3E}">
        <p14:creationId xmlns:p14="http://schemas.microsoft.com/office/powerpoint/2010/main" val="3819769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50376"/>
            <a:ext cx="9340123" cy="5950423"/>
          </a:xfrm>
        </p:spPr>
        <p:txBody>
          <a:bodyPr>
            <a:normAutofit lnSpcReduction="10000"/>
          </a:bodyPr>
          <a:lstStyle/>
          <a:p>
            <a:pPr fontAlgn="base"/>
            <a:r>
              <a:rPr lang="uk-UA" b="1" u="sng" dirty="0" smtClean="0"/>
              <a:t>Кредитний рейтинг</a:t>
            </a:r>
            <a:r>
              <a:rPr lang="uk-UA" dirty="0" smtClean="0"/>
              <a:t> – це умовний вираз кредитоспроможності об'єкта </a:t>
            </a:r>
            <a:r>
              <a:rPr lang="uk-UA" dirty="0" err="1" smtClean="0"/>
              <a:t>рейтингування</a:t>
            </a:r>
            <a:r>
              <a:rPr lang="uk-UA" dirty="0" smtClean="0"/>
              <a:t> в цілому та/або його окремого боргового зобов'язання за шкалою кредитних рейтингів.</a:t>
            </a:r>
          </a:p>
          <a:p>
            <a:pPr fontAlgn="base"/>
            <a:r>
              <a:rPr lang="uk-UA" b="1" u="sng" dirty="0" smtClean="0"/>
              <a:t>Суверенний кредитний рейтинг</a:t>
            </a:r>
            <a:r>
              <a:rPr lang="uk-UA" b="1" dirty="0" smtClean="0"/>
              <a:t> </a:t>
            </a:r>
            <a:r>
              <a:rPr lang="uk-UA" dirty="0" smtClean="0"/>
              <a:t>вказує на рівень ризику інвестиційного середовища країни та використовується інвесторами при пошуку інвестування в певні юрисдикції, а також враховує політичний ризик</a:t>
            </a:r>
            <a:r>
              <a:rPr lang="ru-RU" dirty="0" smtClean="0"/>
              <a:t>.</a:t>
            </a:r>
            <a:endParaRPr lang="ru-RU" dirty="0"/>
          </a:p>
          <a:p>
            <a:pPr fontAlgn="base"/>
            <a:r>
              <a:rPr lang="uk-UA" dirty="0" smtClean="0"/>
              <a:t>Рейтингова оцінка емітента характеризує рівень спроможності емітента цінних паперів своєчасно та в повному обсязі виплачувати відсотки і основну суму за борговими зобов'язаннями відносно боргових зобов'язань інших позичальників.</a:t>
            </a:r>
          </a:p>
          <a:p>
            <a:pPr fontAlgn="base"/>
            <a:r>
              <a:rPr lang="uk-UA" dirty="0" smtClean="0"/>
              <a:t>Кредитний рейтинг являє собою оцінку якісної та кількісної інформації щодо боржника, включаючи інформацію, надану боржником та іншу непублічну інформацію, отриману аналітиками рейтингового агентства. Визначення рейтингової оцінки міжнародним рейтинговим агентством здійснюється за шкалою, яка прийнята таким агентством</a:t>
            </a:r>
            <a:r>
              <a:rPr lang="ru-RU" dirty="0" smtClean="0"/>
              <a:t>.</a:t>
            </a:r>
            <a:endParaRPr lang="ru-RU" dirty="0"/>
          </a:p>
          <a:p>
            <a:pPr fontAlgn="base"/>
            <a:r>
              <a:rPr lang="ru-RU" dirty="0" err="1"/>
              <a:t>Наявність</a:t>
            </a:r>
            <a:r>
              <a:rPr lang="ru-RU" dirty="0"/>
              <a:t> кредитного рейтингу є </a:t>
            </a:r>
            <a:r>
              <a:rPr lang="ru-RU" dirty="0" err="1"/>
              <a:t>важливою</a:t>
            </a:r>
            <a:r>
              <a:rPr lang="ru-RU" dirty="0"/>
              <a:t> </a:t>
            </a:r>
            <a:r>
              <a:rPr lang="ru-RU" dirty="0" err="1"/>
              <a:t>умовою</a:t>
            </a:r>
            <a:r>
              <a:rPr lang="ru-RU" dirty="0"/>
              <a:t> </a:t>
            </a:r>
            <a:r>
              <a:rPr lang="ru-RU" dirty="0" err="1"/>
              <a:t>відкритого</a:t>
            </a:r>
            <a:r>
              <a:rPr lang="ru-RU" dirty="0"/>
              <a:t> </a:t>
            </a:r>
            <a:r>
              <a:rPr lang="ru-RU" dirty="0" err="1"/>
              <a:t>фінансового</a:t>
            </a:r>
            <a:r>
              <a:rPr lang="ru-RU" dirty="0"/>
              <a:t> ринку і </a:t>
            </a:r>
            <a:r>
              <a:rPr lang="ru-RU" dirty="0" err="1"/>
              <a:t>використовується</a:t>
            </a:r>
            <a:r>
              <a:rPr lang="ru-RU" dirty="0"/>
              <a:t> на </a:t>
            </a:r>
            <a:r>
              <a:rPr lang="ru-RU" dirty="0" err="1"/>
              <a:t>міжнародному</a:t>
            </a:r>
            <a:r>
              <a:rPr lang="ru-RU" dirty="0"/>
              <a:t> </a:t>
            </a:r>
            <a:r>
              <a:rPr lang="ru-RU" dirty="0" err="1"/>
              <a:t>рівні</a:t>
            </a:r>
            <a:r>
              <a:rPr lang="ru-RU" dirty="0"/>
              <a:t> в тому </a:t>
            </a:r>
            <a:r>
              <a:rPr lang="ru-RU" dirty="0" err="1"/>
              <a:t>числі</a:t>
            </a:r>
            <a:r>
              <a:rPr lang="ru-RU" dirty="0"/>
              <a:t> при </a:t>
            </a:r>
            <a:r>
              <a:rPr lang="ru-RU" dirty="0" err="1"/>
              <a:t>проведенні</a:t>
            </a:r>
            <a:r>
              <a:rPr lang="ru-RU" dirty="0"/>
              <a:t> </a:t>
            </a:r>
            <a:r>
              <a:rPr lang="ru-RU" dirty="0" err="1"/>
              <a:t>переговорів</a:t>
            </a:r>
            <a:r>
              <a:rPr lang="ru-RU" dirty="0"/>
              <a:t> з </a:t>
            </a:r>
            <a:r>
              <a:rPr lang="ru-RU" dirty="0" err="1"/>
              <a:t>інвесторами</a:t>
            </a:r>
            <a:r>
              <a:rPr lang="ru-RU" dirty="0"/>
              <a:t> і </a:t>
            </a:r>
            <a:r>
              <a:rPr lang="ru-RU" dirty="0" err="1"/>
              <a:t>залученні</a:t>
            </a:r>
            <a:r>
              <a:rPr lang="ru-RU" dirty="0"/>
              <a:t> </a:t>
            </a:r>
            <a:r>
              <a:rPr lang="ru-RU" dirty="0" err="1"/>
              <a:t>коштів</a:t>
            </a:r>
            <a:r>
              <a:rPr lang="ru-RU" dirty="0"/>
              <a:t> як шляхом </a:t>
            </a:r>
            <a:r>
              <a:rPr lang="ru-RU" dirty="0" err="1"/>
              <a:t>публічних</a:t>
            </a:r>
            <a:r>
              <a:rPr lang="ru-RU" dirty="0"/>
              <a:t> </a:t>
            </a:r>
            <a:r>
              <a:rPr lang="ru-RU" dirty="0" err="1"/>
              <a:t>розміщень</a:t>
            </a:r>
            <a:r>
              <a:rPr lang="ru-RU" dirty="0"/>
              <a:t>, так і у </a:t>
            </a:r>
            <a:r>
              <a:rPr lang="ru-RU" dirty="0" err="1"/>
              <a:t>вигляді</a:t>
            </a:r>
            <a:r>
              <a:rPr lang="ru-RU" dirty="0"/>
              <a:t> </a:t>
            </a:r>
            <a:r>
              <a:rPr lang="ru-RU" dirty="0" err="1"/>
              <a:t>синдикованих</a:t>
            </a:r>
            <a:r>
              <a:rPr lang="ru-RU" dirty="0"/>
              <a:t> </a:t>
            </a:r>
            <a:r>
              <a:rPr lang="ru-RU" dirty="0" err="1"/>
              <a:t>або</a:t>
            </a:r>
            <a:r>
              <a:rPr lang="ru-RU" dirty="0"/>
              <a:t> </a:t>
            </a:r>
            <a:r>
              <a:rPr lang="ru-RU" dirty="0" err="1"/>
              <a:t>приватних</a:t>
            </a:r>
            <a:r>
              <a:rPr lang="ru-RU" dirty="0"/>
              <a:t> </a:t>
            </a:r>
            <a:r>
              <a:rPr lang="ru-RU" dirty="0" err="1"/>
              <a:t>розміщень</a:t>
            </a:r>
            <a:r>
              <a:rPr lang="ru-RU" dirty="0"/>
              <a:t>.</a:t>
            </a:r>
          </a:p>
          <a:p>
            <a:pPr fontAlgn="base"/>
            <a:r>
              <a:rPr lang="ru-RU" dirty="0" err="1"/>
              <a:t>Існує</a:t>
            </a:r>
            <a:r>
              <a:rPr lang="ru-RU" dirty="0"/>
              <a:t> три </a:t>
            </a:r>
            <a:r>
              <a:rPr lang="ru-RU" dirty="0" err="1"/>
              <a:t>найбільших</a:t>
            </a:r>
            <a:r>
              <a:rPr lang="ru-RU" dirty="0"/>
              <a:t> </a:t>
            </a:r>
            <a:r>
              <a:rPr lang="ru-RU" dirty="0" err="1"/>
              <a:t>відомих</a:t>
            </a:r>
            <a:r>
              <a:rPr lang="ru-RU" dirty="0"/>
              <a:t> </a:t>
            </a:r>
            <a:r>
              <a:rPr lang="ru-RU" dirty="0" err="1"/>
              <a:t>рейтингових</a:t>
            </a:r>
            <a:r>
              <a:rPr lang="ru-RU" dirty="0"/>
              <a:t> агентства: </a:t>
            </a:r>
            <a:r>
              <a:rPr lang="en-US" dirty="0"/>
              <a:t>Moody's, </a:t>
            </a:r>
            <a:r>
              <a:rPr lang="en-US" dirty="0" err="1"/>
              <a:t>Standard&amp;Poor's</a:t>
            </a:r>
            <a:r>
              <a:rPr lang="en-US" dirty="0"/>
              <a:t> </a:t>
            </a:r>
            <a:r>
              <a:rPr lang="ru-RU" dirty="0"/>
              <a:t>та </a:t>
            </a:r>
            <a:r>
              <a:rPr lang="en-US" dirty="0"/>
              <a:t>Fitch Ratings. </a:t>
            </a:r>
            <a:r>
              <a:rPr lang="ru-RU" dirty="0" err="1"/>
              <a:t>Крім</a:t>
            </a:r>
            <a:r>
              <a:rPr lang="ru-RU" dirty="0"/>
              <a:t> </a:t>
            </a:r>
            <a:r>
              <a:rPr lang="ru-RU" dirty="0" err="1"/>
              <a:t>найбільших</a:t>
            </a:r>
            <a:r>
              <a:rPr lang="ru-RU" dirty="0"/>
              <a:t> </a:t>
            </a:r>
            <a:r>
              <a:rPr lang="ru-RU" dirty="0" err="1"/>
              <a:t>трьох</a:t>
            </a:r>
            <a:r>
              <a:rPr lang="ru-RU" dirty="0"/>
              <a:t> </a:t>
            </a:r>
            <a:r>
              <a:rPr lang="ru-RU" dirty="0" err="1"/>
              <a:t>України</a:t>
            </a:r>
            <a:r>
              <a:rPr lang="ru-RU" dirty="0"/>
              <a:t> </a:t>
            </a:r>
            <a:r>
              <a:rPr lang="ru-RU" dirty="0" err="1"/>
              <a:t>також</a:t>
            </a:r>
            <a:r>
              <a:rPr lang="ru-RU" dirty="0"/>
              <a:t> </a:t>
            </a:r>
            <a:r>
              <a:rPr lang="ru-RU" dirty="0" err="1"/>
              <a:t>співпрацює</a:t>
            </a:r>
            <a:r>
              <a:rPr lang="ru-RU" dirty="0"/>
              <a:t> з </a:t>
            </a:r>
            <a:r>
              <a:rPr lang="ru-RU" dirty="0" err="1"/>
              <a:t>японським</a:t>
            </a:r>
            <a:r>
              <a:rPr lang="ru-RU" dirty="0"/>
              <a:t> агентством </a:t>
            </a:r>
            <a:r>
              <a:rPr lang="en-US" dirty="0"/>
              <a:t>Rating and Investment Information, Inc.</a:t>
            </a:r>
          </a:p>
          <a:p>
            <a:endParaRPr lang="uk-UA" dirty="0"/>
          </a:p>
        </p:txBody>
      </p:sp>
    </p:spTree>
    <p:extLst>
      <p:ext uri="{BB962C8B-B14F-4D97-AF65-F5344CB8AC3E}">
        <p14:creationId xmlns:p14="http://schemas.microsoft.com/office/powerpoint/2010/main" val="665366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459498" y="212304"/>
            <a:ext cx="11050299" cy="6215792"/>
          </a:xfrm>
          <a:prstGeom prst="rect">
            <a:avLst/>
          </a:prstGeom>
        </p:spPr>
      </p:pic>
    </p:spTree>
    <p:extLst>
      <p:ext uri="{BB962C8B-B14F-4D97-AF65-F5344CB8AC3E}">
        <p14:creationId xmlns:p14="http://schemas.microsoft.com/office/powerpoint/2010/main" val="4256227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927495001"/>
              </p:ext>
            </p:extLst>
          </p:nvPr>
        </p:nvGraphicFramePr>
        <p:xfrm>
          <a:off x="567183" y="423081"/>
          <a:ext cx="9163670" cy="5977719"/>
        </p:xfrm>
        <a:graphic>
          <a:graphicData uri="http://schemas.openxmlformats.org/drawingml/2006/table">
            <a:tbl>
              <a:tblPr/>
              <a:tblGrid>
                <a:gridCol w="1832734"/>
                <a:gridCol w="1832734"/>
                <a:gridCol w="1832734"/>
                <a:gridCol w="1832734"/>
                <a:gridCol w="1832734"/>
              </a:tblGrid>
              <a:tr h="1057648">
                <a:tc>
                  <a:txBody>
                    <a:bodyPr/>
                    <a:lstStyle/>
                    <a:p>
                      <a:pPr algn="ctr" fontAlgn="ctr"/>
                      <a:r>
                        <a:rPr lang="ru-RU" sz="1500" b="1">
                          <a:solidFill>
                            <a:srgbClr val="999999"/>
                          </a:solidFill>
                          <a:effectLst/>
                          <a:latin typeface="inherit"/>
                        </a:rPr>
                        <a:t>Рейтингове агентство</a:t>
                      </a:r>
                      <a:endParaRPr lang="ru-RU" sz="1500" b="0">
                        <a:solidFill>
                          <a:srgbClr val="999999"/>
                        </a:solidFill>
                        <a:effectLst/>
                        <a:latin typeface="inherit"/>
                      </a:endParaRP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w="9525" cap="flat" cmpd="sng" algn="ctr">
                      <a:solidFill>
                        <a:srgbClr val="D5D5D5"/>
                      </a:solidFill>
                      <a:prstDash val="solid"/>
                      <a:round/>
                      <a:headEnd type="none" w="med" len="med"/>
                      <a:tailEnd type="none" w="med" len="med"/>
                    </a:lnB>
                    <a:solidFill>
                      <a:srgbClr val="FFFFFF"/>
                    </a:solidFill>
                  </a:tcPr>
                </a:tc>
                <a:tc>
                  <a:txBody>
                    <a:bodyPr/>
                    <a:lstStyle/>
                    <a:p>
                      <a:pPr algn="ctr" fontAlgn="ctr"/>
                      <a:r>
                        <a:rPr lang="ru-RU" sz="1500" b="1">
                          <a:solidFill>
                            <a:srgbClr val="999999"/>
                          </a:solidFill>
                          <a:effectLst/>
                          <a:latin typeface="inherit"/>
                        </a:rPr>
                        <a:t>Поточний рейтинг</a:t>
                      </a:r>
                      <a:endParaRPr lang="ru-RU" sz="1500" b="0">
                        <a:solidFill>
                          <a:srgbClr val="999999"/>
                        </a:solidFill>
                        <a:effectLst/>
                        <a:latin typeface="inherit"/>
                      </a:endParaRP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w="9525" cap="flat" cmpd="sng" algn="ctr">
                      <a:solidFill>
                        <a:srgbClr val="D5D5D5"/>
                      </a:solidFill>
                      <a:prstDash val="solid"/>
                      <a:round/>
                      <a:headEnd type="none" w="med" len="med"/>
                      <a:tailEnd type="none" w="med" len="med"/>
                    </a:lnB>
                    <a:solidFill>
                      <a:srgbClr val="FFFFFF"/>
                    </a:solidFill>
                  </a:tcPr>
                </a:tc>
                <a:tc>
                  <a:txBody>
                    <a:bodyPr/>
                    <a:lstStyle/>
                    <a:p>
                      <a:pPr algn="ctr" fontAlgn="ctr"/>
                      <a:r>
                        <a:rPr lang="ru-RU" sz="1500" b="1">
                          <a:solidFill>
                            <a:srgbClr val="999999"/>
                          </a:solidFill>
                          <a:effectLst/>
                          <a:latin typeface="inherit"/>
                        </a:rPr>
                        <a:t>Прогноз</a:t>
                      </a:r>
                      <a:endParaRPr lang="ru-RU" sz="1500" b="0">
                        <a:solidFill>
                          <a:srgbClr val="999999"/>
                        </a:solidFill>
                        <a:effectLst/>
                        <a:latin typeface="inherit"/>
                      </a:endParaRP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w="9525" cap="flat" cmpd="sng" algn="ctr">
                      <a:solidFill>
                        <a:srgbClr val="D5D5D5"/>
                      </a:solidFill>
                      <a:prstDash val="solid"/>
                      <a:round/>
                      <a:headEnd type="none" w="med" len="med"/>
                      <a:tailEnd type="none" w="med" len="med"/>
                    </a:lnB>
                    <a:solidFill>
                      <a:srgbClr val="FFFFFF"/>
                    </a:solidFill>
                  </a:tcPr>
                </a:tc>
                <a:tc>
                  <a:txBody>
                    <a:bodyPr/>
                    <a:lstStyle/>
                    <a:p>
                      <a:pPr algn="ctr" fontAlgn="base"/>
                      <a:r>
                        <a:rPr lang="ru-RU" sz="1500" b="1">
                          <a:solidFill>
                            <a:srgbClr val="999999"/>
                          </a:solidFill>
                          <a:effectLst/>
                          <a:latin typeface="inherit"/>
                        </a:rPr>
                        <a:t>Дата</a:t>
                      </a:r>
                      <a:endParaRPr lang="ru-RU" sz="1500" b="0">
                        <a:solidFill>
                          <a:srgbClr val="999999"/>
                        </a:solidFill>
                        <a:effectLst/>
                        <a:latin typeface="inherit"/>
                      </a:endParaRPr>
                    </a:p>
                    <a:p>
                      <a:pPr algn="ctr" fontAlgn="base"/>
                      <a:r>
                        <a:rPr lang="ru-RU" sz="1500" b="1">
                          <a:solidFill>
                            <a:srgbClr val="999999"/>
                          </a:solidFill>
                          <a:effectLst/>
                          <a:latin typeface="inherit"/>
                        </a:rPr>
                        <a:t>присвоєння рейтингу</a:t>
                      </a:r>
                      <a:endParaRPr lang="ru-RU" sz="1500" b="0">
                        <a:solidFill>
                          <a:srgbClr val="999999"/>
                        </a:solidFill>
                        <a:effectLst/>
                        <a:latin typeface="inherit"/>
                      </a:endParaRP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w="9525" cap="flat" cmpd="sng" algn="ctr">
                      <a:solidFill>
                        <a:srgbClr val="D5D5D5"/>
                      </a:solidFill>
                      <a:prstDash val="solid"/>
                      <a:round/>
                      <a:headEnd type="none" w="med" len="med"/>
                      <a:tailEnd type="none" w="med" len="med"/>
                    </a:lnB>
                    <a:solidFill>
                      <a:srgbClr val="FFFFFF"/>
                    </a:solidFill>
                  </a:tcPr>
                </a:tc>
                <a:tc>
                  <a:txBody>
                    <a:bodyPr/>
                    <a:lstStyle/>
                    <a:p>
                      <a:pPr algn="ctr" fontAlgn="base"/>
                      <a:r>
                        <a:rPr lang="ru-RU" sz="1500" b="0">
                          <a:solidFill>
                            <a:srgbClr val="999999"/>
                          </a:solidFill>
                          <a:effectLst/>
                          <a:latin typeface="inherit"/>
                        </a:rPr>
                        <a:t>Звіт</a:t>
                      </a:r>
                    </a:p>
                    <a:p>
                      <a:pPr algn="ctr" fontAlgn="base"/>
                      <a:r>
                        <a:rPr lang="ru-RU" sz="1500" b="0">
                          <a:solidFill>
                            <a:srgbClr val="999999"/>
                          </a:solidFill>
                          <a:effectLst/>
                          <a:latin typeface="inherit"/>
                        </a:rPr>
                        <a:t>про присвоєння рейтингу</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w="9525" cap="flat" cmpd="sng" algn="ctr">
                      <a:solidFill>
                        <a:srgbClr val="D5D5D5"/>
                      </a:solidFill>
                      <a:prstDash val="solid"/>
                      <a:round/>
                      <a:headEnd type="none" w="med" len="med"/>
                      <a:tailEnd type="none" w="med" len="med"/>
                    </a:lnB>
                    <a:solidFill>
                      <a:srgbClr val="FFFFFF"/>
                    </a:solidFill>
                  </a:tcPr>
                </a:tc>
              </a:tr>
              <a:tr h="712909">
                <a:tc>
                  <a:txBody>
                    <a:bodyPr/>
                    <a:lstStyle/>
                    <a:p>
                      <a:pPr algn="ctr" fontAlgn="base"/>
                      <a:r>
                        <a:rPr lang="en-US" sz="1500" b="1">
                          <a:effectLst/>
                          <a:latin typeface="inherit"/>
                        </a:rPr>
                        <a:t>“Fitch Ratings”</a:t>
                      </a:r>
                      <a:endParaRPr lang="en-US" sz="1500">
                        <a:effectLst/>
                      </a:endParaRPr>
                    </a:p>
                    <a:p>
                      <a:pPr algn="ctr" fontAlgn="base"/>
                      <a:r>
                        <a:rPr lang="en-US" sz="1500">
                          <a:effectLst/>
                        </a:rPr>
                        <a:t>(Fitch)</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a:noFill/>
                    </a:lnB>
                    <a:solidFill>
                      <a:srgbClr val="FFFFFF"/>
                    </a:solidFill>
                  </a:tcPr>
                </a:tc>
                <a:tc>
                  <a:txBody>
                    <a:bodyPr/>
                    <a:lstStyle/>
                    <a:p>
                      <a:pPr algn="ctr" fontAlgn="ctr"/>
                      <a:r>
                        <a:rPr lang="ru-RU" sz="1500">
                          <a:effectLst/>
                        </a:rPr>
                        <a:t>СС/ССС-</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a:noFill/>
                    </a:lnB>
                    <a:solidFill>
                      <a:srgbClr val="FFFFFF"/>
                    </a:solidFill>
                  </a:tcPr>
                </a:tc>
                <a:tc>
                  <a:txBody>
                    <a:bodyPr/>
                    <a:lstStyle/>
                    <a:p>
                      <a:pPr algn="ctr" fontAlgn="ctr"/>
                      <a:r>
                        <a:rPr lang="ru-RU" sz="1500">
                          <a:effectLst/>
                        </a:rPr>
                        <a:t>-</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a:noFill/>
                    </a:lnB>
                    <a:solidFill>
                      <a:srgbClr val="FFFFFF"/>
                    </a:solidFill>
                  </a:tcPr>
                </a:tc>
                <a:tc>
                  <a:txBody>
                    <a:bodyPr/>
                    <a:lstStyle/>
                    <a:p>
                      <a:pPr algn="ctr" fontAlgn="base"/>
                      <a:r>
                        <a:rPr lang="ru-RU" sz="1500">
                          <a:effectLst/>
                        </a:rPr>
                        <a:t>20 січня 2023</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a:noFill/>
                    </a:lnB>
                    <a:solidFill>
                      <a:srgbClr val="FFFFFF"/>
                    </a:solidFill>
                  </a:tcPr>
                </a:tc>
                <a:tc>
                  <a:txBody>
                    <a:bodyPr/>
                    <a:lstStyle/>
                    <a:p>
                      <a:pPr algn="ctr" fontAlgn="ctr"/>
                      <a:r>
                        <a:rPr lang="en-US" sz="1500" b="0" u="none" strike="noStrike">
                          <a:solidFill>
                            <a:srgbClr val="2D5CA6"/>
                          </a:solidFill>
                          <a:effectLst/>
                          <a:latin typeface="inherit"/>
                          <a:hlinkClick r:id="rId2" action="ppaction://hlinkfile"/>
                        </a:rPr>
                        <a:t>Fitch Rating Report </a:t>
                      </a:r>
                      <a:endParaRPr lang="en-US" sz="1500">
                        <a:effectLst/>
                      </a:endParaRP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a:noFill/>
                    </a:lnB>
                    <a:solidFill>
                      <a:srgbClr val="FFFFFF"/>
                    </a:solidFill>
                  </a:tcPr>
                </a:tc>
              </a:tr>
              <a:tr h="1057648">
                <a:tc>
                  <a:txBody>
                    <a:bodyPr/>
                    <a:lstStyle/>
                    <a:p>
                      <a:pPr algn="ctr" fontAlgn="base"/>
                      <a:r>
                        <a:rPr lang="en-US" sz="1500" b="1">
                          <a:effectLst/>
                          <a:latin typeface="inherit"/>
                        </a:rPr>
                        <a:t>"Standard &amp; Poor's”</a:t>
                      </a:r>
                      <a:endParaRPr lang="en-US" sz="1500">
                        <a:effectLst/>
                      </a:endParaRPr>
                    </a:p>
                    <a:p>
                      <a:pPr algn="ctr" fontAlgn="base"/>
                      <a:r>
                        <a:rPr lang="en-US" sz="1500">
                          <a:effectLst/>
                        </a:rPr>
                        <a:t>(S&amp;P)</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ru-RU" sz="1500">
                          <a:effectLst/>
                        </a:rPr>
                        <a:t>ССС+/С</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ru-RU" sz="1500">
                          <a:effectLst/>
                        </a:rPr>
                        <a:t>Стабільний</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ru-RU" sz="1500">
                          <a:effectLst/>
                        </a:rPr>
                        <a:t>10 березня 2023</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en-US" sz="1500" b="0" u="none" strike="noStrike">
                          <a:solidFill>
                            <a:srgbClr val="2D5CA6"/>
                          </a:solidFill>
                          <a:effectLst/>
                          <a:latin typeface="inherit"/>
                          <a:hlinkClick r:id="rId3"/>
                        </a:rPr>
                        <a:t>S&amp;P Rating Report</a:t>
                      </a:r>
                      <a:endParaRPr lang="en-US" sz="1500">
                        <a:effectLst/>
                      </a:endParaRP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r>
              <a:tr h="1402388">
                <a:tc>
                  <a:txBody>
                    <a:bodyPr/>
                    <a:lstStyle/>
                    <a:p>
                      <a:pPr algn="ctr" fontAlgn="base"/>
                      <a:r>
                        <a:rPr lang="en-US" sz="1500" b="1">
                          <a:effectLst/>
                          <a:latin typeface="inherit"/>
                        </a:rPr>
                        <a:t>“</a:t>
                      </a:r>
                      <a:r>
                        <a:rPr lang="en-US" sz="1500">
                          <a:effectLst/>
                        </a:rPr>
                        <a:t>Moody's Investors Service</a:t>
                      </a:r>
                      <a:r>
                        <a:rPr lang="en-US" sz="1500" b="1">
                          <a:effectLst/>
                          <a:latin typeface="inherit"/>
                        </a:rPr>
                        <a:t>”</a:t>
                      </a:r>
                      <a:endParaRPr lang="en-US" sz="1500">
                        <a:effectLst/>
                      </a:endParaRPr>
                    </a:p>
                    <a:p>
                      <a:pPr algn="ctr" fontAlgn="base"/>
                      <a:r>
                        <a:rPr lang="en-US" sz="1500">
                          <a:effectLst/>
                        </a:rPr>
                        <a:t>(Moody’s)</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FFFFF"/>
                    </a:solidFill>
                  </a:tcPr>
                </a:tc>
                <a:tc>
                  <a:txBody>
                    <a:bodyPr/>
                    <a:lstStyle/>
                    <a:p>
                      <a:pPr algn="ctr" fontAlgn="ctr"/>
                      <a:r>
                        <a:rPr lang="en-US" sz="1500">
                          <a:effectLst/>
                        </a:rPr>
                        <a:t>Caa3</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FFFFF"/>
                    </a:solidFill>
                  </a:tcPr>
                </a:tc>
                <a:tc>
                  <a:txBody>
                    <a:bodyPr/>
                    <a:lstStyle/>
                    <a:p>
                      <a:pPr algn="ctr" fontAlgn="ctr"/>
                      <a:r>
                        <a:rPr lang="ru-RU" sz="1500">
                          <a:effectLst/>
                        </a:rPr>
                        <a:t>Негативний </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FFFFF"/>
                    </a:solidFill>
                  </a:tcPr>
                </a:tc>
                <a:tc>
                  <a:txBody>
                    <a:bodyPr/>
                    <a:lstStyle/>
                    <a:p>
                      <a:pPr algn="ctr" fontAlgn="ctr"/>
                      <a:r>
                        <a:rPr lang="ru-RU" sz="1500">
                          <a:effectLst/>
                        </a:rPr>
                        <a:t>20 травня 2022</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FFFFF"/>
                    </a:solidFill>
                  </a:tcPr>
                </a:tc>
                <a:tc>
                  <a:txBody>
                    <a:bodyPr/>
                    <a:lstStyle/>
                    <a:p>
                      <a:pPr algn="ctr" fontAlgn="ctr"/>
                      <a:r>
                        <a:rPr lang="en-US" sz="1500" b="0" u="none" strike="noStrike">
                          <a:solidFill>
                            <a:srgbClr val="2D5CA6"/>
                          </a:solidFill>
                          <a:effectLst/>
                          <a:latin typeface="inherit"/>
                          <a:hlinkClick r:id="rId4"/>
                        </a:rPr>
                        <a:t>Moody's Rating Report</a:t>
                      </a:r>
                      <a:endParaRPr lang="en-US" sz="1500">
                        <a:effectLst/>
                      </a:endParaRP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FFFFF"/>
                    </a:solidFill>
                  </a:tcPr>
                </a:tc>
              </a:tr>
              <a:tr h="1747126">
                <a:tc>
                  <a:txBody>
                    <a:bodyPr/>
                    <a:lstStyle/>
                    <a:p>
                      <a:pPr algn="ctr" fontAlgn="base"/>
                      <a:r>
                        <a:rPr lang="en-US" sz="1500" b="1">
                          <a:effectLst/>
                          <a:latin typeface="inherit"/>
                        </a:rPr>
                        <a:t>Rating and Investment</a:t>
                      </a:r>
                      <a:endParaRPr lang="en-US" sz="1500">
                        <a:effectLst/>
                      </a:endParaRPr>
                    </a:p>
                    <a:p>
                      <a:pPr algn="ctr" fontAlgn="base"/>
                      <a:r>
                        <a:rPr lang="en-US" sz="1500" b="1">
                          <a:effectLst/>
                          <a:latin typeface="inherit"/>
                        </a:rPr>
                        <a:t>Information, Inc</a:t>
                      </a:r>
                      <a:r>
                        <a:rPr lang="en-US" sz="1500">
                          <a:effectLst/>
                        </a:rPr>
                        <a:t>.*</a:t>
                      </a:r>
                    </a:p>
                    <a:p>
                      <a:pPr algn="ctr" fontAlgn="base"/>
                      <a:r>
                        <a:rPr lang="en-US" sz="1500">
                          <a:effectLst/>
                        </a:rPr>
                        <a:t>(R&amp;I)</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en-US" sz="1500">
                          <a:effectLst/>
                        </a:rPr>
                        <a:t>CCC</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ru-RU" sz="1500">
                          <a:effectLst/>
                        </a:rPr>
                        <a:t>Перегляд з можливим зниженням</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ru-RU" sz="1500">
                          <a:effectLst/>
                        </a:rPr>
                        <a:t>27 липня 2022</a:t>
                      </a: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en-US" sz="1500" b="0" u="none" strike="noStrike" dirty="0">
                          <a:solidFill>
                            <a:srgbClr val="2D5CA6"/>
                          </a:solidFill>
                          <a:effectLst/>
                          <a:latin typeface="inherit"/>
                          <a:hlinkClick r:id="rId5"/>
                        </a:rPr>
                        <a:t>R&amp;I Report </a:t>
                      </a:r>
                      <a:endParaRPr lang="en-US" sz="1500" dirty="0">
                        <a:effectLst/>
                      </a:endParaRPr>
                    </a:p>
                  </a:txBody>
                  <a:tcPr marL="7769" marR="7769" marT="7769" marB="776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r>
            </a:tbl>
          </a:graphicData>
        </a:graphic>
      </p:graphicFrame>
      <p:sp>
        <p:nvSpPr>
          <p:cNvPr id="7" name="Rectangle 3"/>
          <p:cNvSpPr>
            <a:spLocks noChangeArrowheads="1"/>
          </p:cNvSpPr>
          <p:nvPr/>
        </p:nvSpPr>
        <p:spPr bwMode="auto">
          <a:xfrm flipV="1">
            <a:off x="-1" y="1837134"/>
            <a:ext cx="1563947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0642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660450462"/>
              </p:ext>
            </p:extLst>
          </p:nvPr>
        </p:nvGraphicFramePr>
        <p:xfrm>
          <a:off x="677864" y="733828"/>
          <a:ext cx="10041720" cy="5413753"/>
        </p:xfrm>
        <a:graphic>
          <a:graphicData uri="http://schemas.openxmlformats.org/drawingml/2006/table">
            <a:tbl>
              <a:tblPr/>
              <a:tblGrid>
                <a:gridCol w="2008344"/>
                <a:gridCol w="2008344"/>
                <a:gridCol w="2008344"/>
                <a:gridCol w="2008344"/>
                <a:gridCol w="2008344"/>
              </a:tblGrid>
              <a:tr h="957872">
                <a:tc>
                  <a:txBody>
                    <a:bodyPr/>
                    <a:lstStyle/>
                    <a:p>
                      <a:pPr algn="ctr" fontAlgn="ctr"/>
                      <a:r>
                        <a:rPr lang="ru-RU" sz="1800" b="1" dirty="0" err="1">
                          <a:solidFill>
                            <a:srgbClr val="757575"/>
                          </a:solidFill>
                          <a:effectLst/>
                          <a:latin typeface="inherit"/>
                        </a:rPr>
                        <a:t>Рейтингове</a:t>
                      </a:r>
                      <a:r>
                        <a:rPr lang="ru-RU" sz="1800" b="1" dirty="0">
                          <a:solidFill>
                            <a:srgbClr val="757575"/>
                          </a:solidFill>
                          <a:effectLst/>
                          <a:latin typeface="inherit"/>
                        </a:rPr>
                        <a:t> агентство</a:t>
                      </a:r>
                      <a:endParaRPr lang="ru-RU" sz="1800" b="0" dirty="0">
                        <a:solidFill>
                          <a:srgbClr val="757575"/>
                        </a:solidFill>
                        <a:effectLst/>
                        <a:latin typeface="inherit"/>
                      </a:endParaRP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w="9525" cap="flat" cmpd="sng" algn="ctr">
                      <a:solidFill>
                        <a:srgbClr val="D5D5D5"/>
                      </a:solidFill>
                      <a:prstDash val="solid"/>
                      <a:round/>
                      <a:headEnd type="none" w="med" len="med"/>
                      <a:tailEnd type="none" w="med" len="med"/>
                    </a:lnB>
                    <a:solidFill>
                      <a:srgbClr val="FFFFFF"/>
                    </a:solidFill>
                  </a:tcPr>
                </a:tc>
                <a:tc>
                  <a:txBody>
                    <a:bodyPr/>
                    <a:lstStyle/>
                    <a:p>
                      <a:pPr algn="ctr" fontAlgn="ctr"/>
                      <a:r>
                        <a:rPr lang="ru-RU" sz="1800" b="1">
                          <a:solidFill>
                            <a:srgbClr val="757575"/>
                          </a:solidFill>
                          <a:effectLst/>
                          <a:latin typeface="inherit"/>
                        </a:rPr>
                        <a:t>Поточний рейтинг</a:t>
                      </a:r>
                      <a:endParaRPr lang="ru-RU" sz="1800" b="0">
                        <a:solidFill>
                          <a:srgbClr val="757575"/>
                        </a:solidFill>
                        <a:effectLst/>
                        <a:latin typeface="inherit"/>
                      </a:endParaRP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w="9525" cap="flat" cmpd="sng" algn="ctr">
                      <a:solidFill>
                        <a:srgbClr val="D5D5D5"/>
                      </a:solidFill>
                      <a:prstDash val="solid"/>
                      <a:round/>
                      <a:headEnd type="none" w="med" len="med"/>
                      <a:tailEnd type="none" w="med" len="med"/>
                    </a:lnB>
                    <a:solidFill>
                      <a:srgbClr val="FFFFFF"/>
                    </a:solidFill>
                  </a:tcPr>
                </a:tc>
                <a:tc>
                  <a:txBody>
                    <a:bodyPr/>
                    <a:lstStyle/>
                    <a:p>
                      <a:pPr algn="ctr" fontAlgn="ctr"/>
                      <a:r>
                        <a:rPr lang="ru-RU" sz="1800" b="1">
                          <a:solidFill>
                            <a:srgbClr val="757575"/>
                          </a:solidFill>
                          <a:effectLst/>
                          <a:latin typeface="inherit"/>
                        </a:rPr>
                        <a:t>Прогноз</a:t>
                      </a:r>
                      <a:endParaRPr lang="ru-RU" sz="1800" b="0">
                        <a:solidFill>
                          <a:srgbClr val="757575"/>
                        </a:solidFill>
                        <a:effectLst/>
                        <a:latin typeface="inherit"/>
                      </a:endParaRP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w="9525" cap="flat" cmpd="sng" algn="ctr">
                      <a:solidFill>
                        <a:srgbClr val="D5D5D5"/>
                      </a:solidFill>
                      <a:prstDash val="solid"/>
                      <a:round/>
                      <a:headEnd type="none" w="med" len="med"/>
                      <a:tailEnd type="none" w="med" len="med"/>
                    </a:lnB>
                    <a:solidFill>
                      <a:srgbClr val="FFFFFF"/>
                    </a:solidFill>
                  </a:tcPr>
                </a:tc>
                <a:tc>
                  <a:txBody>
                    <a:bodyPr/>
                    <a:lstStyle/>
                    <a:p>
                      <a:pPr algn="ctr" fontAlgn="base"/>
                      <a:r>
                        <a:rPr lang="ru-RU" sz="1800" b="1">
                          <a:solidFill>
                            <a:srgbClr val="757575"/>
                          </a:solidFill>
                          <a:effectLst/>
                          <a:latin typeface="inherit"/>
                        </a:rPr>
                        <a:t>Дата</a:t>
                      </a:r>
                      <a:endParaRPr lang="ru-RU" sz="1800" b="0">
                        <a:solidFill>
                          <a:srgbClr val="757575"/>
                        </a:solidFill>
                        <a:effectLst/>
                        <a:latin typeface="inherit"/>
                      </a:endParaRPr>
                    </a:p>
                    <a:p>
                      <a:pPr algn="ctr" fontAlgn="base"/>
                      <a:r>
                        <a:rPr lang="ru-RU" sz="1800" b="1">
                          <a:solidFill>
                            <a:srgbClr val="757575"/>
                          </a:solidFill>
                          <a:effectLst/>
                          <a:latin typeface="inherit"/>
                        </a:rPr>
                        <a:t>присвоєння рейтингу</a:t>
                      </a:r>
                      <a:endParaRPr lang="ru-RU" sz="1800" b="0">
                        <a:solidFill>
                          <a:srgbClr val="757575"/>
                        </a:solidFill>
                        <a:effectLst/>
                        <a:latin typeface="inherit"/>
                      </a:endParaRP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w="9525" cap="flat" cmpd="sng" algn="ctr">
                      <a:solidFill>
                        <a:srgbClr val="D5D5D5"/>
                      </a:solidFill>
                      <a:prstDash val="solid"/>
                      <a:round/>
                      <a:headEnd type="none" w="med" len="med"/>
                      <a:tailEnd type="none" w="med" len="med"/>
                    </a:lnB>
                    <a:solidFill>
                      <a:srgbClr val="FFFFFF"/>
                    </a:solidFill>
                  </a:tcPr>
                </a:tc>
                <a:tc>
                  <a:txBody>
                    <a:bodyPr/>
                    <a:lstStyle/>
                    <a:p>
                      <a:pPr algn="ctr" fontAlgn="base"/>
                      <a:r>
                        <a:rPr lang="ru-RU" sz="1800" b="0">
                          <a:solidFill>
                            <a:srgbClr val="757575"/>
                          </a:solidFill>
                          <a:effectLst/>
                          <a:latin typeface="inherit"/>
                        </a:rPr>
                        <a:t>Звіт</a:t>
                      </a:r>
                    </a:p>
                    <a:p>
                      <a:pPr algn="ctr" fontAlgn="base"/>
                      <a:r>
                        <a:rPr lang="ru-RU" sz="1800" b="0">
                          <a:solidFill>
                            <a:srgbClr val="757575"/>
                          </a:solidFill>
                          <a:effectLst/>
                          <a:latin typeface="inherit"/>
                        </a:rPr>
                        <a:t>про присвоєння рейтингу</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w="9525" cap="flat" cmpd="sng" algn="ctr">
                      <a:solidFill>
                        <a:srgbClr val="D5D5D5"/>
                      </a:solidFill>
                      <a:prstDash val="solid"/>
                      <a:round/>
                      <a:headEnd type="none" w="med" len="med"/>
                      <a:tailEnd type="none" w="med" len="med"/>
                    </a:lnB>
                    <a:solidFill>
                      <a:srgbClr val="FFFFFF"/>
                    </a:solidFill>
                  </a:tcPr>
                </a:tc>
              </a:tr>
              <a:tr h="957872">
                <a:tc>
                  <a:txBody>
                    <a:bodyPr/>
                    <a:lstStyle/>
                    <a:p>
                      <a:pPr algn="ctr" fontAlgn="base"/>
                      <a:r>
                        <a:rPr lang="en-US" sz="1800" b="1">
                          <a:effectLst/>
                          <a:latin typeface="inherit"/>
                        </a:rPr>
                        <a:t>"Standard &amp; Poor's”</a:t>
                      </a:r>
                      <a:endParaRPr lang="en-US" sz="1800">
                        <a:effectLst/>
                      </a:endParaRPr>
                    </a:p>
                    <a:p>
                      <a:pPr algn="ctr" fontAlgn="base"/>
                      <a:r>
                        <a:rPr lang="en-US" sz="1800">
                          <a:effectLst/>
                        </a:rPr>
                        <a:t>(S&amp;P)</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a:noFill/>
                    </a:lnB>
                    <a:solidFill>
                      <a:srgbClr val="FFFFFF"/>
                    </a:solidFill>
                  </a:tcPr>
                </a:tc>
                <a:tc>
                  <a:txBody>
                    <a:bodyPr/>
                    <a:lstStyle/>
                    <a:p>
                      <a:pPr algn="ctr" fontAlgn="ctr"/>
                      <a:r>
                        <a:rPr lang="ru-RU" sz="1800">
                          <a:effectLst/>
                        </a:rPr>
                        <a:t>СС</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a:noFill/>
                    </a:lnB>
                    <a:solidFill>
                      <a:srgbClr val="FFFFFF"/>
                    </a:solidFill>
                  </a:tcPr>
                </a:tc>
                <a:tc>
                  <a:txBody>
                    <a:bodyPr/>
                    <a:lstStyle/>
                    <a:p>
                      <a:pPr algn="ctr" fontAlgn="ctr"/>
                      <a:r>
                        <a:rPr lang="ru-RU" sz="1800">
                          <a:effectLst/>
                        </a:rPr>
                        <a:t>Негативний</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a:noFill/>
                    </a:lnB>
                    <a:solidFill>
                      <a:srgbClr val="FFFFFF"/>
                    </a:solidFill>
                  </a:tcPr>
                </a:tc>
                <a:tc>
                  <a:txBody>
                    <a:bodyPr/>
                    <a:lstStyle/>
                    <a:p>
                      <a:pPr algn="ctr" fontAlgn="ctr"/>
                      <a:r>
                        <a:rPr lang="ru-RU" sz="1800">
                          <a:effectLst/>
                        </a:rPr>
                        <a:t>8 березня 2024</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a:noFill/>
                    </a:lnB>
                    <a:solidFill>
                      <a:srgbClr val="FFFFFF"/>
                    </a:solidFill>
                  </a:tcPr>
                </a:tc>
                <a:tc>
                  <a:txBody>
                    <a:bodyPr/>
                    <a:lstStyle/>
                    <a:p>
                      <a:pPr algn="ctr" fontAlgn="ctr"/>
                      <a:r>
                        <a:rPr lang="en-US" sz="1800" b="0" u="none" strike="noStrike">
                          <a:solidFill>
                            <a:srgbClr val="2D5CA6"/>
                          </a:solidFill>
                          <a:effectLst/>
                          <a:latin typeface="inherit"/>
                          <a:hlinkClick r:id="rId2"/>
                        </a:rPr>
                        <a:t>S&amp;P Report</a:t>
                      </a:r>
                      <a:endParaRPr lang="en-US" sz="1800">
                        <a:effectLst/>
                      </a:endParaRP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w="9525" cap="flat" cmpd="sng" algn="ctr">
                      <a:solidFill>
                        <a:srgbClr val="D5D5D5"/>
                      </a:solidFill>
                      <a:prstDash val="solid"/>
                      <a:round/>
                      <a:headEnd type="none" w="med" len="med"/>
                      <a:tailEnd type="none" w="med" len="med"/>
                    </a:lnT>
                    <a:lnB>
                      <a:noFill/>
                    </a:lnB>
                    <a:solidFill>
                      <a:srgbClr val="FFFFFF"/>
                    </a:solidFill>
                  </a:tcPr>
                </a:tc>
              </a:tr>
              <a:tr h="1582266">
                <a:tc>
                  <a:txBody>
                    <a:bodyPr/>
                    <a:lstStyle/>
                    <a:p>
                      <a:pPr algn="ctr" fontAlgn="base"/>
                      <a:r>
                        <a:rPr lang="en-US" sz="1800" b="1">
                          <a:effectLst/>
                          <a:latin typeface="inherit"/>
                        </a:rPr>
                        <a:t>Rating and Investment</a:t>
                      </a:r>
                      <a:endParaRPr lang="en-US" sz="1800">
                        <a:effectLst/>
                      </a:endParaRPr>
                    </a:p>
                    <a:p>
                      <a:pPr algn="ctr" fontAlgn="base"/>
                      <a:r>
                        <a:rPr lang="en-US" sz="1800" b="1">
                          <a:effectLst/>
                          <a:latin typeface="inherit"/>
                        </a:rPr>
                        <a:t>Information, Inc.*</a:t>
                      </a:r>
                      <a:endParaRPr lang="en-US" sz="1800">
                        <a:effectLst/>
                      </a:endParaRPr>
                    </a:p>
                    <a:p>
                      <a:pPr algn="ctr" fontAlgn="base"/>
                      <a:r>
                        <a:rPr lang="en-US" sz="1800" b="1">
                          <a:effectLst/>
                          <a:latin typeface="inherit"/>
                        </a:rPr>
                        <a:t>(R&amp;I)</a:t>
                      </a:r>
                      <a:endParaRPr lang="en-US" sz="1800">
                        <a:effectLst/>
                      </a:endParaRP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ru-RU" sz="1800">
                          <a:effectLst/>
                        </a:rPr>
                        <a:t>ССС</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fontAlgn="base"/>
                      <a:r>
                        <a:rPr lang="ru-RU" sz="1800">
                          <a:effectLst/>
                        </a:rPr>
                        <a:t>Перегляд з можливим зниженням</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base"/>
                      <a:r>
                        <a:rPr lang="ru-RU" sz="1800">
                          <a:effectLst/>
                        </a:rPr>
                        <a:t>23 січня 2024</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en-US" sz="1800" b="0" u="none" strike="noStrike">
                          <a:solidFill>
                            <a:srgbClr val="2D5CA6"/>
                          </a:solidFill>
                          <a:effectLst/>
                          <a:latin typeface="inherit"/>
                          <a:hlinkClick r:id="rId3"/>
                        </a:rPr>
                        <a:t>R&amp;I Report </a:t>
                      </a:r>
                      <a:endParaRPr lang="en-US" sz="1800">
                        <a:effectLst/>
                      </a:endParaRP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r>
              <a:tr h="645674">
                <a:tc>
                  <a:txBody>
                    <a:bodyPr/>
                    <a:lstStyle/>
                    <a:p>
                      <a:pPr algn="ctr" fontAlgn="base"/>
                      <a:r>
                        <a:rPr lang="en-US" sz="1800" b="1">
                          <a:effectLst/>
                          <a:latin typeface="inherit"/>
                        </a:rPr>
                        <a:t>“Fitch Ratings”</a:t>
                      </a:r>
                      <a:endParaRPr lang="en-US" sz="1800">
                        <a:effectLst/>
                      </a:endParaRPr>
                    </a:p>
                    <a:p>
                      <a:pPr algn="ctr" fontAlgn="base"/>
                      <a:r>
                        <a:rPr lang="en-US" sz="1800">
                          <a:effectLst/>
                        </a:rPr>
                        <a:t>(Fitch)</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FFFFF"/>
                    </a:solidFill>
                  </a:tcPr>
                </a:tc>
                <a:tc>
                  <a:txBody>
                    <a:bodyPr/>
                    <a:lstStyle/>
                    <a:p>
                      <a:pPr algn="ctr" fontAlgn="ctr"/>
                      <a:r>
                        <a:rPr lang="ru-RU" sz="1800">
                          <a:effectLst/>
                        </a:rPr>
                        <a:t>СС/ССС-</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FFFFF"/>
                    </a:solidFill>
                  </a:tcPr>
                </a:tc>
                <a:tc>
                  <a:txBody>
                    <a:bodyPr/>
                    <a:lstStyle/>
                    <a:p>
                      <a:pPr algn="ctr" fontAlgn="ctr"/>
                      <a:r>
                        <a:rPr lang="ru-RU" sz="1800">
                          <a:effectLst/>
                        </a:rPr>
                        <a:t> </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FFFFF"/>
                    </a:solidFill>
                  </a:tcPr>
                </a:tc>
                <a:tc>
                  <a:txBody>
                    <a:bodyPr/>
                    <a:lstStyle/>
                    <a:p>
                      <a:pPr algn="ctr" fontAlgn="ctr"/>
                      <a:r>
                        <a:rPr lang="ru-RU" sz="1800">
                          <a:effectLst/>
                        </a:rPr>
                        <a:t>8 грудня 2023</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FFFFF"/>
                    </a:solidFill>
                  </a:tcPr>
                </a:tc>
                <a:tc>
                  <a:txBody>
                    <a:bodyPr/>
                    <a:lstStyle/>
                    <a:p>
                      <a:pPr algn="ctr" fontAlgn="ctr"/>
                      <a:r>
                        <a:rPr lang="en-US" sz="1800" b="0" u="none" strike="noStrike">
                          <a:solidFill>
                            <a:srgbClr val="2D5CA6"/>
                          </a:solidFill>
                          <a:effectLst/>
                          <a:latin typeface="inherit"/>
                          <a:hlinkClick r:id="rId4"/>
                        </a:rPr>
                        <a:t>Fitch Rating Report</a:t>
                      </a:r>
                      <a:endParaRPr lang="en-US" sz="1800">
                        <a:effectLst/>
                      </a:endParaRP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FFFFF"/>
                    </a:solidFill>
                  </a:tcPr>
                </a:tc>
              </a:tr>
              <a:tr h="1270069">
                <a:tc>
                  <a:txBody>
                    <a:bodyPr/>
                    <a:lstStyle/>
                    <a:p>
                      <a:pPr algn="ctr" fontAlgn="base"/>
                      <a:r>
                        <a:rPr lang="en-US" sz="1800" b="1">
                          <a:effectLst/>
                          <a:latin typeface="inherit"/>
                        </a:rPr>
                        <a:t>“</a:t>
                      </a:r>
                      <a:r>
                        <a:rPr lang="en-US" sz="1800">
                          <a:effectLst/>
                        </a:rPr>
                        <a:t>Moody's Investors Service</a:t>
                      </a:r>
                      <a:r>
                        <a:rPr lang="en-US" sz="1800" b="1">
                          <a:effectLst/>
                          <a:latin typeface="inherit"/>
                        </a:rPr>
                        <a:t>”</a:t>
                      </a:r>
                      <a:endParaRPr lang="en-US" sz="1800">
                        <a:effectLst/>
                      </a:endParaRPr>
                    </a:p>
                    <a:p>
                      <a:pPr algn="ctr" fontAlgn="base"/>
                      <a:r>
                        <a:rPr lang="en-US" sz="1800">
                          <a:effectLst/>
                        </a:rPr>
                        <a:t>(Moody’s)</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en-US" sz="1800">
                          <a:effectLst/>
                        </a:rPr>
                        <a:t>Ca</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ru-RU" sz="1800">
                          <a:effectLst/>
                        </a:rPr>
                        <a:t>Негативний </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ru-RU" sz="1800">
                          <a:effectLst/>
                        </a:rPr>
                        <a:t>10 лютого 2023</a:t>
                      </a: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c>
                  <a:txBody>
                    <a:bodyPr/>
                    <a:lstStyle/>
                    <a:p>
                      <a:pPr algn="ctr" fontAlgn="ctr"/>
                      <a:r>
                        <a:rPr lang="en-US" sz="1800" b="0" u="none" strike="noStrike" dirty="0">
                          <a:solidFill>
                            <a:srgbClr val="2D5CA6"/>
                          </a:solidFill>
                          <a:effectLst/>
                          <a:latin typeface="inherit"/>
                          <a:hlinkClick r:id="rId5" action="ppaction://hlinkfile"/>
                        </a:rPr>
                        <a:t>Moody's Rating Report</a:t>
                      </a:r>
                      <a:endParaRPr lang="en-US" sz="1800" dirty="0">
                        <a:effectLst/>
                      </a:endParaRPr>
                    </a:p>
                  </a:txBody>
                  <a:tcPr marL="9349" marR="9349" marT="9349" marB="9349" anchor="ctr">
                    <a:lnL w="9525" cap="flat" cmpd="sng" algn="ctr">
                      <a:solidFill>
                        <a:srgbClr val="D5D5D5"/>
                      </a:solidFill>
                      <a:prstDash val="solid"/>
                      <a:round/>
                      <a:headEnd type="none" w="med" len="med"/>
                      <a:tailEnd type="none" w="med" len="med"/>
                    </a:lnL>
                    <a:lnR w="9525" cap="flat" cmpd="sng" algn="ctr">
                      <a:solidFill>
                        <a:srgbClr val="D5D5D5"/>
                      </a:solidFill>
                      <a:prstDash val="solid"/>
                      <a:round/>
                      <a:headEnd type="none" w="med" len="med"/>
                      <a:tailEnd type="none" w="med" len="med"/>
                    </a:lnR>
                    <a:lnT>
                      <a:noFill/>
                    </a:lnT>
                    <a:lnB>
                      <a:noFill/>
                    </a:lnB>
                    <a:solidFill>
                      <a:srgbClr val="F5F7FA"/>
                    </a:solidFill>
                  </a:tcPr>
                </a:tc>
              </a:tr>
            </a:tbl>
          </a:graphicData>
        </a:graphic>
      </p:graphicFrame>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rgbClr val="333333"/>
                </a:solidFill>
                <a:effectLst/>
                <a:latin typeface="ProbaPro"/>
              </a:rPr>
              <a:t>* -кредитний рейтинг емітента</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2131589"/>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478</TotalTime>
  <Words>3401</Words>
  <Application>Microsoft Office PowerPoint</Application>
  <PresentationFormat>Широкоэкранный</PresentationFormat>
  <Paragraphs>1332</Paragraphs>
  <Slides>37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37</vt:i4>
      </vt:variant>
    </vt:vector>
  </HeadingPairs>
  <TitlesOfParts>
    <vt:vector size="45" baseType="lpstr">
      <vt:lpstr>Arial</vt:lpstr>
      <vt:lpstr>Calibri</vt:lpstr>
      <vt:lpstr>inherit</vt:lpstr>
      <vt:lpstr>ProbaPro</vt:lpstr>
      <vt:lpstr>Times New Roman</vt:lpstr>
      <vt:lpstr>Trebuchet MS</vt:lpstr>
      <vt:lpstr>Wingdings 3</vt:lpstr>
      <vt:lpstr>Грань</vt:lpstr>
      <vt:lpstr>Державний кредит та державний борг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Оксана</dc:creator>
  <cp:lastModifiedBy>Оксана</cp:lastModifiedBy>
  <cp:revision>32</cp:revision>
  <dcterms:created xsi:type="dcterms:W3CDTF">2023-04-26T18:17:26Z</dcterms:created>
  <dcterms:modified xsi:type="dcterms:W3CDTF">2026-02-25T17:17:43Z</dcterms:modified>
</cp:coreProperties>
</file>